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7" r:id="rId2"/>
    <p:sldId id="258" r:id="rId3"/>
    <p:sldId id="260" r:id="rId4"/>
    <p:sldId id="261" r:id="rId5"/>
    <p:sldId id="262" r:id="rId6"/>
    <p:sldId id="264" r:id="rId7"/>
    <p:sldId id="265" r:id="rId8"/>
    <p:sldId id="266" r:id="rId9"/>
    <p:sldId id="267" r:id="rId10"/>
    <p:sldId id="273" r:id="rId11"/>
    <p:sldId id="274" r:id="rId12"/>
    <p:sldId id="275" r:id="rId13"/>
    <p:sldId id="269" r:id="rId14"/>
    <p:sldId id="271" r:id="rId15"/>
    <p:sldId id="276" r:id="rId16"/>
    <p:sldId id="281" r:id="rId17"/>
    <p:sldId id="259" r:id="rId18"/>
    <p:sldId id="282" r:id="rId19"/>
    <p:sldId id="279"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ie Lewis" initials="JL" lastIdx="1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94660"/>
  </p:normalViewPr>
  <p:slideViewPr>
    <p:cSldViewPr snapToGrid="0">
      <p:cViewPr varScale="1">
        <p:scale>
          <a:sx n="105" d="100"/>
          <a:sy n="105" d="100"/>
        </p:scale>
        <p:origin x="144" y="270"/>
      </p:cViewPr>
      <p:guideLst>
        <p:guide orient="horz" pos="2160"/>
        <p:guide pos="3840"/>
      </p:guideLst>
    </p:cSldViewPr>
  </p:slideViewPr>
  <p:notesTextViewPr>
    <p:cViewPr>
      <p:scale>
        <a:sx n="1" d="1"/>
        <a:sy n="1" d="1"/>
      </p:scale>
      <p:origin x="0" y="0"/>
    </p:cViewPr>
  </p:notesTextViewPr>
  <p:sorterViewPr>
    <p:cViewPr>
      <p:scale>
        <a:sx n="100" d="100"/>
        <a:sy n="100" d="100"/>
      </p:scale>
      <p:origin x="0" y="-4842"/>
    </p:cViewPr>
  </p:sorterViewPr>
  <p:notesViewPr>
    <p:cSldViewPr snapToGrid="0">
      <p:cViewPr varScale="1">
        <p:scale>
          <a:sx n="85" d="100"/>
          <a:sy n="85" d="100"/>
        </p:scale>
        <p:origin x="231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2-05T15:11:29.719" idx="6">
    <p:pos x="10" y="10"/>
    <p:text>Remove?</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118096-BF16-450C-B76C-EAD7734998D9}"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CA"/>
        </a:p>
      </dgm:t>
    </dgm:pt>
    <dgm:pt modelId="{70F99A30-DB29-4C0B-8DD8-66CDD64673EA}">
      <dgm:prSet phldrT="[Text]"/>
      <dgm:spPr/>
      <dgm:t>
        <a:bodyPr/>
        <a:lstStyle/>
        <a:p>
          <a:r>
            <a:rPr lang="en-CA" dirty="0" smtClean="0">
              <a:latin typeface="Verdana" panose="020B0604030504040204" pitchFamily="34" charset="0"/>
              <a:ea typeface="Verdana" panose="020B0604030504040204" pitchFamily="34" charset="0"/>
              <a:cs typeface="Verdana" panose="020B0604030504040204" pitchFamily="34" charset="0"/>
            </a:rPr>
            <a:t>Identification</a:t>
          </a:r>
          <a:endParaRPr lang="en-CA" dirty="0">
            <a:latin typeface="Verdana" panose="020B0604030504040204" pitchFamily="34" charset="0"/>
            <a:ea typeface="Verdana" panose="020B0604030504040204" pitchFamily="34" charset="0"/>
            <a:cs typeface="Verdana" panose="020B0604030504040204" pitchFamily="34" charset="0"/>
          </a:endParaRPr>
        </a:p>
      </dgm:t>
    </dgm:pt>
    <dgm:pt modelId="{48AB9FDC-A722-4B44-A581-838FAD2D2C22}" type="parTrans" cxnId="{9E57A64F-2E86-48E0-A873-B3059BC96C55}">
      <dgm:prSet/>
      <dgm:spPr/>
      <dgm:t>
        <a:bodyPr/>
        <a:lstStyle/>
        <a:p>
          <a:endParaRPr lang="en-CA"/>
        </a:p>
      </dgm:t>
    </dgm:pt>
    <dgm:pt modelId="{3FE9620C-5FFF-465A-BAAE-5706FF1F8CEE}" type="sibTrans" cxnId="{9E57A64F-2E86-48E0-A873-B3059BC96C55}">
      <dgm:prSet/>
      <dgm:spPr>
        <a:solidFill>
          <a:srgbClr val="BE1446"/>
        </a:solidFill>
      </dgm:spPr>
      <dgm:t>
        <a:bodyPr/>
        <a:lstStyle/>
        <a:p>
          <a:endParaRPr lang="en-CA"/>
        </a:p>
      </dgm:t>
    </dgm:pt>
    <dgm:pt modelId="{49260F98-D957-49C8-B742-68A9ACF9BD10}">
      <dgm:prSet phldrT="[Text]"/>
      <dgm:spPr/>
      <dgm:t>
        <a:bodyPr/>
        <a:lstStyle/>
        <a:p>
          <a:r>
            <a:rPr lang="en-CA" dirty="0" smtClean="0">
              <a:latin typeface="Verdana" panose="020B0604030504040204" pitchFamily="34" charset="0"/>
              <a:ea typeface="Verdana" panose="020B0604030504040204" pitchFamily="34" charset="0"/>
              <a:cs typeface="Verdana" panose="020B0604030504040204" pitchFamily="34" charset="0"/>
            </a:rPr>
            <a:t>Qualification</a:t>
          </a:r>
          <a:endParaRPr lang="en-CA" dirty="0">
            <a:latin typeface="Verdana" panose="020B0604030504040204" pitchFamily="34" charset="0"/>
            <a:ea typeface="Verdana" panose="020B0604030504040204" pitchFamily="34" charset="0"/>
            <a:cs typeface="Verdana" panose="020B0604030504040204" pitchFamily="34" charset="0"/>
          </a:endParaRPr>
        </a:p>
      </dgm:t>
    </dgm:pt>
    <dgm:pt modelId="{3B99BDD4-8DC4-4D9D-BBA4-722503A99D17}" type="parTrans" cxnId="{854546E4-997A-4219-A738-F3CB6BA6F41C}">
      <dgm:prSet/>
      <dgm:spPr/>
      <dgm:t>
        <a:bodyPr/>
        <a:lstStyle/>
        <a:p>
          <a:endParaRPr lang="en-CA"/>
        </a:p>
      </dgm:t>
    </dgm:pt>
    <dgm:pt modelId="{092F42E5-78E9-4C0D-BE48-F4102F261631}" type="sibTrans" cxnId="{854546E4-997A-4219-A738-F3CB6BA6F41C}">
      <dgm:prSet/>
      <dgm:spPr>
        <a:solidFill>
          <a:srgbClr val="BE1446"/>
        </a:solidFill>
      </dgm:spPr>
      <dgm:t>
        <a:bodyPr/>
        <a:lstStyle/>
        <a:p>
          <a:endParaRPr lang="en-CA"/>
        </a:p>
      </dgm:t>
    </dgm:pt>
    <dgm:pt modelId="{B6D19852-2380-4A27-B419-D6AD6D30AB6F}">
      <dgm:prSet phldrT="[Text]"/>
      <dgm:spPr/>
      <dgm:t>
        <a:bodyPr/>
        <a:lstStyle/>
        <a:p>
          <a:r>
            <a:rPr lang="en-CA" dirty="0" smtClean="0">
              <a:latin typeface="Verdana" panose="020B0604030504040204" pitchFamily="34" charset="0"/>
              <a:ea typeface="Verdana" panose="020B0604030504040204" pitchFamily="34" charset="0"/>
              <a:cs typeface="Verdana" panose="020B0604030504040204" pitchFamily="34" charset="0"/>
            </a:rPr>
            <a:t>Cultivation</a:t>
          </a:r>
          <a:endParaRPr lang="en-CA" dirty="0">
            <a:latin typeface="Verdana" panose="020B0604030504040204" pitchFamily="34" charset="0"/>
            <a:ea typeface="Verdana" panose="020B0604030504040204" pitchFamily="34" charset="0"/>
            <a:cs typeface="Verdana" panose="020B0604030504040204" pitchFamily="34" charset="0"/>
          </a:endParaRPr>
        </a:p>
      </dgm:t>
    </dgm:pt>
    <dgm:pt modelId="{BBC72D82-10FC-4639-865E-32D2B1332D84}" type="parTrans" cxnId="{D9C17D0B-FDD9-45F2-92CE-FAE7305E51B9}">
      <dgm:prSet/>
      <dgm:spPr/>
      <dgm:t>
        <a:bodyPr/>
        <a:lstStyle/>
        <a:p>
          <a:endParaRPr lang="en-CA"/>
        </a:p>
      </dgm:t>
    </dgm:pt>
    <dgm:pt modelId="{6F90ED99-2239-4365-BDC9-53113882F743}" type="sibTrans" cxnId="{D9C17D0B-FDD9-45F2-92CE-FAE7305E51B9}">
      <dgm:prSet/>
      <dgm:spPr>
        <a:solidFill>
          <a:srgbClr val="BE1446"/>
        </a:solidFill>
      </dgm:spPr>
      <dgm:t>
        <a:bodyPr/>
        <a:lstStyle/>
        <a:p>
          <a:endParaRPr lang="en-CA"/>
        </a:p>
      </dgm:t>
    </dgm:pt>
    <dgm:pt modelId="{646A1FFB-A39F-495C-B2C8-3C1C02D0C2D5}">
      <dgm:prSet phldrT="[Text]"/>
      <dgm:spPr/>
      <dgm:t>
        <a:bodyPr/>
        <a:lstStyle/>
        <a:p>
          <a:r>
            <a:rPr lang="en-CA" dirty="0" smtClean="0">
              <a:latin typeface="Verdana" panose="020B0604030504040204" pitchFamily="34" charset="0"/>
              <a:ea typeface="Verdana" panose="020B0604030504040204" pitchFamily="34" charset="0"/>
              <a:cs typeface="Verdana" panose="020B0604030504040204" pitchFamily="34" charset="0"/>
            </a:rPr>
            <a:t>Solicitation</a:t>
          </a:r>
          <a:endParaRPr lang="en-CA" dirty="0">
            <a:latin typeface="Verdana" panose="020B0604030504040204" pitchFamily="34" charset="0"/>
            <a:ea typeface="Verdana" panose="020B0604030504040204" pitchFamily="34" charset="0"/>
            <a:cs typeface="Verdana" panose="020B0604030504040204" pitchFamily="34" charset="0"/>
          </a:endParaRPr>
        </a:p>
      </dgm:t>
    </dgm:pt>
    <dgm:pt modelId="{9B0F4DCD-BE65-4BC4-9F4E-8EF4479DC32A}" type="parTrans" cxnId="{4FB549F4-31D3-4EC6-AE32-7BC6AA371052}">
      <dgm:prSet/>
      <dgm:spPr/>
      <dgm:t>
        <a:bodyPr/>
        <a:lstStyle/>
        <a:p>
          <a:endParaRPr lang="en-CA"/>
        </a:p>
      </dgm:t>
    </dgm:pt>
    <dgm:pt modelId="{D9DBF3B8-06F8-45FA-93F1-99E7C094BB9E}" type="sibTrans" cxnId="{4FB549F4-31D3-4EC6-AE32-7BC6AA371052}">
      <dgm:prSet/>
      <dgm:spPr>
        <a:solidFill>
          <a:srgbClr val="BE1446"/>
        </a:solidFill>
      </dgm:spPr>
      <dgm:t>
        <a:bodyPr/>
        <a:lstStyle/>
        <a:p>
          <a:endParaRPr lang="en-CA"/>
        </a:p>
      </dgm:t>
    </dgm:pt>
    <dgm:pt modelId="{9C7F4A7D-2A4B-4E13-A89D-9B653E429539}" type="pres">
      <dgm:prSet presAssocID="{58118096-BF16-450C-B76C-EAD7734998D9}" presName="cycle" presStyleCnt="0">
        <dgm:presLayoutVars>
          <dgm:dir/>
          <dgm:resizeHandles val="exact"/>
        </dgm:presLayoutVars>
      </dgm:prSet>
      <dgm:spPr/>
      <dgm:t>
        <a:bodyPr/>
        <a:lstStyle/>
        <a:p>
          <a:endParaRPr lang="en-CA"/>
        </a:p>
      </dgm:t>
    </dgm:pt>
    <dgm:pt modelId="{DECEE8C9-762B-438C-AF80-68F318F70F79}" type="pres">
      <dgm:prSet presAssocID="{70F99A30-DB29-4C0B-8DD8-66CDD64673EA}" presName="dummy" presStyleCnt="0"/>
      <dgm:spPr/>
    </dgm:pt>
    <dgm:pt modelId="{676A61C5-6C82-4739-9DA2-618E28D9AF29}" type="pres">
      <dgm:prSet presAssocID="{70F99A30-DB29-4C0B-8DD8-66CDD64673EA}" presName="node" presStyleLbl="revTx" presStyleIdx="0" presStyleCnt="4" custScaleX="105966" custScaleY="63264" custRadScaleRad="114156" custRadScaleInc="35178">
        <dgm:presLayoutVars>
          <dgm:bulletEnabled val="1"/>
        </dgm:presLayoutVars>
      </dgm:prSet>
      <dgm:spPr/>
      <dgm:t>
        <a:bodyPr/>
        <a:lstStyle/>
        <a:p>
          <a:endParaRPr lang="en-CA"/>
        </a:p>
      </dgm:t>
    </dgm:pt>
    <dgm:pt modelId="{73FE5F2B-A538-4240-875E-D35937FBA9B9}" type="pres">
      <dgm:prSet presAssocID="{3FE9620C-5FFF-465A-BAAE-5706FF1F8CEE}" presName="sibTrans" presStyleLbl="node1" presStyleIdx="0" presStyleCnt="4"/>
      <dgm:spPr/>
      <dgm:t>
        <a:bodyPr/>
        <a:lstStyle/>
        <a:p>
          <a:endParaRPr lang="en-CA"/>
        </a:p>
      </dgm:t>
    </dgm:pt>
    <dgm:pt modelId="{89BAEBBC-E569-4C41-99F2-0763B3ACCB98}" type="pres">
      <dgm:prSet presAssocID="{49260F98-D957-49C8-B742-68A9ACF9BD10}" presName="dummy" presStyleCnt="0"/>
      <dgm:spPr/>
    </dgm:pt>
    <dgm:pt modelId="{C4C5E437-BFBB-43C4-A2C1-DFC5648E8034}" type="pres">
      <dgm:prSet presAssocID="{49260F98-D957-49C8-B742-68A9ACF9BD10}" presName="node" presStyleLbl="revTx" presStyleIdx="1" presStyleCnt="4" custScaleY="67350" custRadScaleRad="112109" custRadScaleInc="-16521">
        <dgm:presLayoutVars>
          <dgm:bulletEnabled val="1"/>
        </dgm:presLayoutVars>
      </dgm:prSet>
      <dgm:spPr/>
      <dgm:t>
        <a:bodyPr/>
        <a:lstStyle/>
        <a:p>
          <a:endParaRPr lang="en-CA"/>
        </a:p>
      </dgm:t>
    </dgm:pt>
    <dgm:pt modelId="{4B93C77A-5FB7-49F3-9A5A-ADD63D8C712E}" type="pres">
      <dgm:prSet presAssocID="{092F42E5-78E9-4C0D-BE48-F4102F261631}" presName="sibTrans" presStyleLbl="node1" presStyleIdx="1" presStyleCnt="4"/>
      <dgm:spPr/>
      <dgm:t>
        <a:bodyPr/>
        <a:lstStyle/>
        <a:p>
          <a:endParaRPr lang="en-CA"/>
        </a:p>
      </dgm:t>
    </dgm:pt>
    <dgm:pt modelId="{018F05CC-B928-42DF-BEF4-5D0CABF499FB}" type="pres">
      <dgm:prSet presAssocID="{B6D19852-2380-4A27-B419-D6AD6D30AB6F}" presName="dummy" presStyleCnt="0"/>
      <dgm:spPr/>
    </dgm:pt>
    <dgm:pt modelId="{3801ED99-A167-4882-869D-20FBA7062D72}" type="pres">
      <dgm:prSet presAssocID="{B6D19852-2380-4A27-B419-D6AD6D30AB6F}" presName="node" presStyleLbl="revTx" presStyleIdx="2" presStyleCnt="4" custScaleY="60194" custRadScaleRad="109430" custRadScaleInc="14412">
        <dgm:presLayoutVars>
          <dgm:bulletEnabled val="1"/>
        </dgm:presLayoutVars>
      </dgm:prSet>
      <dgm:spPr/>
      <dgm:t>
        <a:bodyPr/>
        <a:lstStyle/>
        <a:p>
          <a:endParaRPr lang="en-CA"/>
        </a:p>
      </dgm:t>
    </dgm:pt>
    <dgm:pt modelId="{E39CC021-4011-492A-9F3A-3AB32CCACF9F}" type="pres">
      <dgm:prSet presAssocID="{6F90ED99-2239-4365-BDC9-53113882F743}" presName="sibTrans" presStyleLbl="node1" presStyleIdx="2" presStyleCnt="4"/>
      <dgm:spPr/>
      <dgm:t>
        <a:bodyPr/>
        <a:lstStyle/>
        <a:p>
          <a:endParaRPr lang="en-CA"/>
        </a:p>
      </dgm:t>
    </dgm:pt>
    <dgm:pt modelId="{3FA64CD2-8696-45A0-B790-975BBB9A6187}" type="pres">
      <dgm:prSet presAssocID="{646A1FFB-A39F-495C-B2C8-3C1C02D0C2D5}" presName="dummy" presStyleCnt="0"/>
      <dgm:spPr/>
    </dgm:pt>
    <dgm:pt modelId="{D1E27161-815F-4F70-8C80-7B096A8320FF}" type="pres">
      <dgm:prSet presAssocID="{646A1FFB-A39F-495C-B2C8-3C1C02D0C2D5}" presName="node" presStyleLbl="revTx" presStyleIdx="3" presStyleCnt="4" custScaleY="65875" custRadScaleRad="105125" custRadScaleInc="3216">
        <dgm:presLayoutVars>
          <dgm:bulletEnabled val="1"/>
        </dgm:presLayoutVars>
      </dgm:prSet>
      <dgm:spPr/>
      <dgm:t>
        <a:bodyPr/>
        <a:lstStyle/>
        <a:p>
          <a:endParaRPr lang="en-CA"/>
        </a:p>
      </dgm:t>
    </dgm:pt>
    <dgm:pt modelId="{3729C0B5-5054-49C6-B9CD-4E2E0E2FA89A}" type="pres">
      <dgm:prSet presAssocID="{D9DBF3B8-06F8-45FA-93F1-99E7C094BB9E}" presName="sibTrans" presStyleLbl="node1" presStyleIdx="3" presStyleCnt="4"/>
      <dgm:spPr/>
      <dgm:t>
        <a:bodyPr/>
        <a:lstStyle/>
        <a:p>
          <a:endParaRPr lang="en-CA"/>
        </a:p>
      </dgm:t>
    </dgm:pt>
  </dgm:ptLst>
  <dgm:cxnLst>
    <dgm:cxn modelId="{C7F75831-A663-4D89-B9E1-D0774306CD1E}" type="presOf" srcId="{092F42E5-78E9-4C0D-BE48-F4102F261631}" destId="{4B93C77A-5FB7-49F3-9A5A-ADD63D8C712E}" srcOrd="0" destOrd="0" presId="urn:microsoft.com/office/officeart/2005/8/layout/cycle1"/>
    <dgm:cxn modelId="{D9C17D0B-FDD9-45F2-92CE-FAE7305E51B9}" srcId="{58118096-BF16-450C-B76C-EAD7734998D9}" destId="{B6D19852-2380-4A27-B419-D6AD6D30AB6F}" srcOrd="2" destOrd="0" parTransId="{BBC72D82-10FC-4639-865E-32D2B1332D84}" sibTransId="{6F90ED99-2239-4365-BDC9-53113882F743}"/>
    <dgm:cxn modelId="{DE05CA0E-93F5-4C13-82D4-A98F4E6CEB74}" type="presOf" srcId="{646A1FFB-A39F-495C-B2C8-3C1C02D0C2D5}" destId="{D1E27161-815F-4F70-8C80-7B096A8320FF}" srcOrd="0" destOrd="0" presId="urn:microsoft.com/office/officeart/2005/8/layout/cycle1"/>
    <dgm:cxn modelId="{1B7F6866-C53C-49B3-8C44-A603180ACF32}" type="presOf" srcId="{49260F98-D957-49C8-B742-68A9ACF9BD10}" destId="{C4C5E437-BFBB-43C4-A2C1-DFC5648E8034}" srcOrd="0" destOrd="0" presId="urn:microsoft.com/office/officeart/2005/8/layout/cycle1"/>
    <dgm:cxn modelId="{5F32036B-8578-49BE-960B-99496A02973B}" type="presOf" srcId="{B6D19852-2380-4A27-B419-D6AD6D30AB6F}" destId="{3801ED99-A167-4882-869D-20FBA7062D72}" srcOrd="0" destOrd="0" presId="urn:microsoft.com/office/officeart/2005/8/layout/cycle1"/>
    <dgm:cxn modelId="{4FB549F4-31D3-4EC6-AE32-7BC6AA371052}" srcId="{58118096-BF16-450C-B76C-EAD7734998D9}" destId="{646A1FFB-A39F-495C-B2C8-3C1C02D0C2D5}" srcOrd="3" destOrd="0" parTransId="{9B0F4DCD-BE65-4BC4-9F4E-8EF4479DC32A}" sibTransId="{D9DBF3B8-06F8-45FA-93F1-99E7C094BB9E}"/>
    <dgm:cxn modelId="{055498C7-359E-465F-B481-8355C53FEB99}" type="presOf" srcId="{3FE9620C-5FFF-465A-BAAE-5706FF1F8CEE}" destId="{73FE5F2B-A538-4240-875E-D35937FBA9B9}" srcOrd="0" destOrd="0" presId="urn:microsoft.com/office/officeart/2005/8/layout/cycle1"/>
    <dgm:cxn modelId="{592DF9EC-3045-4124-A832-47B947C261DA}" type="presOf" srcId="{6F90ED99-2239-4365-BDC9-53113882F743}" destId="{E39CC021-4011-492A-9F3A-3AB32CCACF9F}" srcOrd="0" destOrd="0" presId="urn:microsoft.com/office/officeart/2005/8/layout/cycle1"/>
    <dgm:cxn modelId="{4E41ECAE-C6F4-4B67-8897-529150BA2FB9}" type="presOf" srcId="{70F99A30-DB29-4C0B-8DD8-66CDD64673EA}" destId="{676A61C5-6C82-4739-9DA2-618E28D9AF29}" srcOrd="0" destOrd="0" presId="urn:microsoft.com/office/officeart/2005/8/layout/cycle1"/>
    <dgm:cxn modelId="{0FCDCD50-F2C5-4FFB-A062-DB90BC15B43D}" type="presOf" srcId="{D9DBF3B8-06F8-45FA-93F1-99E7C094BB9E}" destId="{3729C0B5-5054-49C6-B9CD-4E2E0E2FA89A}" srcOrd="0" destOrd="0" presId="urn:microsoft.com/office/officeart/2005/8/layout/cycle1"/>
    <dgm:cxn modelId="{854546E4-997A-4219-A738-F3CB6BA6F41C}" srcId="{58118096-BF16-450C-B76C-EAD7734998D9}" destId="{49260F98-D957-49C8-B742-68A9ACF9BD10}" srcOrd="1" destOrd="0" parTransId="{3B99BDD4-8DC4-4D9D-BBA4-722503A99D17}" sibTransId="{092F42E5-78E9-4C0D-BE48-F4102F261631}"/>
    <dgm:cxn modelId="{86924DCB-3C71-4722-AC97-D3D11535422F}" type="presOf" srcId="{58118096-BF16-450C-B76C-EAD7734998D9}" destId="{9C7F4A7D-2A4B-4E13-A89D-9B653E429539}" srcOrd="0" destOrd="0" presId="urn:microsoft.com/office/officeart/2005/8/layout/cycle1"/>
    <dgm:cxn modelId="{9E57A64F-2E86-48E0-A873-B3059BC96C55}" srcId="{58118096-BF16-450C-B76C-EAD7734998D9}" destId="{70F99A30-DB29-4C0B-8DD8-66CDD64673EA}" srcOrd="0" destOrd="0" parTransId="{48AB9FDC-A722-4B44-A581-838FAD2D2C22}" sibTransId="{3FE9620C-5FFF-465A-BAAE-5706FF1F8CEE}"/>
    <dgm:cxn modelId="{9FE66E82-9B39-4BEB-9E58-9E2211B98FED}" type="presParOf" srcId="{9C7F4A7D-2A4B-4E13-A89D-9B653E429539}" destId="{DECEE8C9-762B-438C-AF80-68F318F70F79}" srcOrd="0" destOrd="0" presId="urn:microsoft.com/office/officeart/2005/8/layout/cycle1"/>
    <dgm:cxn modelId="{AD881608-D903-4F23-8892-E98F6D5CED8B}" type="presParOf" srcId="{9C7F4A7D-2A4B-4E13-A89D-9B653E429539}" destId="{676A61C5-6C82-4739-9DA2-618E28D9AF29}" srcOrd="1" destOrd="0" presId="urn:microsoft.com/office/officeart/2005/8/layout/cycle1"/>
    <dgm:cxn modelId="{CA51B34E-D64B-4148-8CA5-74B8AAFFD20C}" type="presParOf" srcId="{9C7F4A7D-2A4B-4E13-A89D-9B653E429539}" destId="{73FE5F2B-A538-4240-875E-D35937FBA9B9}" srcOrd="2" destOrd="0" presId="urn:microsoft.com/office/officeart/2005/8/layout/cycle1"/>
    <dgm:cxn modelId="{E11C3830-155B-4DCF-87BA-E1D34911AF00}" type="presParOf" srcId="{9C7F4A7D-2A4B-4E13-A89D-9B653E429539}" destId="{89BAEBBC-E569-4C41-99F2-0763B3ACCB98}" srcOrd="3" destOrd="0" presId="urn:microsoft.com/office/officeart/2005/8/layout/cycle1"/>
    <dgm:cxn modelId="{0E116A7E-FD1E-4D26-9D11-43A56C45DDBE}" type="presParOf" srcId="{9C7F4A7D-2A4B-4E13-A89D-9B653E429539}" destId="{C4C5E437-BFBB-43C4-A2C1-DFC5648E8034}" srcOrd="4" destOrd="0" presId="urn:microsoft.com/office/officeart/2005/8/layout/cycle1"/>
    <dgm:cxn modelId="{0918AE57-0F01-432B-896D-E45896A81990}" type="presParOf" srcId="{9C7F4A7D-2A4B-4E13-A89D-9B653E429539}" destId="{4B93C77A-5FB7-49F3-9A5A-ADD63D8C712E}" srcOrd="5" destOrd="0" presId="urn:microsoft.com/office/officeart/2005/8/layout/cycle1"/>
    <dgm:cxn modelId="{FD32B098-8D23-46CD-802C-E526A727899B}" type="presParOf" srcId="{9C7F4A7D-2A4B-4E13-A89D-9B653E429539}" destId="{018F05CC-B928-42DF-BEF4-5D0CABF499FB}" srcOrd="6" destOrd="0" presId="urn:microsoft.com/office/officeart/2005/8/layout/cycle1"/>
    <dgm:cxn modelId="{DB435C3E-BFDA-4D51-94C4-7F98B5910637}" type="presParOf" srcId="{9C7F4A7D-2A4B-4E13-A89D-9B653E429539}" destId="{3801ED99-A167-4882-869D-20FBA7062D72}" srcOrd="7" destOrd="0" presId="urn:microsoft.com/office/officeart/2005/8/layout/cycle1"/>
    <dgm:cxn modelId="{26EDDFA5-1544-46BC-994B-660923197EED}" type="presParOf" srcId="{9C7F4A7D-2A4B-4E13-A89D-9B653E429539}" destId="{E39CC021-4011-492A-9F3A-3AB32CCACF9F}" srcOrd="8" destOrd="0" presId="urn:microsoft.com/office/officeart/2005/8/layout/cycle1"/>
    <dgm:cxn modelId="{B374B596-0676-455F-8D99-B0BB1F97DA23}" type="presParOf" srcId="{9C7F4A7D-2A4B-4E13-A89D-9B653E429539}" destId="{3FA64CD2-8696-45A0-B790-975BBB9A6187}" srcOrd="9" destOrd="0" presId="urn:microsoft.com/office/officeart/2005/8/layout/cycle1"/>
    <dgm:cxn modelId="{01DFF7B4-6835-46A9-8E7A-73BBD87D2824}" type="presParOf" srcId="{9C7F4A7D-2A4B-4E13-A89D-9B653E429539}" destId="{D1E27161-815F-4F70-8C80-7B096A8320FF}" srcOrd="10" destOrd="0" presId="urn:microsoft.com/office/officeart/2005/8/layout/cycle1"/>
    <dgm:cxn modelId="{F0F09742-A391-4318-B49B-22A40BBCF903}" type="presParOf" srcId="{9C7F4A7D-2A4B-4E13-A89D-9B653E429539}" destId="{3729C0B5-5054-49C6-B9CD-4E2E0E2FA89A}" srcOrd="11" destOrd="0" presId="urn:microsoft.com/office/officeart/2005/8/layout/cycl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78EBFA-148E-41CF-BFB2-5ED7ECE37B73}" type="datetimeFigureOut">
              <a:rPr lang="en-US" smtClean="0"/>
              <a:t>4/23/2015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A710CC-8D0F-4A93-90C1-C7AF6DE6FD93}" type="slidenum">
              <a:rPr lang="en-US" smtClean="0"/>
              <a:t>‹#›</a:t>
            </a:fld>
            <a:endParaRPr lang="en-US"/>
          </a:p>
        </p:txBody>
      </p:sp>
    </p:spTree>
    <p:extLst>
      <p:ext uri="{BB962C8B-B14F-4D97-AF65-F5344CB8AC3E}">
        <p14:creationId xmlns:p14="http://schemas.microsoft.com/office/powerpoint/2010/main" val="3366286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240C6-96BA-4BEB-9478-A45732934F13}" type="datetimeFigureOut">
              <a:rPr lang="en-US" smtClean="0"/>
              <a:t>4/23/2015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4F2567-A7E9-4196-BF9F-445D03DEF0FF}" type="slidenum">
              <a:rPr lang="en-US" smtClean="0"/>
              <a:t>‹#›</a:t>
            </a:fld>
            <a:endParaRPr lang="en-US"/>
          </a:p>
        </p:txBody>
      </p:sp>
    </p:spTree>
    <p:extLst>
      <p:ext uri="{BB962C8B-B14F-4D97-AF65-F5344CB8AC3E}">
        <p14:creationId xmlns:p14="http://schemas.microsoft.com/office/powerpoint/2010/main" val="827192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Introductions</a:t>
            </a:r>
          </a:p>
          <a:p>
            <a:endParaRPr lang="en-CA" dirty="0"/>
          </a:p>
          <a:p>
            <a:r>
              <a:rPr lang="en-CA" dirty="0" smtClean="0"/>
              <a:t>Jackie:</a:t>
            </a:r>
          </a:p>
          <a:p>
            <a:endParaRPr lang="en-CA" dirty="0"/>
          </a:p>
          <a:p>
            <a:r>
              <a:rPr lang="en-CA" dirty="0" smtClean="0"/>
              <a:t>Have you ever started to bake something and half way through realized that you’re in way over your head and it’s probably going to be a huge disaster?</a:t>
            </a:r>
          </a:p>
          <a:p>
            <a:endParaRPr lang="en-CA" dirty="0"/>
          </a:p>
          <a:p>
            <a:r>
              <a:rPr lang="en-CA" dirty="0" smtClean="0"/>
              <a:t>And then somehow everything comes together and you manage to pull it off?</a:t>
            </a:r>
          </a:p>
          <a:p>
            <a:endParaRPr lang="en-CA" dirty="0"/>
          </a:p>
          <a:p>
            <a:r>
              <a:rPr lang="en-CA" dirty="0" smtClean="0"/>
              <a:t>Suddenly you have this really cool looking and delicious tart and you think – good thing I trusted myself to start this and then good thing the baking powder I pulled from WAY back in the cupboard wasn’t expired and now, isn’t it beautiful?</a:t>
            </a:r>
          </a:p>
          <a:p>
            <a:endParaRPr lang="en-CA" dirty="0"/>
          </a:p>
          <a:p>
            <a:r>
              <a:rPr lang="en-CA" dirty="0" smtClean="0"/>
              <a:t>Since joining the RESOLVE Campaign, I have had many moments where I wonder “Whose idea was this?!”</a:t>
            </a:r>
          </a:p>
          <a:p>
            <a:endParaRPr lang="en-CA" dirty="0"/>
          </a:p>
          <a:p>
            <a:r>
              <a:rPr lang="en-CA" dirty="0" smtClean="0"/>
              <a:t>Thankfully we have someone like Sheryl Barlage leading our team and reminding us that we can do it – we may not have ever done it before – but it will all be worth it. </a:t>
            </a:r>
          </a:p>
        </p:txBody>
      </p:sp>
      <p:sp>
        <p:nvSpPr>
          <p:cNvPr id="4" name="Slide Number Placeholder 3"/>
          <p:cNvSpPr>
            <a:spLocks noGrp="1"/>
          </p:cNvSpPr>
          <p:nvPr>
            <p:ph type="sldNum" sz="quarter" idx="10"/>
          </p:nvPr>
        </p:nvSpPr>
        <p:spPr/>
        <p:txBody>
          <a:bodyPr/>
          <a:lstStyle/>
          <a:p>
            <a:fld id="{DB6401D8-9E80-42C1-8945-A6E89E629DA2}" type="slidenum">
              <a:rPr lang="en-CA" smtClean="0"/>
              <a:t>1</a:t>
            </a:fld>
            <a:endParaRPr lang="en-CA" dirty="0"/>
          </a:p>
        </p:txBody>
      </p:sp>
    </p:spTree>
    <p:extLst>
      <p:ext uri="{BB962C8B-B14F-4D97-AF65-F5344CB8AC3E}">
        <p14:creationId xmlns:p14="http://schemas.microsoft.com/office/powerpoint/2010/main" val="2765653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548458"/>
            <a:ext cx="5732949" cy="4136756"/>
          </a:xfrm>
        </p:spPr>
        <p:txBody>
          <a:bodyPr/>
          <a:lstStyle/>
          <a:p>
            <a:r>
              <a:rPr lang="en-CA" dirty="0" smtClean="0"/>
              <a:t>Jackie:</a:t>
            </a:r>
          </a:p>
          <a:p>
            <a:r>
              <a:rPr lang="en-CA" dirty="0" smtClean="0"/>
              <a:t>Most of you in the room are the experts on how to best serve our homeless sector. We don’t have that kind of expertise but we do know about fundraising and building relationships with philanthropists that can transform an organization.</a:t>
            </a:r>
          </a:p>
          <a:p>
            <a:endParaRPr lang="en-CA" dirty="0" smtClean="0"/>
          </a:p>
          <a:p>
            <a:r>
              <a:rPr lang="en-CA" dirty="0" smtClean="0"/>
              <a:t>Back to the baking analogy: this is a lot of work and requires a lot of resources to make it successful – which is why we only want to do it once. </a:t>
            </a:r>
          </a:p>
          <a:p>
            <a:endParaRPr lang="en-CA" dirty="0"/>
          </a:p>
          <a:p>
            <a:r>
              <a:rPr lang="en-CA" dirty="0" smtClean="0"/>
              <a:t>We want this to be a permanent solution. That means that all of our social service agencies will be able to sustain the level of care in the City, thanks to the great relationships they are building with individuals, families, foundations and corporations who are committing to make this happen. </a:t>
            </a:r>
          </a:p>
          <a:p>
            <a:endParaRPr lang="en-CA" dirty="0"/>
          </a:p>
          <a:p>
            <a:r>
              <a:rPr lang="en-CA" dirty="0" smtClean="0"/>
              <a:t>That brings us to the most important part of the Campaign: Transformational Legacy through Collaboration. </a:t>
            </a:r>
            <a:endParaRPr lang="en-CA" dirty="0"/>
          </a:p>
        </p:txBody>
      </p:sp>
      <p:sp>
        <p:nvSpPr>
          <p:cNvPr id="4" name="Slide Number Placeholder 3"/>
          <p:cNvSpPr>
            <a:spLocks noGrp="1"/>
          </p:cNvSpPr>
          <p:nvPr>
            <p:ph type="sldNum" sz="quarter" idx="10"/>
          </p:nvPr>
        </p:nvSpPr>
        <p:spPr/>
        <p:txBody>
          <a:bodyPr/>
          <a:lstStyle/>
          <a:p>
            <a:fld id="{735F9601-865B-45D0-A12D-DA9D6132DECB}" type="slidenum">
              <a:rPr lang="en-CA" smtClean="0"/>
              <a:t>10</a:t>
            </a:fld>
            <a:endParaRPr lang="en-CA" dirty="0"/>
          </a:p>
        </p:txBody>
      </p:sp>
    </p:spTree>
    <p:extLst>
      <p:ext uri="{BB962C8B-B14F-4D97-AF65-F5344CB8AC3E}">
        <p14:creationId xmlns:p14="http://schemas.microsoft.com/office/powerpoint/2010/main" val="4124932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 a typical campaign, donors go through what we call a cycle. </a:t>
            </a:r>
          </a:p>
          <a:p>
            <a:endParaRPr lang="en-CA" dirty="0"/>
          </a:p>
          <a:p>
            <a:r>
              <a:rPr lang="en-CA" dirty="0" smtClean="0"/>
              <a:t>They learn about the cause, they warm up to the cause, they give to the cause and then through strategic stewardship, they hopefully give again.</a:t>
            </a:r>
          </a:p>
          <a:p>
            <a:endParaRPr lang="en-CA" dirty="0"/>
          </a:p>
          <a:p>
            <a:r>
              <a:rPr lang="en-CA" dirty="0" smtClean="0"/>
              <a:t>Donor story of growing support through effective stewardship. [ie: Denis Moher]</a:t>
            </a:r>
            <a:endParaRPr lang="en-CA" dirty="0"/>
          </a:p>
          <a:p>
            <a:endParaRPr lang="en-CA" dirty="0"/>
          </a:p>
        </p:txBody>
      </p:sp>
      <p:sp>
        <p:nvSpPr>
          <p:cNvPr id="4" name="Slide Number Placeholder 3"/>
          <p:cNvSpPr>
            <a:spLocks noGrp="1"/>
          </p:cNvSpPr>
          <p:nvPr>
            <p:ph type="sldNum" sz="quarter" idx="10"/>
          </p:nvPr>
        </p:nvSpPr>
        <p:spPr/>
        <p:txBody>
          <a:bodyPr/>
          <a:lstStyle/>
          <a:p>
            <a:fld id="{735F9601-865B-45D0-A12D-DA9D6132DECB}" type="slidenum">
              <a:rPr lang="en-CA" smtClean="0"/>
              <a:t>11</a:t>
            </a:fld>
            <a:endParaRPr lang="en-CA" dirty="0"/>
          </a:p>
        </p:txBody>
      </p:sp>
    </p:spTree>
    <p:extLst>
      <p:ext uri="{BB962C8B-B14F-4D97-AF65-F5344CB8AC3E}">
        <p14:creationId xmlns:p14="http://schemas.microsoft.com/office/powerpoint/2010/main" val="3287257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a collaborative Campaign, the RESOLVE donor cycle has all sorts of additional levels of complexity. </a:t>
            </a:r>
          </a:p>
          <a:p>
            <a:endParaRPr lang="en-CA" dirty="0"/>
          </a:p>
          <a:p>
            <a:r>
              <a:rPr lang="en-CA" dirty="0" smtClean="0"/>
              <a:t>A donor learns about the Campaign and they may choose to support one of the Partners or they may choose to make an undesignated gift to support all of the projects in the Campaign. </a:t>
            </a:r>
          </a:p>
          <a:p>
            <a:endParaRPr lang="en-CA" dirty="0"/>
          </a:p>
          <a:p>
            <a:r>
              <a:rPr lang="en-CA" dirty="0" smtClean="0"/>
              <a:t>Some of the agencies have never done fundraising before and so RESOLVE works closely with the Partner through all stages of working with a donor. This helps donors become connected with a Partner and teaches Partners about relationship building through a fundraising lens. </a:t>
            </a:r>
          </a:p>
          <a:p>
            <a:endParaRPr lang="en-CA" dirty="0"/>
          </a:p>
          <a:p>
            <a:r>
              <a:rPr lang="en-CA" dirty="0" smtClean="0"/>
              <a:t>You will see the second loops and those are designed to show that once the RESOLVE Campaign sunsets, donors will continue to work with agencies and can continue to make a difference in the homeless serving sector. </a:t>
            </a:r>
          </a:p>
          <a:p>
            <a:endParaRPr lang="en-CA" dirty="0"/>
          </a:p>
          <a:p>
            <a:r>
              <a:rPr lang="en-CA" dirty="0" smtClean="0"/>
              <a:t>This is one of the ways that we are working with donors and Partners to build a legacy of continued support after RESOLVE has dissolved. </a:t>
            </a:r>
            <a:endParaRPr lang="en-CA" dirty="0"/>
          </a:p>
        </p:txBody>
      </p:sp>
      <p:sp>
        <p:nvSpPr>
          <p:cNvPr id="4" name="Slide Number Placeholder 3"/>
          <p:cNvSpPr>
            <a:spLocks noGrp="1"/>
          </p:cNvSpPr>
          <p:nvPr>
            <p:ph type="sldNum" sz="quarter" idx="10"/>
          </p:nvPr>
        </p:nvSpPr>
        <p:spPr/>
        <p:txBody>
          <a:bodyPr/>
          <a:lstStyle/>
          <a:p>
            <a:fld id="{735F9601-865B-45D0-A12D-DA9D6132DECB}" type="slidenum">
              <a:rPr lang="en-CA" smtClean="0"/>
              <a:t>12</a:t>
            </a:fld>
            <a:endParaRPr lang="en-CA" dirty="0"/>
          </a:p>
        </p:txBody>
      </p:sp>
    </p:spTree>
    <p:extLst>
      <p:ext uri="{BB962C8B-B14F-4D97-AF65-F5344CB8AC3E}">
        <p14:creationId xmlns:p14="http://schemas.microsoft.com/office/powerpoint/2010/main" val="2719733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That is how RESOLVE came to have two goals. The first is to raise the money to build homes now. The second is to build capacity for the Partners to maintain this level of service after the Campaign. </a:t>
            </a:r>
          </a:p>
          <a:p>
            <a:endParaRPr lang="en-CA" dirty="0"/>
          </a:p>
          <a:p>
            <a:r>
              <a:rPr lang="en-CA" dirty="0"/>
              <a:t>Building capacity for these agencies means giving them the tools necessary for them to continue working with these donors after the Campaign sunsets. </a:t>
            </a:r>
          </a:p>
          <a:p>
            <a:endParaRPr lang="en-CA" dirty="0"/>
          </a:p>
        </p:txBody>
      </p:sp>
      <p:sp>
        <p:nvSpPr>
          <p:cNvPr id="4" name="Slide Number Placeholder 3"/>
          <p:cNvSpPr>
            <a:spLocks noGrp="1"/>
          </p:cNvSpPr>
          <p:nvPr>
            <p:ph type="sldNum" sz="quarter" idx="10"/>
          </p:nvPr>
        </p:nvSpPr>
        <p:spPr/>
        <p:txBody>
          <a:bodyPr/>
          <a:lstStyle/>
          <a:p>
            <a:fld id="{DB6401D8-9E80-42C1-8945-A6E89E629DA2}" type="slidenum">
              <a:rPr lang="en-CA" smtClean="0"/>
              <a:t>13</a:t>
            </a:fld>
            <a:endParaRPr lang="en-CA" dirty="0"/>
          </a:p>
        </p:txBody>
      </p:sp>
    </p:spTree>
    <p:extLst>
      <p:ext uri="{BB962C8B-B14F-4D97-AF65-F5344CB8AC3E}">
        <p14:creationId xmlns:p14="http://schemas.microsoft.com/office/powerpoint/2010/main" val="1693232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Sheryl:</a:t>
            </a:r>
          </a:p>
          <a:p>
            <a:endParaRPr lang="en-CA" dirty="0"/>
          </a:p>
        </p:txBody>
      </p:sp>
      <p:sp>
        <p:nvSpPr>
          <p:cNvPr id="4" name="Slide Number Placeholder 3"/>
          <p:cNvSpPr>
            <a:spLocks noGrp="1"/>
          </p:cNvSpPr>
          <p:nvPr>
            <p:ph type="sldNum" sz="quarter" idx="10"/>
          </p:nvPr>
        </p:nvSpPr>
        <p:spPr/>
        <p:txBody>
          <a:bodyPr/>
          <a:lstStyle/>
          <a:p>
            <a:fld id="{DB6401D8-9E80-42C1-8945-A6E89E629DA2}" type="slidenum">
              <a:rPr lang="en-CA" smtClean="0"/>
              <a:t>14</a:t>
            </a:fld>
            <a:endParaRPr lang="en-CA" dirty="0"/>
          </a:p>
        </p:txBody>
      </p:sp>
    </p:spTree>
    <p:extLst>
      <p:ext uri="{BB962C8B-B14F-4D97-AF65-F5344CB8AC3E}">
        <p14:creationId xmlns:p14="http://schemas.microsoft.com/office/powerpoint/2010/main" val="2118295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a:t>
            </a:r>
            <a:r>
              <a:rPr lang="en-CA" baseline="0" dirty="0" smtClean="0"/>
              <a:t> also fosters other great partnerships</a:t>
            </a:r>
          </a:p>
          <a:p>
            <a:pPr marL="174708" indent="-174708">
              <a:buFontTx/>
              <a:buChar char="-"/>
            </a:pPr>
            <a:r>
              <a:rPr lang="en-CA" baseline="0" dirty="0" smtClean="0"/>
              <a:t>Letter to gov’t signed by all partners</a:t>
            </a:r>
          </a:p>
          <a:p>
            <a:pPr marL="174708" indent="-174708">
              <a:buFontTx/>
              <a:buChar char="-"/>
            </a:pPr>
            <a:r>
              <a:rPr lang="en-CA" baseline="0" dirty="0" smtClean="0"/>
              <a:t>BOB accessible units</a:t>
            </a:r>
          </a:p>
          <a:p>
            <a:pPr marL="174708" indent="-174708">
              <a:buFontTx/>
              <a:buChar char="-"/>
            </a:pPr>
            <a:r>
              <a:rPr lang="en-CA" baseline="0" dirty="0" err="1" smtClean="0"/>
              <a:t>Silvera</a:t>
            </a:r>
            <a:r>
              <a:rPr lang="en-CA" baseline="0" dirty="0" smtClean="0"/>
              <a:t>/Accessible</a:t>
            </a:r>
            <a:endParaRPr lang="en-CA" dirty="0"/>
          </a:p>
        </p:txBody>
      </p:sp>
      <p:sp>
        <p:nvSpPr>
          <p:cNvPr id="4" name="Slide Number Placeholder 3"/>
          <p:cNvSpPr>
            <a:spLocks noGrp="1"/>
          </p:cNvSpPr>
          <p:nvPr>
            <p:ph type="sldNum" sz="quarter" idx="10"/>
          </p:nvPr>
        </p:nvSpPr>
        <p:spPr/>
        <p:txBody>
          <a:bodyPr/>
          <a:lstStyle/>
          <a:p>
            <a:fld id="{735F9601-865B-45D0-A12D-DA9D6132DECB}" type="slidenum">
              <a:rPr lang="en-CA" smtClean="0"/>
              <a:t>15</a:t>
            </a:fld>
            <a:endParaRPr lang="en-CA" dirty="0"/>
          </a:p>
        </p:txBody>
      </p:sp>
    </p:spTree>
    <p:extLst>
      <p:ext uri="{BB962C8B-B14F-4D97-AF65-F5344CB8AC3E}">
        <p14:creationId xmlns:p14="http://schemas.microsoft.com/office/powerpoint/2010/main" val="578973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a:t>
            </a:r>
            <a:r>
              <a:rPr lang="en-CA" baseline="0" dirty="0" smtClean="0"/>
              <a:t> also fosters other great partnerships</a:t>
            </a:r>
          </a:p>
          <a:p>
            <a:pPr marL="174708" indent="-174708">
              <a:buFontTx/>
              <a:buChar char="-"/>
            </a:pPr>
            <a:r>
              <a:rPr lang="en-CA" baseline="0" dirty="0" smtClean="0"/>
              <a:t>Letter to gov’t signed by all partners</a:t>
            </a:r>
          </a:p>
          <a:p>
            <a:pPr marL="174708" indent="-174708">
              <a:buFontTx/>
              <a:buChar char="-"/>
            </a:pPr>
            <a:r>
              <a:rPr lang="en-CA" baseline="0" dirty="0" smtClean="0"/>
              <a:t>BOB accessible units</a:t>
            </a:r>
          </a:p>
          <a:p>
            <a:pPr marL="174708" indent="-174708">
              <a:buFontTx/>
              <a:buChar char="-"/>
            </a:pPr>
            <a:r>
              <a:rPr lang="en-CA" baseline="0" dirty="0" err="1" smtClean="0"/>
              <a:t>Silvera</a:t>
            </a:r>
            <a:r>
              <a:rPr lang="en-CA" baseline="0" dirty="0" smtClean="0"/>
              <a:t>/Accessible</a:t>
            </a:r>
            <a:endParaRPr lang="en-CA" dirty="0"/>
          </a:p>
        </p:txBody>
      </p:sp>
      <p:sp>
        <p:nvSpPr>
          <p:cNvPr id="4" name="Slide Number Placeholder 3"/>
          <p:cNvSpPr>
            <a:spLocks noGrp="1"/>
          </p:cNvSpPr>
          <p:nvPr>
            <p:ph type="sldNum" sz="quarter" idx="10"/>
          </p:nvPr>
        </p:nvSpPr>
        <p:spPr/>
        <p:txBody>
          <a:bodyPr/>
          <a:lstStyle/>
          <a:p>
            <a:fld id="{735F9601-865B-45D0-A12D-DA9D6132DECB}" type="slidenum">
              <a:rPr lang="en-CA" smtClean="0"/>
              <a:t>16</a:t>
            </a:fld>
            <a:endParaRPr lang="en-CA" dirty="0"/>
          </a:p>
        </p:txBody>
      </p:sp>
    </p:spTree>
    <p:extLst>
      <p:ext uri="{BB962C8B-B14F-4D97-AF65-F5344CB8AC3E}">
        <p14:creationId xmlns:p14="http://schemas.microsoft.com/office/powerpoint/2010/main" val="3268732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B6401D8-9E80-42C1-8945-A6E89E629DA2}" type="slidenum">
              <a:rPr lang="en-CA" smtClean="0"/>
              <a:t>17</a:t>
            </a:fld>
            <a:endParaRPr lang="en-CA" dirty="0"/>
          </a:p>
        </p:txBody>
      </p:sp>
    </p:spTree>
    <p:extLst>
      <p:ext uri="{BB962C8B-B14F-4D97-AF65-F5344CB8AC3E}">
        <p14:creationId xmlns:p14="http://schemas.microsoft.com/office/powerpoint/2010/main" val="3372439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B6401D8-9E80-42C1-8945-A6E89E629DA2}" type="slidenum">
              <a:rPr lang="en-CA" smtClean="0"/>
              <a:t>18</a:t>
            </a:fld>
            <a:endParaRPr lang="en-CA" dirty="0"/>
          </a:p>
        </p:txBody>
      </p:sp>
    </p:spTree>
    <p:extLst>
      <p:ext uri="{BB962C8B-B14F-4D97-AF65-F5344CB8AC3E}">
        <p14:creationId xmlns:p14="http://schemas.microsoft.com/office/powerpoint/2010/main" val="3037746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Final Product – story of the </a:t>
            </a:r>
            <a:r>
              <a:rPr lang="en-CA" dirty="0" err="1" smtClean="0"/>
              <a:t>Valencias</a:t>
            </a:r>
            <a:endParaRPr lang="en-CA" dirty="0"/>
          </a:p>
        </p:txBody>
      </p:sp>
      <p:sp>
        <p:nvSpPr>
          <p:cNvPr id="4" name="Slide Number Placeholder 3"/>
          <p:cNvSpPr>
            <a:spLocks noGrp="1"/>
          </p:cNvSpPr>
          <p:nvPr>
            <p:ph type="sldNum" sz="quarter" idx="10"/>
          </p:nvPr>
        </p:nvSpPr>
        <p:spPr/>
        <p:txBody>
          <a:bodyPr/>
          <a:lstStyle/>
          <a:p>
            <a:fld id="{E34F2567-A7E9-4196-BF9F-445D03DEF0FF}" type="slidenum">
              <a:rPr lang="en-US" smtClean="0"/>
              <a:t>19</a:t>
            </a:fld>
            <a:endParaRPr lang="en-US"/>
          </a:p>
        </p:txBody>
      </p:sp>
    </p:spTree>
    <p:extLst>
      <p:ext uri="{BB962C8B-B14F-4D97-AF65-F5344CB8AC3E}">
        <p14:creationId xmlns:p14="http://schemas.microsoft.com/office/powerpoint/2010/main" val="2007452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Sheryl:</a:t>
            </a:r>
          </a:p>
          <a:p>
            <a:endParaRPr lang="en-CA" dirty="0"/>
          </a:p>
          <a:p>
            <a:r>
              <a:rPr lang="en-CA" dirty="0" smtClean="0"/>
              <a:t>Background</a:t>
            </a:r>
            <a:endParaRPr lang="en-CA" dirty="0"/>
          </a:p>
        </p:txBody>
      </p:sp>
      <p:sp>
        <p:nvSpPr>
          <p:cNvPr id="4" name="Slide Number Placeholder 3"/>
          <p:cNvSpPr>
            <a:spLocks noGrp="1"/>
          </p:cNvSpPr>
          <p:nvPr>
            <p:ph type="sldNum" sz="quarter" idx="10"/>
          </p:nvPr>
        </p:nvSpPr>
        <p:spPr/>
        <p:txBody>
          <a:bodyPr/>
          <a:lstStyle/>
          <a:p>
            <a:fld id="{DB6401D8-9E80-42C1-8945-A6E89E629DA2}" type="slidenum">
              <a:rPr lang="en-CA" smtClean="0"/>
              <a:t>2</a:t>
            </a:fld>
            <a:endParaRPr lang="en-CA" dirty="0"/>
          </a:p>
        </p:txBody>
      </p:sp>
    </p:spTree>
    <p:extLst>
      <p:ext uri="{BB962C8B-B14F-4D97-AF65-F5344CB8AC3E}">
        <p14:creationId xmlns:p14="http://schemas.microsoft.com/office/powerpoint/2010/main" val="3536272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Sheryl:</a:t>
            </a:r>
            <a:endParaRPr lang="en-CA" dirty="0"/>
          </a:p>
        </p:txBody>
      </p:sp>
      <p:sp>
        <p:nvSpPr>
          <p:cNvPr id="4" name="Slide Number Placeholder 3"/>
          <p:cNvSpPr>
            <a:spLocks noGrp="1"/>
          </p:cNvSpPr>
          <p:nvPr>
            <p:ph type="sldNum" sz="quarter" idx="10"/>
          </p:nvPr>
        </p:nvSpPr>
        <p:spPr/>
        <p:txBody>
          <a:bodyPr/>
          <a:lstStyle/>
          <a:p>
            <a:fld id="{DB6401D8-9E80-42C1-8945-A6E89E629DA2}" type="slidenum">
              <a:rPr lang="en-CA" smtClean="0"/>
              <a:t>3</a:t>
            </a:fld>
            <a:endParaRPr lang="en-CA" dirty="0"/>
          </a:p>
        </p:txBody>
      </p:sp>
    </p:spTree>
    <p:extLst>
      <p:ext uri="{BB962C8B-B14F-4D97-AF65-F5344CB8AC3E}">
        <p14:creationId xmlns:p14="http://schemas.microsoft.com/office/powerpoint/2010/main" val="3103324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Sheryl: </a:t>
            </a:r>
            <a:endParaRPr lang="en-CA" dirty="0"/>
          </a:p>
        </p:txBody>
      </p:sp>
      <p:sp>
        <p:nvSpPr>
          <p:cNvPr id="4" name="Slide Number Placeholder 3"/>
          <p:cNvSpPr>
            <a:spLocks noGrp="1"/>
          </p:cNvSpPr>
          <p:nvPr>
            <p:ph type="sldNum" sz="quarter" idx="10"/>
          </p:nvPr>
        </p:nvSpPr>
        <p:spPr/>
        <p:txBody>
          <a:bodyPr/>
          <a:lstStyle/>
          <a:p>
            <a:fld id="{DB6401D8-9E80-42C1-8945-A6E89E629DA2}" type="slidenum">
              <a:rPr lang="en-CA" smtClean="0"/>
              <a:t>4</a:t>
            </a:fld>
            <a:endParaRPr lang="en-CA" dirty="0"/>
          </a:p>
        </p:txBody>
      </p:sp>
    </p:spTree>
    <p:extLst>
      <p:ext uri="{BB962C8B-B14F-4D97-AF65-F5344CB8AC3E}">
        <p14:creationId xmlns:p14="http://schemas.microsoft.com/office/powerpoint/2010/main" val="3329210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Sheryl:</a:t>
            </a:r>
            <a:endParaRPr lang="en-CA" dirty="0"/>
          </a:p>
        </p:txBody>
      </p:sp>
      <p:sp>
        <p:nvSpPr>
          <p:cNvPr id="4" name="Slide Number Placeholder 3"/>
          <p:cNvSpPr>
            <a:spLocks noGrp="1"/>
          </p:cNvSpPr>
          <p:nvPr>
            <p:ph type="sldNum" sz="quarter" idx="10"/>
          </p:nvPr>
        </p:nvSpPr>
        <p:spPr/>
        <p:txBody>
          <a:bodyPr/>
          <a:lstStyle/>
          <a:p>
            <a:fld id="{DB6401D8-9E80-42C1-8945-A6E89E629DA2}" type="slidenum">
              <a:rPr lang="en-CA" smtClean="0"/>
              <a:t>5</a:t>
            </a:fld>
            <a:endParaRPr lang="en-CA" dirty="0"/>
          </a:p>
        </p:txBody>
      </p:sp>
    </p:spTree>
    <p:extLst>
      <p:ext uri="{BB962C8B-B14F-4D97-AF65-F5344CB8AC3E}">
        <p14:creationId xmlns:p14="http://schemas.microsoft.com/office/powerpoint/2010/main" val="3315582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Sheryl:</a:t>
            </a:r>
            <a:endParaRPr lang="en-CA" dirty="0"/>
          </a:p>
        </p:txBody>
      </p:sp>
      <p:sp>
        <p:nvSpPr>
          <p:cNvPr id="4" name="Slide Number Placeholder 3"/>
          <p:cNvSpPr>
            <a:spLocks noGrp="1"/>
          </p:cNvSpPr>
          <p:nvPr>
            <p:ph type="sldNum" sz="quarter" idx="10"/>
          </p:nvPr>
        </p:nvSpPr>
        <p:spPr/>
        <p:txBody>
          <a:bodyPr/>
          <a:lstStyle/>
          <a:p>
            <a:fld id="{DB6401D8-9E80-42C1-8945-A6E89E629DA2}" type="slidenum">
              <a:rPr lang="en-CA" smtClean="0"/>
              <a:t>6</a:t>
            </a:fld>
            <a:endParaRPr lang="en-CA" dirty="0"/>
          </a:p>
        </p:txBody>
      </p:sp>
    </p:spTree>
    <p:extLst>
      <p:ext uri="{BB962C8B-B14F-4D97-AF65-F5344CB8AC3E}">
        <p14:creationId xmlns:p14="http://schemas.microsoft.com/office/powerpoint/2010/main" val="2591609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Sheryl:</a:t>
            </a:r>
            <a:endParaRPr lang="en-CA" dirty="0"/>
          </a:p>
        </p:txBody>
      </p:sp>
      <p:sp>
        <p:nvSpPr>
          <p:cNvPr id="4" name="Slide Number Placeholder 3"/>
          <p:cNvSpPr>
            <a:spLocks noGrp="1"/>
          </p:cNvSpPr>
          <p:nvPr>
            <p:ph type="sldNum" sz="quarter" idx="10"/>
          </p:nvPr>
        </p:nvSpPr>
        <p:spPr/>
        <p:txBody>
          <a:bodyPr/>
          <a:lstStyle/>
          <a:p>
            <a:fld id="{DB6401D8-9E80-42C1-8945-A6E89E629DA2}" type="slidenum">
              <a:rPr lang="en-CA" smtClean="0"/>
              <a:t>7</a:t>
            </a:fld>
            <a:endParaRPr lang="en-CA" dirty="0"/>
          </a:p>
        </p:txBody>
      </p:sp>
    </p:spTree>
    <p:extLst>
      <p:ext uri="{BB962C8B-B14F-4D97-AF65-F5344CB8AC3E}">
        <p14:creationId xmlns:p14="http://schemas.microsoft.com/office/powerpoint/2010/main" val="1668004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Sheryl:</a:t>
            </a:r>
            <a:endParaRPr lang="en-CA" dirty="0"/>
          </a:p>
        </p:txBody>
      </p:sp>
      <p:sp>
        <p:nvSpPr>
          <p:cNvPr id="4" name="Slide Number Placeholder 3"/>
          <p:cNvSpPr>
            <a:spLocks noGrp="1"/>
          </p:cNvSpPr>
          <p:nvPr>
            <p:ph type="sldNum" sz="quarter" idx="10"/>
          </p:nvPr>
        </p:nvSpPr>
        <p:spPr/>
        <p:txBody>
          <a:bodyPr/>
          <a:lstStyle/>
          <a:p>
            <a:fld id="{DB6401D8-9E80-42C1-8945-A6E89E629DA2}" type="slidenum">
              <a:rPr lang="en-CA" smtClean="0"/>
              <a:t>8</a:t>
            </a:fld>
            <a:endParaRPr lang="en-CA" dirty="0"/>
          </a:p>
        </p:txBody>
      </p:sp>
    </p:spTree>
    <p:extLst>
      <p:ext uri="{BB962C8B-B14F-4D97-AF65-F5344CB8AC3E}">
        <p14:creationId xmlns:p14="http://schemas.microsoft.com/office/powerpoint/2010/main" val="2244001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Sheryl: </a:t>
            </a:r>
            <a:endParaRPr lang="en-CA" dirty="0"/>
          </a:p>
        </p:txBody>
      </p:sp>
      <p:sp>
        <p:nvSpPr>
          <p:cNvPr id="4" name="Slide Number Placeholder 3"/>
          <p:cNvSpPr>
            <a:spLocks noGrp="1"/>
          </p:cNvSpPr>
          <p:nvPr>
            <p:ph type="sldNum" sz="quarter" idx="10"/>
          </p:nvPr>
        </p:nvSpPr>
        <p:spPr/>
        <p:txBody>
          <a:bodyPr/>
          <a:lstStyle/>
          <a:p>
            <a:fld id="{DB6401D8-9E80-42C1-8945-A6E89E629DA2}" type="slidenum">
              <a:rPr lang="en-CA" smtClean="0"/>
              <a:t>9</a:t>
            </a:fld>
            <a:endParaRPr lang="en-CA" dirty="0"/>
          </a:p>
        </p:txBody>
      </p:sp>
    </p:spTree>
    <p:extLst>
      <p:ext uri="{BB962C8B-B14F-4D97-AF65-F5344CB8AC3E}">
        <p14:creationId xmlns:p14="http://schemas.microsoft.com/office/powerpoint/2010/main" val="1125602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2FD487-D401-4A75-8073-0E357DE12090}"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9FDE0-5D47-4D33-85E1-D5CC1F348178}" type="slidenum">
              <a:rPr lang="en-US" smtClean="0"/>
              <a:t>‹#›</a:t>
            </a:fld>
            <a:endParaRPr lang="en-US"/>
          </a:p>
        </p:txBody>
      </p:sp>
    </p:spTree>
    <p:extLst>
      <p:ext uri="{BB962C8B-B14F-4D97-AF65-F5344CB8AC3E}">
        <p14:creationId xmlns:p14="http://schemas.microsoft.com/office/powerpoint/2010/main" val="2624337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FD487-D401-4A75-8073-0E357DE12090}"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9FDE0-5D47-4D33-85E1-D5CC1F348178}" type="slidenum">
              <a:rPr lang="en-US" smtClean="0"/>
              <a:t>‹#›</a:t>
            </a:fld>
            <a:endParaRPr lang="en-US"/>
          </a:p>
        </p:txBody>
      </p:sp>
    </p:spTree>
    <p:extLst>
      <p:ext uri="{BB962C8B-B14F-4D97-AF65-F5344CB8AC3E}">
        <p14:creationId xmlns:p14="http://schemas.microsoft.com/office/powerpoint/2010/main" val="4178744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FD487-D401-4A75-8073-0E357DE12090}"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9FDE0-5D47-4D33-85E1-D5CC1F348178}" type="slidenum">
              <a:rPr lang="en-US" smtClean="0"/>
              <a:t>‹#›</a:t>
            </a:fld>
            <a:endParaRPr lang="en-US"/>
          </a:p>
        </p:txBody>
      </p:sp>
    </p:spTree>
    <p:extLst>
      <p:ext uri="{BB962C8B-B14F-4D97-AF65-F5344CB8AC3E}">
        <p14:creationId xmlns:p14="http://schemas.microsoft.com/office/powerpoint/2010/main" val="3929520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FD487-D401-4A75-8073-0E357DE12090}"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9FDE0-5D47-4D33-85E1-D5CC1F348178}" type="slidenum">
              <a:rPr lang="en-US" smtClean="0"/>
              <a:t>‹#›</a:t>
            </a:fld>
            <a:endParaRPr lang="en-US"/>
          </a:p>
        </p:txBody>
      </p:sp>
    </p:spTree>
    <p:extLst>
      <p:ext uri="{BB962C8B-B14F-4D97-AF65-F5344CB8AC3E}">
        <p14:creationId xmlns:p14="http://schemas.microsoft.com/office/powerpoint/2010/main" val="3460498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2FD487-D401-4A75-8073-0E357DE12090}"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9FDE0-5D47-4D33-85E1-D5CC1F348178}" type="slidenum">
              <a:rPr lang="en-US" smtClean="0"/>
              <a:t>‹#›</a:t>
            </a:fld>
            <a:endParaRPr lang="en-US"/>
          </a:p>
        </p:txBody>
      </p:sp>
    </p:spTree>
    <p:extLst>
      <p:ext uri="{BB962C8B-B14F-4D97-AF65-F5344CB8AC3E}">
        <p14:creationId xmlns:p14="http://schemas.microsoft.com/office/powerpoint/2010/main" val="3742006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2FD487-D401-4A75-8073-0E357DE12090}" type="datetimeFigureOut">
              <a:rPr lang="en-US" smtClean="0"/>
              <a:t>4/23/2015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9FDE0-5D47-4D33-85E1-D5CC1F348178}" type="slidenum">
              <a:rPr lang="en-US" smtClean="0"/>
              <a:t>‹#›</a:t>
            </a:fld>
            <a:endParaRPr lang="en-US"/>
          </a:p>
        </p:txBody>
      </p:sp>
    </p:spTree>
    <p:extLst>
      <p:ext uri="{BB962C8B-B14F-4D97-AF65-F5344CB8AC3E}">
        <p14:creationId xmlns:p14="http://schemas.microsoft.com/office/powerpoint/2010/main" val="822301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2FD487-D401-4A75-8073-0E357DE12090}" type="datetimeFigureOut">
              <a:rPr lang="en-US" smtClean="0"/>
              <a:t>4/23/2015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69FDE0-5D47-4D33-85E1-D5CC1F348178}" type="slidenum">
              <a:rPr lang="en-US" smtClean="0"/>
              <a:t>‹#›</a:t>
            </a:fld>
            <a:endParaRPr lang="en-US"/>
          </a:p>
        </p:txBody>
      </p:sp>
    </p:spTree>
    <p:extLst>
      <p:ext uri="{BB962C8B-B14F-4D97-AF65-F5344CB8AC3E}">
        <p14:creationId xmlns:p14="http://schemas.microsoft.com/office/powerpoint/2010/main" val="1378085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2FD487-D401-4A75-8073-0E357DE12090}" type="datetimeFigureOut">
              <a:rPr lang="en-US" smtClean="0"/>
              <a:t>4/23/2015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69FDE0-5D47-4D33-85E1-D5CC1F348178}" type="slidenum">
              <a:rPr lang="en-US" smtClean="0"/>
              <a:t>‹#›</a:t>
            </a:fld>
            <a:endParaRPr lang="en-US"/>
          </a:p>
        </p:txBody>
      </p:sp>
    </p:spTree>
    <p:extLst>
      <p:ext uri="{BB962C8B-B14F-4D97-AF65-F5344CB8AC3E}">
        <p14:creationId xmlns:p14="http://schemas.microsoft.com/office/powerpoint/2010/main" val="3818884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FD487-D401-4A75-8073-0E357DE12090}" type="datetimeFigureOut">
              <a:rPr lang="en-US" smtClean="0"/>
              <a:t>4/23/2015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69FDE0-5D47-4D33-85E1-D5CC1F348178}" type="slidenum">
              <a:rPr lang="en-US" smtClean="0"/>
              <a:t>‹#›</a:t>
            </a:fld>
            <a:endParaRPr lang="en-US"/>
          </a:p>
        </p:txBody>
      </p:sp>
    </p:spTree>
    <p:extLst>
      <p:ext uri="{BB962C8B-B14F-4D97-AF65-F5344CB8AC3E}">
        <p14:creationId xmlns:p14="http://schemas.microsoft.com/office/powerpoint/2010/main" val="2626233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FD487-D401-4A75-8073-0E357DE12090}" type="datetimeFigureOut">
              <a:rPr lang="en-US" smtClean="0"/>
              <a:t>4/23/2015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9FDE0-5D47-4D33-85E1-D5CC1F348178}" type="slidenum">
              <a:rPr lang="en-US" smtClean="0"/>
              <a:t>‹#›</a:t>
            </a:fld>
            <a:endParaRPr lang="en-US"/>
          </a:p>
        </p:txBody>
      </p:sp>
    </p:spTree>
    <p:extLst>
      <p:ext uri="{BB962C8B-B14F-4D97-AF65-F5344CB8AC3E}">
        <p14:creationId xmlns:p14="http://schemas.microsoft.com/office/powerpoint/2010/main" val="892110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FD487-D401-4A75-8073-0E357DE12090}" type="datetimeFigureOut">
              <a:rPr lang="en-US" smtClean="0"/>
              <a:t>4/23/2015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9FDE0-5D47-4D33-85E1-D5CC1F348178}" type="slidenum">
              <a:rPr lang="en-US" smtClean="0"/>
              <a:t>‹#›</a:t>
            </a:fld>
            <a:endParaRPr lang="en-US"/>
          </a:p>
        </p:txBody>
      </p:sp>
    </p:spTree>
    <p:extLst>
      <p:ext uri="{BB962C8B-B14F-4D97-AF65-F5344CB8AC3E}">
        <p14:creationId xmlns:p14="http://schemas.microsoft.com/office/powerpoint/2010/main" val="3422018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FD487-D401-4A75-8073-0E357DE12090}" type="datetimeFigureOut">
              <a:rPr lang="en-US" smtClean="0"/>
              <a:t>4/23/2015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69FDE0-5D47-4D33-85E1-D5CC1F348178}" type="slidenum">
              <a:rPr lang="en-US" smtClean="0"/>
              <a:t>‹#›</a:t>
            </a:fld>
            <a:endParaRPr lang="en-US"/>
          </a:p>
        </p:txBody>
      </p:sp>
    </p:spTree>
    <p:extLst>
      <p:ext uri="{BB962C8B-B14F-4D97-AF65-F5344CB8AC3E}">
        <p14:creationId xmlns:p14="http://schemas.microsoft.com/office/powerpoint/2010/main" val="3470165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5284" y="4910160"/>
            <a:ext cx="5441929" cy="1438468"/>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5873" y="0"/>
            <a:ext cx="6942606" cy="6858000"/>
          </a:xfrm>
          <a:prstGeom prst="rect">
            <a:avLst/>
          </a:prstGeom>
        </p:spPr>
      </p:pic>
      <p:sp>
        <p:nvSpPr>
          <p:cNvPr id="4" name="TextBox 3"/>
          <p:cNvSpPr txBox="1"/>
          <p:nvPr/>
        </p:nvSpPr>
        <p:spPr>
          <a:xfrm>
            <a:off x="3289610" y="460293"/>
            <a:ext cx="8902390" cy="1446550"/>
          </a:xfrm>
          <a:prstGeom prst="rect">
            <a:avLst/>
          </a:prstGeom>
          <a:noFill/>
        </p:spPr>
        <p:txBody>
          <a:bodyPr wrap="square" rtlCol="0">
            <a:spAutoFit/>
          </a:bodyPr>
          <a:lstStyle/>
          <a:p>
            <a:r>
              <a:rPr lang="en-CA" sz="4400" b="1" dirty="0" smtClean="0">
                <a:solidFill>
                  <a:srgbClr val="CB003D"/>
                </a:solidFill>
                <a:latin typeface="Verdana" panose="020B0604030504040204" pitchFamily="34" charset="0"/>
                <a:ea typeface="Verdana" panose="020B0604030504040204" pitchFamily="34" charset="0"/>
                <a:cs typeface="Verdana" panose="020B0604030504040204" pitchFamily="34" charset="0"/>
              </a:rPr>
              <a:t>Whose idea was this?!</a:t>
            </a:r>
          </a:p>
          <a:p>
            <a:r>
              <a:rPr lang="en-CA" sz="4400" b="1" dirty="0" smtClean="0">
                <a:solidFill>
                  <a:srgbClr val="CB003D"/>
                </a:solidFill>
                <a:latin typeface="Verdana" panose="020B0604030504040204" pitchFamily="34" charset="0"/>
                <a:ea typeface="Verdana" panose="020B0604030504040204" pitchFamily="34" charset="0"/>
                <a:cs typeface="Verdana" panose="020B0604030504040204" pitchFamily="34" charset="0"/>
              </a:rPr>
              <a:t>Making Collaboration Work</a:t>
            </a:r>
            <a:endParaRPr lang="en-CA" sz="4000" b="1" dirty="0">
              <a:solidFill>
                <a:srgbClr val="CB003D"/>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960354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0809" y="0"/>
            <a:ext cx="5675969" cy="6858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793" y="6343961"/>
            <a:ext cx="1396828" cy="369224"/>
          </a:xfrm>
          <a:prstGeom prst="rect">
            <a:avLst/>
          </a:prstGeom>
        </p:spPr>
      </p:pic>
      <p:sp>
        <p:nvSpPr>
          <p:cNvPr id="2" name="TextBox 1"/>
          <p:cNvSpPr txBox="1"/>
          <p:nvPr/>
        </p:nvSpPr>
        <p:spPr>
          <a:xfrm>
            <a:off x="3873500" y="1279847"/>
            <a:ext cx="8014996" cy="523220"/>
          </a:xfrm>
          <a:prstGeom prst="rect">
            <a:avLst/>
          </a:prstGeom>
          <a:noFill/>
        </p:spPr>
        <p:txBody>
          <a:bodyPr wrap="square" rtlCol="0">
            <a:spAutoFit/>
          </a:bodyPr>
          <a:lstStyle/>
          <a:p>
            <a:pPr algn="ctr"/>
            <a:r>
              <a:rPr lang="en-CA" sz="2800" dirty="0" smtClean="0">
                <a:latin typeface="Verdana" panose="020B0604030504040204" pitchFamily="34" charset="0"/>
                <a:ea typeface="Verdana" panose="020B0604030504040204" pitchFamily="34" charset="0"/>
                <a:cs typeface="Verdana" panose="020B0604030504040204" pitchFamily="34" charset="0"/>
              </a:rPr>
              <a:t>Collaboration</a:t>
            </a:r>
            <a:r>
              <a:rPr lang="en-CA" sz="2800" dirty="0">
                <a:latin typeface="Verdana" panose="020B0604030504040204" pitchFamily="34" charset="0"/>
                <a:ea typeface="Verdana" panose="020B0604030504040204" pitchFamily="34" charset="0"/>
                <a:cs typeface="Verdana" panose="020B0604030504040204" pitchFamily="34" charset="0"/>
              </a:rPr>
              <a:t> </a:t>
            </a:r>
            <a:r>
              <a:rPr lang="en-CA" sz="2800" dirty="0" smtClean="0">
                <a:latin typeface="Verdana" panose="020B0604030504040204" pitchFamily="34" charset="0"/>
                <a:ea typeface="Verdana" panose="020B0604030504040204" pitchFamily="34" charset="0"/>
                <a:cs typeface="Verdana" panose="020B0604030504040204" pitchFamily="34" charset="0"/>
              </a:rPr>
              <a:t>| Transformation | Legacy</a:t>
            </a:r>
            <a:endParaRPr lang="en-CA" sz="28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p:cNvSpPr txBox="1"/>
          <p:nvPr/>
        </p:nvSpPr>
        <p:spPr>
          <a:xfrm>
            <a:off x="515534" y="1917591"/>
            <a:ext cx="2998117" cy="1323439"/>
          </a:xfrm>
          <a:prstGeom prst="rect">
            <a:avLst/>
          </a:prstGeom>
          <a:noFill/>
        </p:spPr>
        <p:txBody>
          <a:bodyPr wrap="square" rtlCol="0">
            <a:spAutoFit/>
          </a:bodyPr>
          <a:lstStyle/>
          <a:p>
            <a:r>
              <a:rPr lang="en-CA" sz="4000" b="1" dirty="0" smtClean="0">
                <a:solidFill>
                  <a:srgbClr val="54565B"/>
                </a:solidFill>
                <a:latin typeface="Verdana" panose="020B0604030504040204" pitchFamily="34" charset="0"/>
                <a:ea typeface="Verdana" panose="020B0604030504040204" pitchFamily="34" charset="0"/>
                <a:cs typeface="Verdana" panose="020B0604030504040204" pitchFamily="34" charset="0"/>
              </a:rPr>
              <a:t>Goals of RESOLVE</a:t>
            </a:r>
            <a:endParaRPr lang="en-CA" sz="4000" b="1" dirty="0">
              <a:solidFill>
                <a:srgbClr val="54565B"/>
              </a:solidFill>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descr="http://tthtourism.files.wordpress.com/2012/04/city-of-calgar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0998" y="2056796"/>
            <a:ext cx="7620000" cy="3714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850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0809" y="0"/>
            <a:ext cx="5675969" cy="6858000"/>
          </a:xfrm>
          <a:prstGeom prst="rect">
            <a:avLst/>
          </a:prstGeom>
        </p:spPr>
      </p:pic>
      <p:sp>
        <p:nvSpPr>
          <p:cNvPr id="8" name="TextBox 7"/>
          <p:cNvSpPr txBox="1"/>
          <p:nvPr/>
        </p:nvSpPr>
        <p:spPr>
          <a:xfrm>
            <a:off x="313793" y="1993791"/>
            <a:ext cx="2998117" cy="1938992"/>
          </a:xfrm>
          <a:prstGeom prst="rect">
            <a:avLst/>
          </a:prstGeom>
          <a:noFill/>
        </p:spPr>
        <p:txBody>
          <a:bodyPr wrap="square" rtlCol="0">
            <a:spAutoFit/>
          </a:bodyPr>
          <a:lstStyle/>
          <a:p>
            <a:r>
              <a:rPr lang="en-CA" sz="4000" b="1" dirty="0" smtClean="0">
                <a:solidFill>
                  <a:srgbClr val="54565B"/>
                </a:solidFill>
                <a:latin typeface="Verdana" panose="020B0604030504040204" pitchFamily="34" charset="0"/>
                <a:ea typeface="Verdana" panose="020B0604030504040204" pitchFamily="34" charset="0"/>
                <a:cs typeface="Verdana" panose="020B0604030504040204" pitchFamily="34" charset="0"/>
              </a:rPr>
              <a:t>Typical Donor Cycle</a:t>
            </a:r>
            <a:endParaRPr lang="en-CA" sz="4000" b="1" dirty="0">
              <a:solidFill>
                <a:srgbClr val="54565B"/>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793" y="6343961"/>
            <a:ext cx="1396828" cy="369224"/>
          </a:xfrm>
          <a:prstGeom prst="rect">
            <a:avLst/>
          </a:prstGeom>
        </p:spPr>
      </p:pic>
      <p:graphicFrame>
        <p:nvGraphicFramePr>
          <p:cNvPr id="7" name="Diagram 6"/>
          <p:cNvGraphicFramePr/>
          <p:nvPr>
            <p:extLst/>
          </p:nvPr>
        </p:nvGraphicFramePr>
        <p:xfrm>
          <a:off x="4215160" y="617226"/>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Oval 9"/>
          <p:cNvSpPr/>
          <p:nvPr/>
        </p:nvSpPr>
        <p:spPr>
          <a:xfrm>
            <a:off x="6734926" y="1834243"/>
            <a:ext cx="3135086" cy="3189514"/>
          </a:xfrm>
          <a:prstGeom prst="ellipse">
            <a:avLst/>
          </a:prstGeom>
          <a:solidFill>
            <a:srgbClr val="6E6E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extBox 10"/>
          <p:cNvSpPr txBox="1"/>
          <p:nvPr/>
        </p:nvSpPr>
        <p:spPr>
          <a:xfrm>
            <a:off x="7290098" y="3205862"/>
            <a:ext cx="2286000" cy="446276"/>
          </a:xfrm>
          <a:prstGeom prst="rect">
            <a:avLst/>
          </a:prstGeom>
          <a:noFill/>
        </p:spPr>
        <p:txBody>
          <a:bodyPr wrap="square" rtlCol="0">
            <a:spAutoFit/>
          </a:bodyPr>
          <a:lstStyle/>
          <a:p>
            <a:r>
              <a:rPr lang="en-CA" sz="23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Stewardship</a:t>
            </a:r>
            <a:endParaRPr lang="en-CA" sz="23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9155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0809" y="0"/>
            <a:ext cx="5675969" cy="6858000"/>
          </a:xfrm>
          <a:prstGeom prst="rect">
            <a:avLst/>
          </a:prstGeom>
        </p:spPr>
      </p:pic>
      <p:sp>
        <p:nvSpPr>
          <p:cNvPr id="8" name="TextBox 7"/>
          <p:cNvSpPr txBox="1"/>
          <p:nvPr/>
        </p:nvSpPr>
        <p:spPr>
          <a:xfrm>
            <a:off x="313793" y="2003121"/>
            <a:ext cx="2998117" cy="1938992"/>
          </a:xfrm>
          <a:prstGeom prst="rect">
            <a:avLst/>
          </a:prstGeom>
          <a:noFill/>
        </p:spPr>
        <p:txBody>
          <a:bodyPr wrap="square" rtlCol="0">
            <a:spAutoFit/>
          </a:bodyPr>
          <a:lstStyle/>
          <a:p>
            <a:r>
              <a:rPr lang="en-CA" sz="4000" b="1" dirty="0" smtClean="0">
                <a:solidFill>
                  <a:srgbClr val="54565B"/>
                </a:solidFill>
                <a:latin typeface="Verdana" panose="020B0604030504040204" pitchFamily="34" charset="0"/>
                <a:ea typeface="Verdana" panose="020B0604030504040204" pitchFamily="34" charset="0"/>
                <a:cs typeface="Verdana" panose="020B0604030504040204" pitchFamily="34" charset="0"/>
              </a:rPr>
              <a:t>RESOLVE Donor Cycle</a:t>
            </a:r>
            <a:endParaRPr lang="en-CA" sz="4000" b="1" dirty="0">
              <a:solidFill>
                <a:srgbClr val="54565B"/>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793" y="6343961"/>
            <a:ext cx="1396828" cy="36922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35019" y="400186"/>
            <a:ext cx="7574145" cy="5852748"/>
          </a:xfrm>
          <a:prstGeom prst="rect">
            <a:avLst/>
          </a:prstGeom>
        </p:spPr>
      </p:pic>
      <p:sp>
        <p:nvSpPr>
          <p:cNvPr id="7" name="TextBox 6"/>
          <p:cNvSpPr txBox="1"/>
          <p:nvPr/>
        </p:nvSpPr>
        <p:spPr>
          <a:xfrm>
            <a:off x="3894168" y="6159241"/>
            <a:ext cx="8014996" cy="338554"/>
          </a:xfrm>
          <a:prstGeom prst="rect">
            <a:avLst/>
          </a:prstGeom>
          <a:noFill/>
        </p:spPr>
        <p:txBody>
          <a:bodyPr wrap="square" rtlCol="0">
            <a:spAutoFit/>
          </a:bodyPr>
          <a:lstStyle/>
          <a:p>
            <a:pPr algn="ctr"/>
            <a:r>
              <a:rPr lang="en-CA" sz="1600" dirty="0" smtClean="0">
                <a:latin typeface="Verdana" panose="020B0604030504040204" pitchFamily="34" charset="0"/>
                <a:ea typeface="Verdana" panose="020B0604030504040204" pitchFamily="34" charset="0"/>
                <a:cs typeface="Verdana" panose="020B0604030504040204" pitchFamily="34" charset="0"/>
              </a:rPr>
              <a:t>Collaboration</a:t>
            </a:r>
            <a:r>
              <a:rPr lang="en-CA" sz="1600" dirty="0">
                <a:latin typeface="Verdana" panose="020B0604030504040204" pitchFamily="34" charset="0"/>
                <a:ea typeface="Verdana" panose="020B0604030504040204" pitchFamily="34" charset="0"/>
                <a:cs typeface="Verdana" panose="020B0604030504040204" pitchFamily="34" charset="0"/>
              </a:rPr>
              <a:t> </a:t>
            </a:r>
            <a:r>
              <a:rPr lang="en-CA" sz="1600" dirty="0" smtClean="0">
                <a:latin typeface="Verdana" panose="020B0604030504040204" pitchFamily="34" charset="0"/>
                <a:ea typeface="Verdana" panose="020B0604030504040204" pitchFamily="34" charset="0"/>
                <a:cs typeface="Verdana" panose="020B0604030504040204" pitchFamily="34" charset="0"/>
              </a:rPr>
              <a:t>| Transformation | Legacy</a:t>
            </a:r>
            <a:endParaRPr lang="en-CA"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804763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3796" y="0"/>
            <a:ext cx="5675969" cy="6858000"/>
          </a:xfrm>
          <a:prstGeom prst="rect">
            <a:avLst/>
          </a:prstGeom>
        </p:spPr>
      </p:pic>
      <p:sp>
        <p:nvSpPr>
          <p:cNvPr id="8" name="TextBox 7"/>
          <p:cNvSpPr txBox="1"/>
          <p:nvPr/>
        </p:nvSpPr>
        <p:spPr>
          <a:xfrm>
            <a:off x="313793" y="2003121"/>
            <a:ext cx="4058636" cy="1323439"/>
          </a:xfrm>
          <a:prstGeom prst="rect">
            <a:avLst/>
          </a:prstGeom>
          <a:noFill/>
        </p:spPr>
        <p:txBody>
          <a:bodyPr wrap="square" rtlCol="0">
            <a:spAutoFit/>
          </a:bodyPr>
          <a:lstStyle/>
          <a:p>
            <a:r>
              <a:rPr lang="en-CA" sz="4000" b="1" dirty="0" smtClean="0">
                <a:solidFill>
                  <a:srgbClr val="54565B"/>
                </a:solidFill>
                <a:latin typeface="Verdana" panose="020B0604030504040204" pitchFamily="34" charset="0"/>
                <a:ea typeface="Verdana" panose="020B0604030504040204" pitchFamily="34" charset="0"/>
                <a:cs typeface="Verdana" panose="020B0604030504040204" pitchFamily="34" charset="0"/>
              </a:rPr>
              <a:t>Capacity Building</a:t>
            </a:r>
            <a:endParaRPr lang="en-CA" sz="4000" b="1" dirty="0">
              <a:solidFill>
                <a:srgbClr val="54565B"/>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793" y="6343961"/>
            <a:ext cx="1396828" cy="369224"/>
          </a:xfrm>
          <a:prstGeom prst="rect">
            <a:avLst/>
          </a:prstGeom>
        </p:spPr>
      </p:pic>
      <p:sp>
        <p:nvSpPr>
          <p:cNvPr id="9" name="Content Placeholder 1"/>
          <p:cNvSpPr>
            <a:spLocks noGrp="1"/>
          </p:cNvSpPr>
          <p:nvPr>
            <p:ph idx="1"/>
          </p:nvPr>
        </p:nvSpPr>
        <p:spPr>
          <a:xfrm>
            <a:off x="2667000" y="1814285"/>
            <a:ext cx="3655639" cy="4765439"/>
          </a:xfrm>
        </p:spPr>
        <p:txBody>
          <a:bodyPr/>
          <a:lstStyle/>
          <a:p>
            <a:pPr marL="0" indent="0" algn="r">
              <a:lnSpc>
                <a:spcPts val="3200"/>
              </a:lnSpc>
              <a:spcBef>
                <a:spcPts val="2600"/>
              </a:spcBef>
              <a:buNone/>
            </a:pPr>
            <a:r>
              <a:rPr lang="en-CA" sz="1600" dirty="0" smtClean="0">
                <a:solidFill>
                  <a:schemeClr val="tx1">
                    <a:lumMod val="75000"/>
                    <a:lumOff val="25000"/>
                  </a:schemeClr>
                </a:solidFill>
              </a:rPr>
              <a:t>Fundraising Audit</a:t>
            </a:r>
            <a:endParaRPr lang="en-CA" sz="1600" dirty="0">
              <a:solidFill>
                <a:schemeClr val="tx1">
                  <a:lumMod val="75000"/>
                  <a:lumOff val="25000"/>
                </a:schemeClr>
              </a:solidFill>
            </a:endParaRPr>
          </a:p>
          <a:p>
            <a:pPr marL="0" indent="0" algn="r">
              <a:lnSpc>
                <a:spcPts val="3200"/>
              </a:lnSpc>
              <a:spcBef>
                <a:spcPts val="2600"/>
              </a:spcBef>
              <a:buNone/>
            </a:pPr>
            <a:r>
              <a:rPr lang="en-CA" sz="1600" dirty="0" smtClean="0">
                <a:solidFill>
                  <a:schemeClr val="tx1">
                    <a:lumMod val="75000"/>
                    <a:lumOff val="25000"/>
                  </a:schemeClr>
                </a:solidFill>
              </a:rPr>
              <a:t>Stewardship Plan</a:t>
            </a:r>
          </a:p>
          <a:p>
            <a:pPr marL="0" indent="0" algn="r">
              <a:lnSpc>
                <a:spcPts val="3200"/>
              </a:lnSpc>
              <a:spcBef>
                <a:spcPts val="2600"/>
              </a:spcBef>
              <a:buNone/>
            </a:pPr>
            <a:r>
              <a:rPr lang="en-CA" sz="1600" dirty="0">
                <a:solidFill>
                  <a:schemeClr val="tx1">
                    <a:lumMod val="75000"/>
                    <a:lumOff val="25000"/>
                  </a:schemeClr>
                </a:solidFill>
              </a:rPr>
              <a:t>Sharing donors</a:t>
            </a:r>
          </a:p>
          <a:p>
            <a:pPr marL="0" indent="0" algn="r">
              <a:lnSpc>
                <a:spcPts val="3200"/>
              </a:lnSpc>
              <a:spcBef>
                <a:spcPts val="2600"/>
              </a:spcBef>
              <a:buNone/>
            </a:pPr>
            <a:r>
              <a:rPr lang="en-CA" sz="1600" dirty="0" smtClean="0">
                <a:solidFill>
                  <a:schemeClr val="tx1">
                    <a:lumMod val="75000"/>
                    <a:lumOff val="25000"/>
                  </a:schemeClr>
                </a:solidFill>
              </a:rPr>
              <a:t>Donor and Campaign Impact</a:t>
            </a:r>
          </a:p>
          <a:p>
            <a:pPr marL="0" indent="0" algn="r">
              <a:lnSpc>
                <a:spcPts val="3200"/>
              </a:lnSpc>
              <a:spcBef>
                <a:spcPts val="2600"/>
              </a:spcBef>
              <a:buNone/>
            </a:pPr>
            <a:r>
              <a:rPr lang="en-CA" sz="1600" dirty="0" smtClean="0">
                <a:solidFill>
                  <a:schemeClr val="tx1">
                    <a:lumMod val="75000"/>
                    <a:lumOff val="25000"/>
                  </a:schemeClr>
                </a:solidFill>
              </a:rPr>
              <a:t>Intellectual </a:t>
            </a:r>
            <a:r>
              <a:rPr lang="en-CA" sz="1600" dirty="0">
                <a:solidFill>
                  <a:schemeClr val="tx1">
                    <a:lumMod val="75000"/>
                    <a:lumOff val="25000"/>
                  </a:schemeClr>
                </a:solidFill>
              </a:rPr>
              <a:t>Property</a:t>
            </a:r>
          </a:p>
          <a:p>
            <a:pPr marL="0" indent="0" algn="r">
              <a:lnSpc>
                <a:spcPts val="3200"/>
              </a:lnSpc>
              <a:spcBef>
                <a:spcPts val="2600"/>
              </a:spcBef>
              <a:buNone/>
            </a:pPr>
            <a:r>
              <a:rPr lang="en-CA" sz="1600" dirty="0" smtClean="0">
                <a:solidFill>
                  <a:schemeClr val="tx1">
                    <a:lumMod val="75000"/>
                    <a:lumOff val="25000"/>
                  </a:schemeClr>
                </a:solidFill>
              </a:rPr>
              <a:t>Ongoing </a:t>
            </a:r>
            <a:r>
              <a:rPr lang="en-CA" sz="1600" dirty="0">
                <a:solidFill>
                  <a:schemeClr val="tx1">
                    <a:lumMod val="75000"/>
                    <a:lumOff val="25000"/>
                  </a:schemeClr>
                </a:solidFill>
              </a:rPr>
              <a:t>collaboration</a:t>
            </a:r>
          </a:p>
          <a:p>
            <a:pPr marL="0" indent="0" algn="r">
              <a:lnSpc>
                <a:spcPts val="3200"/>
              </a:lnSpc>
              <a:spcBef>
                <a:spcPts val="2600"/>
              </a:spcBef>
              <a:buNone/>
            </a:pPr>
            <a:endParaRPr lang="en-CA" sz="1600" b="1" dirty="0">
              <a:solidFill>
                <a:schemeClr val="tx1">
                  <a:lumMod val="75000"/>
                  <a:lumOff val="25000"/>
                </a:schemeClr>
              </a:solidFill>
            </a:endParaRPr>
          </a:p>
        </p:txBody>
      </p:sp>
      <p:cxnSp>
        <p:nvCxnSpPr>
          <p:cNvPr id="10" name="Straight Connector 9"/>
          <p:cNvCxnSpPr/>
          <p:nvPr/>
        </p:nvCxnSpPr>
        <p:spPr>
          <a:xfrm>
            <a:off x="6430014" y="1876797"/>
            <a:ext cx="0" cy="415751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6430014" y="1988791"/>
            <a:ext cx="2875968" cy="286327"/>
          </a:xfrm>
          <a:prstGeom prst="rect">
            <a:avLst/>
          </a:prstGeom>
          <a:solidFill>
            <a:srgbClr val="2838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13" name="Rectangle 12"/>
          <p:cNvSpPr/>
          <p:nvPr/>
        </p:nvSpPr>
        <p:spPr>
          <a:xfrm>
            <a:off x="6901064" y="2741555"/>
            <a:ext cx="1545936" cy="286327"/>
          </a:xfrm>
          <a:prstGeom prst="rect">
            <a:avLst/>
          </a:prstGeom>
          <a:solidFill>
            <a:srgbClr val="2838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14" name="Rectangle 13"/>
          <p:cNvSpPr/>
          <p:nvPr/>
        </p:nvSpPr>
        <p:spPr>
          <a:xfrm>
            <a:off x="8096018" y="3507017"/>
            <a:ext cx="1865746" cy="286327"/>
          </a:xfrm>
          <a:prstGeom prst="rect">
            <a:avLst/>
          </a:prstGeom>
          <a:solidFill>
            <a:srgbClr val="2838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15" name="Rectangle 14"/>
          <p:cNvSpPr/>
          <p:nvPr/>
        </p:nvSpPr>
        <p:spPr>
          <a:xfrm>
            <a:off x="6430014" y="4213599"/>
            <a:ext cx="5004950" cy="286327"/>
          </a:xfrm>
          <a:prstGeom prst="rect">
            <a:avLst/>
          </a:prstGeom>
          <a:solidFill>
            <a:srgbClr val="2838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16" name="Rectangle 15"/>
          <p:cNvSpPr/>
          <p:nvPr/>
        </p:nvSpPr>
        <p:spPr>
          <a:xfrm>
            <a:off x="7541837" y="4929416"/>
            <a:ext cx="3906978" cy="283464"/>
          </a:xfrm>
          <a:prstGeom prst="rect">
            <a:avLst/>
          </a:prstGeom>
          <a:solidFill>
            <a:srgbClr val="2838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17" name="Rectangle 16"/>
          <p:cNvSpPr/>
          <p:nvPr/>
        </p:nvSpPr>
        <p:spPr>
          <a:xfrm>
            <a:off x="10802273" y="5654471"/>
            <a:ext cx="646541" cy="286327"/>
          </a:xfrm>
          <a:prstGeom prst="rect">
            <a:avLst/>
          </a:prstGeom>
          <a:solidFill>
            <a:srgbClr val="2838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Tree>
    <p:extLst>
      <p:ext uri="{BB962C8B-B14F-4D97-AF65-F5344CB8AC3E}">
        <p14:creationId xmlns:p14="http://schemas.microsoft.com/office/powerpoint/2010/main" val="3782116746"/>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038" y="-183422"/>
            <a:ext cx="5675969" cy="6858000"/>
          </a:xfrm>
          <a:prstGeom prst="rect">
            <a:avLst/>
          </a:prstGeom>
        </p:spPr>
      </p:pic>
      <p:sp>
        <p:nvSpPr>
          <p:cNvPr id="8" name="TextBox 7"/>
          <p:cNvSpPr txBox="1"/>
          <p:nvPr/>
        </p:nvSpPr>
        <p:spPr>
          <a:xfrm>
            <a:off x="313792" y="2003121"/>
            <a:ext cx="4167496" cy="707886"/>
          </a:xfrm>
          <a:prstGeom prst="rect">
            <a:avLst/>
          </a:prstGeom>
          <a:noFill/>
        </p:spPr>
        <p:txBody>
          <a:bodyPr wrap="square" rtlCol="0">
            <a:spAutoFit/>
          </a:bodyPr>
          <a:lstStyle/>
          <a:p>
            <a:r>
              <a:rPr lang="en-CA" sz="4000" b="1" dirty="0" smtClean="0">
                <a:solidFill>
                  <a:srgbClr val="54565B"/>
                </a:solidFill>
                <a:latin typeface="Verdana" panose="020B0604030504040204" pitchFamily="34" charset="0"/>
                <a:ea typeface="Verdana" panose="020B0604030504040204" pitchFamily="34" charset="0"/>
                <a:cs typeface="Verdana" panose="020B0604030504040204" pitchFamily="34" charset="0"/>
              </a:rPr>
              <a:t>Collaboration</a:t>
            </a:r>
            <a:endParaRPr lang="en-CA" sz="2800" b="1" dirty="0">
              <a:solidFill>
                <a:srgbClr val="54565B"/>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Box 8"/>
          <p:cNvSpPr txBox="1"/>
          <p:nvPr/>
        </p:nvSpPr>
        <p:spPr>
          <a:xfrm>
            <a:off x="4481288" y="672935"/>
            <a:ext cx="6657278" cy="5262979"/>
          </a:xfrm>
          <a:prstGeom prst="rect">
            <a:avLst/>
          </a:prstGeom>
          <a:noFill/>
        </p:spPr>
        <p:txBody>
          <a:bodyPr wrap="square" rtlCol="0">
            <a:spAutoFit/>
          </a:bodyPr>
          <a:lstStyle/>
          <a:p>
            <a:endParaRPr lang="en-CA" sz="24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buBlip>
                <a:blip r:embed="rId4"/>
              </a:buBlip>
            </a:pPr>
            <a:r>
              <a:rPr lang="en-CA" sz="2400" dirty="0">
                <a:latin typeface="Verdana" panose="020B0604030504040204" pitchFamily="34" charset="0"/>
                <a:ea typeface="Verdana" panose="020B0604030504040204" pitchFamily="34" charset="0"/>
                <a:cs typeface="Verdana" panose="020B0604030504040204" pitchFamily="34" charset="0"/>
              </a:rPr>
              <a:t>Ideal goal and number of Partners</a:t>
            </a:r>
          </a:p>
          <a:p>
            <a:pPr marL="342900" indent="-342900">
              <a:lnSpc>
                <a:spcPct val="150000"/>
              </a:lnSpc>
              <a:buBlip>
                <a:blip r:embed="rId4"/>
              </a:buBlip>
            </a:pPr>
            <a:r>
              <a:rPr lang="en-CA" sz="2400" dirty="0">
                <a:latin typeface="Verdana" panose="020B0604030504040204" pitchFamily="34" charset="0"/>
                <a:ea typeface="Verdana" panose="020B0604030504040204" pitchFamily="34" charset="0"/>
                <a:cs typeface="Verdana" panose="020B0604030504040204" pitchFamily="34" charset="0"/>
              </a:rPr>
              <a:t>Partners prepared to compromise</a:t>
            </a:r>
          </a:p>
          <a:p>
            <a:pPr marL="342900" indent="-342900">
              <a:lnSpc>
                <a:spcPct val="150000"/>
              </a:lnSpc>
              <a:buBlip>
                <a:blip r:embed="rId4"/>
              </a:buBlip>
            </a:pPr>
            <a:r>
              <a:rPr lang="en-CA" sz="2400" dirty="0">
                <a:latin typeface="Verdana" panose="020B0604030504040204" pitchFamily="34" charset="0"/>
                <a:ea typeface="Verdana" panose="020B0604030504040204" pitchFamily="34" charset="0"/>
                <a:cs typeface="Verdana" panose="020B0604030504040204" pitchFamily="34" charset="0"/>
              </a:rPr>
              <a:t>Willingness to work for greater good</a:t>
            </a:r>
          </a:p>
          <a:p>
            <a:pPr marL="342900" indent="-342900">
              <a:buBlip>
                <a:blip r:embed="rId4"/>
              </a:buBlip>
            </a:pPr>
            <a:r>
              <a:rPr lang="en-CA" sz="2400" dirty="0" smtClean="0">
                <a:latin typeface="Verdana" panose="020B0604030504040204" pitchFamily="34" charset="0"/>
                <a:ea typeface="Verdana" panose="020B0604030504040204" pitchFamily="34" charset="0"/>
                <a:cs typeface="Verdana" panose="020B0604030504040204" pitchFamily="34" charset="0"/>
              </a:rPr>
              <a:t>Consideration of individual agency goals</a:t>
            </a:r>
          </a:p>
          <a:p>
            <a:pPr marL="342900" indent="-342900">
              <a:lnSpc>
                <a:spcPct val="150000"/>
              </a:lnSpc>
              <a:buBlip>
                <a:blip r:embed="rId4"/>
              </a:buBlip>
            </a:pPr>
            <a:r>
              <a:rPr lang="en-CA" sz="2400" dirty="0" smtClean="0">
                <a:latin typeface="Verdana" panose="020B0604030504040204" pitchFamily="34" charset="0"/>
                <a:ea typeface="Verdana" panose="020B0604030504040204" pitchFamily="34" charset="0"/>
                <a:cs typeface="Verdana" panose="020B0604030504040204" pitchFamily="34" charset="0"/>
              </a:rPr>
              <a:t>Celebrate successes together and share the challenges</a:t>
            </a:r>
          </a:p>
          <a:p>
            <a:pPr marL="342900" indent="-342900">
              <a:lnSpc>
                <a:spcPct val="150000"/>
              </a:lnSpc>
              <a:buBlip>
                <a:blip r:embed="rId4"/>
              </a:buBlip>
            </a:pPr>
            <a:r>
              <a:rPr lang="en-CA" sz="2400" dirty="0" smtClean="0">
                <a:latin typeface="Verdana" panose="020B0604030504040204" pitchFamily="34" charset="0"/>
                <a:ea typeface="Verdana" panose="020B0604030504040204" pitchFamily="34" charset="0"/>
                <a:cs typeface="Verdana" panose="020B0604030504040204" pitchFamily="34" charset="0"/>
              </a:rPr>
              <a:t>Respect and accommodate the differences</a:t>
            </a:r>
          </a:p>
          <a:p>
            <a:endParaRPr lang="en-CA" sz="24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793" y="6343961"/>
            <a:ext cx="1396828" cy="369224"/>
          </a:xfrm>
          <a:prstGeom prst="rect">
            <a:avLst/>
          </a:prstGeom>
        </p:spPr>
      </p:pic>
    </p:spTree>
    <p:extLst>
      <p:ext uri="{BB962C8B-B14F-4D97-AF65-F5344CB8AC3E}">
        <p14:creationId xmlns:p14="http://schemas.microsoft.com/office/powerpoint/2010/main" val="222155878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0809" y="0"/>
            <a:ext cx="5675969" cy="6858000"/>
          </a:xfrm>
          <a:prstGeom prst="rect">
            <a:avLst/>
          </a:prstGeom>
        </p:spPr>
      </p:pic>
      <p:sp>
        <p:nvSpPr>
          <p:cNvPr id="8" name="TextBox 7"/>
          <p:cNvSpPr txBox="1"/>
          <p:nvPr/>
        </p:nvSpPr>
        <p:spPr>
          <a:xfrm>
            <a:off x="313793" y="2003121"/>
            <a:ext cx="3748756" cy="1938992"/>
          </a:xfrm>
          <a:prstGeom prst="rect">
            <a:avLst/>
          </a:prstGeom>
          <a:noFill/>
        </p:spPr>
        <p:txBody>
          <a:bodyPr wrap="square" rtlCol="0">
            <a:spAutoFit/>
          </a:bodyPr>
          <a:lstStyle/>
          <a:p>
            <a:r>
              <a:rPr lang="en-CA" sz="4000" b="1" dirty="0" smtClean="0">
                <a:solidFill>
                  <a:srgbClr val="54565B"/>
                </a:solidFill>
                <a:latin typeface="Verdana" panose="020B0604030504040204" pitchFamily="34" charset="0"/>
                <a:ea typeface="Verdana" panose="020B0604030504040204" pitchFamily="34" charset="0"/>
                <a:cs typeface="Verdana" panose="020B0604030504040204" pitchFamily="34" charset="0"/>
              </a:rPr>
              <a:t>Cooperating Beyond the Campaign</a:t>
            </a:r>
            <a:endParaRPr lang="en-CA" sz="4000" b="1" dirty="0">
              <a:solidFill>
                <a:srgbClr val="54565B"/>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793" y="6343961"/>
            <a:ext cx="1396828" cy="369224"/>
          </a:xfrm>
          <a:prstGeom prst="rect">
            <a:avLst/>
          </a:prstGeom>
        </p:spPr>
      </p:pic>
      <p:pic>
        <p:nvPicPr>
          <p:cNvPr id="9" name="Content Placeholder 4"/>
          <p:cNvPicPr>
            <a:picLocks noGrp="1" noChangeAspect="1"/>
          </p:cNvPicPr>
          <p:nvPr>
            <p:ph idx="1"/>
          </p:nvPr>
        </p:nvPicPr>
        <p:blipFill rotWithShape="1">
          <a:blip r:embed="rId5"/>
          <a:srcRect l="47513" r="14663"/>
          <a:stretch/>
        </p:blipFill>
        <p:spPr>
          <a:xfrm>
            <a:off x="5837151" y="613954"/>
            <a:ext cx="4728755" cy="6858000"/>
          </a:xfrm>
          <a:prstGeom prst="rect">
            <a:avLst/>
          </a:prstGeom>
        </p:spPr>
      </p:pic>
    </p:spTree>
    <p:extLst>
      <p:ext uri="{BB962C8B-B14F-4D97-AF65-F5344CB8AC3E}">
        <p14:creationId xmlns:p14="http://schemas.microsoft.com/office/powerpoint/2010/main" val="1947519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7428" y="1150158"/>
            <a:ext cx="7805944" cy="5193803"/>
          </a:xfrm>
          <a:prstGeom prst="rect">
            <a:avLst/>
          </a:prstGeom>
        </p:spPr>
      </p:pic>
      <p:sp>
        <p:nvSpPr>
          <p:cNvPr id="8" name="TextBox 7"/>
          <p:cNvSpPr txBox="1"/>
          <p:nvPr/>
        </p:nvSpPr>
        <p:spPr>
          <a:xfrm>
            <a:off x="4657192" y="1737945"/>
            <a:ext cx="7184287" cy="707886"/>
          </a:xfrm>
          <a:prstGeom prst="rect">
            <a:avLst/>
          </a:prstGeom>
          <a:noFill/>
        </p:spPr>
        <p:txBody>
          <a:bodyPr wrap="square" rtlCol="0">
            <a:spAutoFit/>
          </a:bodyPr>
          <a:lstStyle/>
          <a:p>
            <a:r>
              <a:rPr lang="en-CA" sz="4000" b="1" dirty="0" smtClean="0">
                <a:solidFill>
                  <a:srgbClr val="54565B"/>
                </a:solidFill>
                <a:latin typeface="Verdana" panose="020B0604030504040204" pitchFamily="34" charset="0"/>
                <a:ea typeface="Verdana" panose="020B0604030504040204" pitchFamily="34" charset="0"/>
                <a:cs typeface="Verdana" panose="020B0604030504040204" pitchFamily="34" charset="0"/>
              </a:rPr>
              <a:t>Recipe for Success</a:t>
            </a:r>
            <a:endParaRPr lang="en-CA" sz="4000" b="1" dirty="0">
              <a:solidFill>
                <a:srgbClr val="54565B"/>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793" y="6343961"/>
            <a:ext cx="1396828" cy="369224"/>
          </a:xfrm>
          <a:prstGeom prst="rect">
            <a:avLst/>
          </a:prstGeom>
        </p:spPr>
      </p:pic>
    </p:spTree>
    <p:extLst>
      <p:ext uri="{BB962C8B-B14F-4D97-AF65-F5344CB8AC3E}">
        <p14:creationId xmlns:p14="http://schemas.microsoft.com/office/powerpoint/2010/main" val="28648024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5665" y="0"/>
            <a:ext cx="5675969" cy="6858000"/>
          </a:xfrm>
          <a:prstGeom prst="rect">
            <a:avLst/>
          </a:prstGeom>
        </p:spPr>
      </p:pic>
      <p:sp>
        <p:nvSpPr>
          <p:cNvPr id="8" name="TextBox 7"/>
          <p:cNvSpPr txBox="1"/>
          <p:nvPr/>
        </p:nvSpPr>
        <p:spPr>
          <a:xfrm>
            <a:off x="313792" y="2003121"/>
            <a:ext cx="3586179" cy="707886"/>
          </a:xfrm>
          <a:prstGeom prst="rect">
            <a:avLst/>
          </a:prstGeom>
          <a:noFill/>
        </p:spPr>
        <p:txBody>
          <a:bodyPr wrap="square" rtlCol="0">
            <a:spAutoFit/>
          </a:bodyPr>
          <a:lstStyle/>
          <a:p>
            <a:r>
              <a:rPr lang="en-CA" sz="4000" b="1" dirty="0" smtClean="0">
                <a:solidFill>
                  <a:srgbClr val="54565B"/>
                </a:solidFill>
                <a:latin typeface="Verdana" panose="020B0604030504040204" pitchFamily="34" charset="0"/>
                <a:ea typeface="Verdana" panose="020B0604030504040204" pitchFamily="34" charset="0"/>
                <a:cs typeface="Verdana" panose="020B0604030504040204" pitchFamily="34" charset="0"/>
              </a:rPr>
              <a:t>Ingredients</a:t>
            </a:r>
            <a:endParaRPr lang="en-CA" sz="4000" b="1" dirty="0">
              <a:solidFill>
                <a:srgbClr val="54565B"/>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Box 8"/>
          <p:cNvSpPr txBox="1"/>
          <p:nvPr/>
        </p:nvSpPr>
        <p:spPr>
          <a:xfrm>
            <a:off x="4360304" y="781790"/>
            <a:ext cx="6850833" cy="4893647"/>
          </a:xfrm>
          <a:prstGeom prst="rect">
            <a:avLst/>
          </a:prstGeom>
          <a:noFill/>
        </p:spPr>
        <p:txBody>
          <a:bodyPr wrap="square" rtlCol="0">
            <a:spAutoFit/>
          </a:bodyPr>
          <a:lstStyle/>
          <a:p>
            <a:endParaRPr lang="en-CA" sz="24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buBlip>
                <a:blip r:embed="rId4"/>
              </a:buBlip>
            </a:pPr>
            <a:r>
              <a:rPr lang="en-CA" sz="2400" dirty="0" smtClean="0">
                <a:latin typeface="Verdana" panose="020B0604030504040204" pitchFamily="34" charset="0"/>
                <a:ea typeface="Verdana" panose="020B0604030504040204" pitchFamily="34" charset="0"/>
                <a:cs typeface="Verdana" panose="020B0604030504040204" pitchFamily="34" charset="0"/>
              </a:rPr>
              <a:t>Government of Alberta investment</a:t>
            </a:r>
          </a:p>
          <a:p>
            <a:endParaRPr lang="en-CA" sz="24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buBlip>
                <a:blip r:embed="rId4"/>
              </a:buBlip>
            </a:pPr>
            <a:r>
              <a:rPr lang="en-CA" sz="2400" dirty="0" smtClean="0">
                <a:latin typeface="Verdana" panose="020B0604030504040204" pitchFamily="34" charset="0"/>
                <a:ea typeface="Verdana" panose="020B0604030504040204" pitchFamily="34" charset="0"/>
                <a:cs typeface="Verdana" panose="020B0604030504040204" pitchFamily="34" charset="0"/>
              </a:rPr>
              <a:t>4 Calgary visionary homeless-serving </a:t>
            </a:r>
            <a:r>
              <a:rPr lang="en-CA" sz="2400" dirty="0">
                <a:latin typeface="Verdana" panose="020B0604030504040204" pitchFamily="34" charset="0"/>
                <a:ea typeface="Verdana" panose="020B0604030504040204" pitchFamily="34" charset="0"/>
                <a:cs typeface="Verdana" panose="020B0604030504040204" pitchFamily="34" charset="0"/>
              </a:rPr>
              <a:t>a</a:t>
            </a:r>
            <a:r>
              <a:rPr lang="en-CA" sz="2400" dirty="0" smtClean="0">
                <a:latin typeface="Verdana" panose="020B0604030504040204" pitchFamily="34" charset="0"/>
                <a:ea typeface="Verdana" panose="020B0604030504040204" pitchFamily="34" charset="0"/>
                <a:cs typeface="Verdana" panose="020B0604030504040204" pitchFamily="34" charset="0"/>
              </a:rPr>
              <a:t>ffordable </a:t>
            </a:r>
            <a:r>
              <a:rPr lang="en-CA" sz="2400" dirty="0">
                <a:latin typeface="Verdana" panose="020B0604030504040204" pitchFamily="34" charset="0"/>
                <a:ea typeface="Verdana" panose="020B0604030504040204" pitchFamily="34" charset="0"/>
                <a:cs typeface="Verdana" panose="020B0604030504040204" pitchFamily="34" charset="0"/>
              </a:rPr>
              <a:t>h</a:t>
            </a:r>
            <a:r>
              <a:rPr lang="en-CA" sz="2400" dirty="0" smtClean="0">
                <a:latin typeface="Verdana" panose="020B0604030504040204" pitchFamily="34" charset="0"/>
                <a:ea typeface="Verdana" panose="020B0604030504040204" pitchFamily="34" charset="0"/>
                <a:cs typeface="Verdana" panose="020B0604030504040204" pitchFamily="34" charset="0"/>
              </a:rPr>
              <a:t>ousing </a:t>
            </a:r>
            <a:r>
              <a:rPr lang="en-CA" sz="2400" dirty="0">
                <a:latin typeface="Verdana" panose="020B0604030504040204" pitchFamily="34" charset="0"/>
                <a:ea typeface="Verdana" panose="020B0604030504040204" pitchFamily="34" charset="0"/>
                <a:cs typeface="Verdana" panose="020B0604030504040204" pitchFamily="34" charset="0"/>
              </a:rPr>
              <a:t>a</a:t>
            </a:r>
            <a:r>
              <a:rPr lang="en-CA" sz="2400" dirty="0" smtClean="0">
                <a:latin typeface="Verdana" panose="020B0604030504040204" pitchFamily="34" charset="0"/>
                <a:ea typeface="Verdana" panose="020B0604030504040204" pitchFamily="34" charset="0"/>
                <a:cs typeface="Verdana" panose="020B0604030504040204" pitchFamily="34" charset="0"/>
              </a:rPr>
              <a:t>gencies</a:t>
            </a:r>
          </a:p>
          <a:p>
            <a:endParaRPr lang="en-CA" sz="24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buBlip>
                <a:blip r:embed="rId4"/>
              </a:buBlip>
            </a:pPr>
            <a:r>
              <a:rPr lang="en-CA" sz="2400" dirty="0" smtClean="0">
                <a:latin typeface="Verdana" panose="020B0604030504040204" pitchFamily="34" charset="0"/>
                <a:ea typeface="Verdana" panose="020B0604030504040204" pitchFamily="34" charset="0"/>
                <a:cs typeface="Verdana" panose="020B0604030504040204" pitchFamily="34" charset="0"/>
              </a:rPr>
              <a:t>Owning debt-free </a:t>
            </a:r>
            <a:r>
              <a:rPr lang="en-CA" sz="2400" dirty="0">
                <a:latin typeface="Verdana" panose="020B0604030504040204" pitchFamily="34" charset="0"/>
                <a:ea typeface="Verdana" panose="020B0604030504040204" pitchFamily="34" charset="0"/>
                <a:cs typeface="Verdana" panose="020B0604030504040204" pitchFamily="34" charset="0"/>
              </a:rPr>
              <a:t>r</a:t>
            </a:r>
            <a:r>
              <a:rPr lang="en-CA" sz="2400" dirty="0" smtClean="0">
                <a:latin typeface="Verdana" panose="020B0604030504040204" pitchFamily="34" charset="0"/>
                <a:ea typeface="Verdana" panose="020B0604030504040204" pitchFamily="34" charset="0"/>
                <a:cs typeface="Verdana" panose="020B0604030504040204" pitchFamily="34" charset="0"/>
              </a:rPr>
              <a:t>ental </a:t>
            </a:r>
            <a:r>
              <a:rPr lang="en-CA" sz="2400" dirty="0">
                <a:latin typeface="Verdana" panose="020B0604030504040204" pitchFamily="34" charset="0"/>
                <a:ea typeface="Verdana" panose="020B0604030504040204" pitchFamily="34" charset="0"/>
                <a:cs typeface="Verdana" panose="020B0604030504040204" pitchFamily="34" charset="0"/>
              </a:rPr>
              <a:t>h</a:t>
            </a:r>
            <a:r>
              <a:rPr lang="en-CA" sz="2400" dirty="0" smtClean="0">
                <a:latin typeface="Verdana" panose="020B0604030504040204" pitchFamily="34" charset="0"/>
                <a:ea typeface="Verdana" panose="020B0604030504040204" pitchFamily="34" charset="0"/>
                <a:cs typeface="Verdana" panose="020B0604030504040204" pitchFamily="34" charset="0"/>
              </a:rPr>
              <a:t>ousing to sustain low rents</a:t>
            </a:r>
          </a:p>
          <a:p>
            <a:endParaRPr lang="en-CA" sz="24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buBlip>
                <a:blip r:embed="rId4"/>
              </a:buBlip>
            </a:pPr>
            <a:r>
              <a:rPr lang="en-CA" sz="2400" dirty="0" smtClean="0">
                <a:latin typeface="Verdana" panose="020B0604030504040204" pitchFamily="34" charset="0"/>
                <a:ea typeface="Verdana" panose="020B0604030504040204" pitchFamily="34" charset="0"/>
                <a:cs typeface="Verdana" panose="020B0604030504040204" pitchFamily="34" charset="0"/>
              </a:rPr>
              <a:t>Collective Vision: To RESOLVE housing crisis</a:t>
            </a:r>
          </a:p>
          <a:p>
            <a:pPr marL="342900" indent="-342900">
              <a:buBlip>
                <a:blip r:embed="rId4"/>
              </a:buBlip>
            </a:pPr>
            <a:endParaRPr lang="en-CA" sz="2400" dirty="0">
              <a:latin typeface="Verdana" panose="020B0604030504040204" pitchFamily="34" charset="0"/>
              <a:ea typeface="Verdana" panose="020B0604030504040204" pitchFamily="34" charset="0"/>
              <a:cs typeface="Verdana" panose="020B0604030504040204" pitchFamily="34" charset="0"/>
            </a:endParaRPr>
          </a:p>
          <a:p>
            <a:pPr marL="342900" indent="-342900">
              <a:buBlip>
                <a:blip r:embed="rId4"/>
              </a:buBlip>
            </a:pPr>
            <a:r>
              <a:rPr lang="en-CA" sz="2400" dirty="0" smtClean="0">
                <a:latin typeface="Verdana" panose="020B0604030504040204" pitchFamily="34" charset="0"/>
                <a:ea typeface="Verdana" panose="020B0604030504040204" pitchFamily="34" charset="0"/>
                <a:cs typeface="Verdana" panose="020B0604030504040204" pitchFamily="34" charset="0"/>
              </a:rPr>
              <a:t>Successful Campaign</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793" y="6343961"/>
            <a:ext cx="1396828" cy="369224"/>
          </a:xfrm>
          <a:prstGeom prst="rect">
            <a:avLst/>
          </a:prstGeom>
        </p:spPr>
      </p:pic>
    </p:spTree>
    <p:extLst>
      <p:ext uri="{BB962C8B-B14F-4D97-AF65-F5344CB8AC3E}">
        <p14:creationId xmlns:p14="http://schemas.microsoft.com/office/powerpoint/2010/main" val="80322376"/>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5665" y="0"/>
            <a:ext cx="5675969" cy="6858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793" y="6343961"/>
            <a:ext cx="1396828" cy="369224"/>
          </a:xfrm>
          <a:prstGeom prst="rect">
            <a:avLst/>
          </a:prstGeom>
        </p:spPr>
      </p:pic>
      <p:pic>
        <p:nvPicPr>
          <p:cNvPr id="6" name="Picture 5"/>
          <p:cNvPicPr>
            <a:picLocks noChangeAspect="1"/>
          </p:cNvPicPr>
          <p:nvPr/>
        </p:nvPicPr>
        <p:blipFill rotWithShape="1">
          <a:blip r:embed="rId5"/>
          <a:srcRect l="2101" r="2923"/>
          <a:stretch/>
        </p:blipFill>
        <p:spPr>
          <a:xfrm>
            <a:off x="4113561" y="288085"/>
            <a:ext cx="7863146" cy="6281830"/>
          </a:xfrm>
          <a:prstGeom prst="rect">
            <a:avLst/>
          </a:prstGeom>
        </p:spPr>
      </p:pic>
      <p:sp>
        <p:nvSpPr>
          <p:cNvPr id="7" name="TextBox 6"/>
          <p:cNvSpPr txBox="1"/>
          <p:nvPr/>
        </p:nvSpPr>
        <p:spPr>
          <a:xfrm>
            <a:off x="313792" y="2003121"/>
            <a:ext cx="4225157" cy="1323439"/>
          </a:xfrm>
          <a:prstGeom prst="rect">
            <a:avLst/>
          </a:prstGeom>
          <a:noFill/>
        </p:spPr>
        <p:txBody>
          <a:bodyPr wrap="square" rtlCol="0">
            <a:spAutoFit/>
          </a:bodyPr>
          <a:lstStyle/>
          <a:p>
            <a:r>
              <a:rPr lang="en-CA" sz="4000" b="1" dirty="0" smtClean="0">
                <a:solidFill>
                  <a:srgbClr val="54565B"/>
                </a:solidFill>
                <a:latin typeface="Verdana" panose="020B0604030504040204" pitchFamily="34" charset="0"/>
                <a:ea typeface="Verdana" panose="020B0604030504040204" pitchFamily="34" charset="0"/>
                <a:cs typeface="Verdana" panose="020B0604030504040204" pitchFamily="34" charset="0"/>
              </a:rPr>
              <a:t>Baking Instructions</a:t>
            </a:r>
            <a:endParaRPr lang="en-CA" sz="4000" b="1" dirty="0">
              <a:solidFill>
                <a:srgbClr val="54565B"/>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43328396"/>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19346" y="283335"/>
            <a:ext cx="8809509" cy="6292506"/>
          </a:xfrm>
        </p:spPr>
      </p:pic>
    </p:spTree>
    <p:extLst>
      <p:ext uri="{BB962C8B-B14F-4D97-AF65-F5344CB8AC3E}">
        <p14:creationId xmlns:p14="http://schemas.microsoft.com/office/powerpoint/2010/main" val="642393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3385" t="3419" r="2696" b="22107"/>
          <a:stretch/>
        </p:blipFill>
        <p:spPr>
          <a:xfrm>
            <a:off x="4182056" y="562429"/>
            <a:ext cx="7637876" cy="5573584"/>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5665" y="0"/>
            <a:ext cx="5675969" cy="6858000"/>
          </a:xfrm>
          <a:prstGeom prst="rect">
            <a:avLst/>
          </a:prstGeom>
        </p:spPr>
      </p:pic>
      <p:sp>
        <p:nvSpPr>
          <p:cNvPr id="8" name="TextBox 7"/>
          <p:cNvSpPr txBox="1"/>
          <p:nvPr/>
        </p:nvSpPr>
        <p:spPr>
          <a:xfrm>
            <a:off x="585936" y="769407"/>
            <a:ext cx="3840921" cy="5003421"/>
          </a:xfrm>
          <a:prstGeom prst="rect">
            <a:avLst/>
          </a:prstGeom>
          <a:noFill/>
        </p:spPr>
        <p:txBody>
          <a:bodyPr wrap="square" rtlCol="0">
            <a:spAutoFit/>
          </a:bodyPr>
          <a:lstStyle/>
          <a:p>
            <a:r>
              <a:rPr lang="en-CA" sz="4000" b="1" dirty="0" smtClean="0">
                <a:solidFill>
                  <a:srgbClr val="54565B"/>
                </a:solidFill>
                <a:latin typeface="Verdana" panose="020B0604030504040204" pitchFamily="34" charset="0"/>
                <a:ea typeface="Verdana" panose="020B0604030504040204" pitchFamily="34" charset="0"/>
                <a:cs typeface="Verdana" panose="020B0604030504040204" pitchFamily="34" charset="0"/>
              </a:rPr>
              <a:t>The Situation</a:t>
            </a:r>
          </a:p>
          <a:p>
            <a:pPr>
              <a:lnSpc>
                <a:spcPct val="70000"/>
              </a:lnSpc>
              <a:spcBef>
                <a:spcPts val="1800"/>
              </a:spcBef>
            </a:pPr>
            <a:endParaRPr lang="en-US" sz="1600" dirty="0" smtClean="0">
              <a:solidFill>
                <a:schemeClr val="tx1">
                  <a:lumMod val="75000"/>
                  <a:lumOff val="25000"/>
                </a:schemeClr>
              </a:solidFill>
            </a:endParaRPr>
          </a:p>
          <a:p>
            <a:pPr>
              <a:lnSpc>
                <a:spcPct val="70000"/>
              </a:lnSpc>
              <a:spcBef>
                <a:spcPts val="1800"/>
              </a:spcBef>
            </a:pPr>
            <a:r>
              <a:rPr lang="en-US" sz="3200" dirty="0" smtClean="0">
                <a:solidFill>
                  <a:schemeClr val="tx1">
                    <a:lumMod val="75000"/>
                    <a:lumOff val="25000"/>
                  </a:schemeClr>
                </a:solidFill>
              </a:rPr>
              <a:t>1994</a:t>
            </a:r>
            <a:r>
              <a:rPr lang="en-US" sz="3200" dirty="0">
                <a:solidFill>
                  <a:schemeClr val="tx1">
                    <a:lumMod val="75000"/>
                    <a:lumOff val="25000"/>
                  </a:schemeClr>
                </a:solidFill>
              </a:rPr>
              <a:t>-96 Calgary had the fastest growing homeless population in Canada</a:t>
            </a:r>
            <a:r>
              <a:rPr lang="en-US" sz="3200" dirty="0" smtClean="0">
                <a:solidFill>
                  <a:schemeClr val="tx1">
                    <a:lumMod val="75000"/>
                    <a:lumOff val="25000"/>
                  </a:schemeClr>
                </a:solidFill>
              </a:rPr>
              <a:t>…</a:t>
            </a:r>
          </a:p>
          <a:p>
            <a:pPr>
              <a:lnSpc>
                <a:spcPts val="3200"/>
              </a:lnSpc>
              <a:spcBef>
                <a:spcPts val="1800"/>
              </a:spcBef>
            </a:pPr>
            <a:r>
              <a:rPr lang="en-US" sz="3200" dirty="0">
                <a:solidFill>
                  <a:schemeClr val="tx1">
                    <a:lumMod val="75000"/>
                    <a:lumOff val="25000"/>
                  </a:schemeClr>
                </a:solidFill>
              </a:rPr>
              <a:t>S</a:t>
            </a:r>
            <a:r>
              <a:rPr lang="en-US" sz="3200" dirty="0" smtClean="0">
                <a:solidFill>
                  <a:schemeClr val="tx1">
                    <a:lumMod val="75000"/>
                    <a:lumOff val="25000"/>
                  </a:schemeClr>
                </a:solidFill>
              </a:rPr>
              <a:t>omething </a:t>
            </a:r>
            <a:r>
              <a:rPr lang="en-US" sz="3200" dirty="0">
                <a:solidFill>
                  <a:schemeClr val="tx1">
                    <a:lumMod val="75000"/>
                    <a:lumOff val="25000"/>
                  </a:schemeClr>
                </a:solidFill>
              </a:rPr>
              <a:t>had to be </a:t>
            </a:r>
            <a:r>
              <a:rPr lang="en-US" sz="3200" dirty="0" smtClean="0">
                <a:solidFill>
                  <a:schemeClr val="tx1">
                    <a:lumMod val="75000"/>
                    <a:lumOff val="25000"/>
                  </a:schemeClr>
                </a:solidFill>
              </a:rPr>
              <a:t>done!</a:t>
            </a:r>
            <a:endParaRPr lang="en-US" sz="3200" dirty="0">
              <a:solidFill>
                <a:schemeClr val="tx1">
                  <a:lumMod val="75000"/>
                  <a:lumOff val="25000"/>
                </a:schemeClr>
              </a:solidFill>
            </a:endParaRPr>
          </a:p>
          <a:p>
            <a:endParaRPr lang="en-CA" sz="4000" b="1" dirty="0">
              <a:solidFill>
                <a:srgbClr val="54565B"/>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793" y="6343961"/>
            <a:ext cx="1396828" cy="369224"/>
          </a:xfrm>
          <a:prstGeom prst="rect">
            <a:avLst/>
          </a:prstGeom>
        </p:spPr>
      </p:pic>
      <p:sp>
        <p:nvSpPr>
          <p:cNvPr id="2" name="TextBox 1"/>
          <p:cNvSpPr txBox="1"/>
          <p:nvPr/>
        </p:nvSpPr>
        <p:spPr>
          <a:xfrm>
            <a:off x="4408714" y="798286"/>
            <a:ext cx="6803572"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854314104"/>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8064" y="5414676"/>
            <a:ext cx="3951249" cy="104443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4412" y="291587"/>
            <a:ext cx="8098552" cy="4852426"/>
          </a:xfrm>
          <a:prstGeom prst="rect">
            <a:avLst/>
          </a:prstGeom>
        </p:spPr>
      </p:pic>
    </p:spTree>
    <p:extLst>
      <p:ext uri="{BB962C8B-B14F-4D97-AF65-F5344CB8AC3E}">
        <p14:creationId xmlns:p14="http://schemas.microsoft.com/office/powerpoint/2010/main" val="3476936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5665" y="0"/>
            <a:ext cx="5675969" cy="6858000"/>
          </a:xfrm>
          <a:prstGeom prst="rect">
            <a:avLst/>
          </a:prstGeom>
        </p:spPr>
      </p:pic>
      <p:sp>
        <p:nvSpPr>
          <p:cNvPr id="8" name="TextBox 7"/>
          <p:cNvSpPr txBox="1"/>
          <p:nvPr/>
        </p:nvSpPr>
        <p:spPr>
          <a:xfrm>
            <a:off x="313792" y="2003121"/>
            <a:ext cx="3332921" cy="1323439"/>
          </a:xfrm>
          <a:prstGeom prst="rect">
            <a:avLst/>
          </a:prstGeom>
          <a:noFill/>
        </p:spPr>
        <p:txBody>
          <a:bodyPr wrap="square" rtlCol="0">
            <a:spAutoFit/>
          </a:bodyPr>
          <a:lstStyle/>
          <a:p>
            <a:r>
              <a:rPr lang="en-CA" sz="4000" b="1" dirty="0" smtClean="0">
                <a:solidFill>
                  <a:srgbClr val="54565B"/>
                </a:solidFill>
                <a:latin typeface="Verdana" panose="020B0604030504040204" pitchFamily="34" charset="0"/>
                <a:ea typeface="Verdana" panose="020B0604030504040204" pitchFamily="34" charset="0"/>
                <a:cs typeface="Verdana" panose="020B0604030504040204" pitchFamily="34" charset="0"/>
              </a:rPr>
              <a:t>Feasibility Study</a:t>
            </a:r>
            <a:endParaRPr lang="en-CA" sz="4000" b="1" dirty="0">
              <a:solidFill>
                <a:srgbClr val="54565B"/>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Box 8"/>
          <p:cNvSpPr txBox="1"/>
          <p:nvPr/>
        </p:nvSpPr>
        <p:spPr>
          <a:xfrm>
            <a:off x="4553859" y="781790"/>
            <a:ext cx="6657278" cy="3046988"/>
          </a:xfrm>
          <a:prstGeom prst="rect">
            <a:avLst/>
          </a:prstGeom>
          <a:noFill/>
        </p:spPr>
        <p:txBody>
          <a:bodyPr wrap="square" rtlCol="0">
            <a:spAutoFit/>
          </a:bodyPr>
          <a:lstStyle/>
          <a:p>
            <a:endParaRPr lang="en-CA" sz="24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buBlip>
                <a:blip r:embed="rId4"/>
              </a:buBlip>
            </a:pPr>
            <a:r>
              <a:rPr lang="en-CA" sz="2400" dirty="0" smtClean="0">
                <a:latin typeface="Verdana" panose="020B0604030504040204" pitchFamily="34" charset="0"/>
                <a:ea typeface="Verdana" panose="020B0604030504040204" pitchFamily="34" charset="0"/>
                <a:cs typeface="Verdana" panose="020B0604030504040204" pitchFamily="34" charset="0"/>
              </a:rPr>
              <a:t>Collective Vision</a:t>
            </a:r>
          </a:p>
          <a:p>
            <a:endParaRPr lang="en-CA" sz="24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buBlip>
                <a:blip r:embed="rId4"/>
              </a:buBlip>
            </a:pPr>
            <a:r>
              <a:rPr lang="en-CA" sz="2400" dirty="0" smtClean="0">
                <a:latin typeface="Verdana" panose="020B0604030504040204" pitchFamily="34" charset="0"/>
                <a:ea typeface="Verdana" panose="020B0604030504040204" pitchFamily="34" charset="0"/>
                <a:cs typeface="Verdana" panose="020B0604030504040204" pitchFamily="34" charset="0"/>
              </a:rPr>
              <a:t>Audacious Goal</a:t>
            </a:r>
          </a:p>
          <a:p>
            <a:endParaRPr lang="en-CA" sz="24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buBlip>
                <a:blip r:embed="rId4"/>
              </a:buBlip>
            </a:pPr>
            <a:r>
              <a:rPr lang="en-CA" sz="2400" dirty="0" smtClean="0">
                <a:latin typeface="Verdana" panose="020B0604030504040204" pitchFamily="34" charset="0"/>
                <a:ea typeface="Verdana" panose="020B0604030504040204" pitchFamily="34" charset="0"/>
                <a:cs typeface="Verdana" panose="020B0604030504040204" pitchFamily="34" charset="0"/>
              </a:rPr>
              <a:t>Calgary’s Campaign Environment</a:t>
            </a:r>
          </a:p>
          <a:p>
            <a:endParaRPr lang="en-CA" sz="2400" dirty="0">
              <a:latin typeface="Verdana" panose="020B0604030504040204" pitchFamily="34" charset="0"/>
              <a:ea typeface="Verdana" panose="020B0604030504040204" pitchFamily="34" charset="0"/>
              <a:cs typeface="Verdana" panose="020B0604030504040204" pitchFamily="34" charset="0"/>
            </a:endParaRPr>
          </a:p>
          <a:p>
            <a:pPr marL="342900" indent="-342900">
              <a:buBlip>
                <a:blip r:embed="rId4"/>
              </a:buBlip>
            </a:pPr>
            <a:r>
              <a:rPr lang="en-CA" sz="2400" dirty="0" smtClean="0">
                <a:latin typeface="Verdana" panose="020B0604030504040204" pitchFamily="34" charset="0"/>
                <a:ea typeface="Verdana" panose="020B0604030504040204" pitchFamily="34" charset="0"/>
                <a:cs typeface="Verdana" panose="020B0604030504040204" pitchFamily="34" charset="0"/>
              </a:rPr>
              <a:t>17 Interviews</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793" y="6343961"/>
            <a:ext cx="1396828" cy="369224"/>
          </a:xfrm>
          <a:prstGeom prst="rect">
            <a:avLst/>
          </a:prstGeom>
        </p:spPr>
      </p:pic>
      <p:pic>
        <p:nvPicPr>
          <p:cNvPr id="3" name="Picture 2"/>
          <p:cNvPicPr>
            <a:picLocks noChangeAspect="1"/>
          </p:cNvPicPr>
          <p:nvPr/>
        </p:nvPicPr>
        <p:blipFill>
          <a:blip r:embed="rId6"/>
          <a:stretch>
            <a:fillRect/>
          </a:stretch>
        </p:blipFill>
        <p:spPr>
          <a:xfrm rot="817624">
            <a:off x="7952014" y="3526971"/>
            <a:ext cx="3560064" cy="2215896"/>
          </a:xfrm>
          <a:prstGeom prst="rect">
            <a:avLst/>
          </a:prstGeom>
        </p:spPr>
      </p:pic>
    </p:spTree>
    <p:extLst>
      <p:ext uri="{BB962C8B-B14F-4D97-AF65-F5344CB8AC3E}">
        <p14:creationId xmlns:p14="http://schemas.microsoft.com/office/powerpoint/2010/main" val="1499897582"/>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3739" y="3221020"/>
            <a:ext cx="2711694" cy="2711694"/>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5666" y="0"/>
            <a:ext cx="5675969" cy="6858000"/>
          </a:xfrm>
          <a:prstGeom prst="rect">
            <a:avLst/>
          </a:prstGeom>
        </p:spPr>
      </p:pic>
      <p:sp>
        <p:nvSpPr>
          <p:cNvPr id="8" name="TextBox 7"/>
          <p:cNvSpPr txBox="1"/>
          <p:nvPr/>
        </p:nvSpPr>
        <p:spPr>
          <a:xfrm>
            <a:off x="313792" y="2003121"/>
            <a:ext cx="3332921" cy="1323439"/>
          </a:xfrm>
          <a:prstGeom prst="rect">
            <a:avLst/>
          </a:prstGeom>
          <a:noFill/>
        </p:spPr>
        <p:txBody>
          <a:bodyPr wrap="square" rtlCol="0">
            <a:spAutoFit/>
          </a:bodyPr>
          <a:lstStyle/>
          <a:p>
            <a:r>
              <a:rPr lang="en-CA" sz="4000" b="1" dirty="0" smtClean="0">
                <a:solidFill>
                  <a:srgbClr val="54565B"/>
                </a:solidFill>
                <a:latin typeface="Verdana" panose="020B0604030504040204" pitchFamily="34" charset="0"/>
                <a:ea typeface="Verdana" panose="020B0604030504040204" pitchFamily="34" charset="0"/>
                <a:cs typeface="Verdana" panose="020B0604030504040204" pitchFamily="34" charset="0"/>
              </a:rPr>
              <a:t>The Results</a:t>
            </a:r>
            <a:endParaRPr lang="en-CA" sz="4000" b="1" dirty="0">
              <a:solidFill>
                <a:srgbClr val="54565B"/>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Box 8"/>
          <p:cNvSpPr txBox="1"/>
          <p:nvPr/>
        </p:nvSpPr>
        <p:spPr>
          <a:xfrm>
            <a:off x="4481288" y="382647"/>
            <a:ext cx="6657278" cy="5262979"/>
          </a:xfrm>
          <a:prstGeom prst="rect">
            <a:avLst/>
          </a:prstGeom>
          <a:noFill/>
        </p:spPr>
        <p:txBody>
          <a:bodyPr wrap="square" rtlCol="0">
            <a:spAutoFit/>
          </a:bodyPr>
          <a:lstStyle/>
          <a:p>
            <a:endParaRPr lang="en-CA" sz="24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buBlip>
                <a:blip r:embed="rId5"/>
              </a:buBlip>
            </a:pPr>
            <a:r>
              <a:rPr lang="en-CA" sz="2400" dirty="0" smtClean="0">
                <a:latin typeface="Verdana" panose="020B0604030504040204" pitchFamily="34" charset="0"/>
                <a:ea typeface="Verdana" panose="020B0604030504040204" pitchFamily="34" charset="0"/>
                <a:cs typeface="Verdana" panose="020B0604030504040204" pitchFamily="34" charset="0"/>
              </a:rPr>
              <a:t>90% supportive but not a philanthropic </a:t>
            </a:r>
            <a:r>
              <a:rPr lang="en-CA" sz="2400" dirty="0">
                <a:latin typeface="Verdana" panose="020B0604030504040204" pitchFamily="34" charset="0"/>
                <a:ea typeface="Verdana" panose="020B0604030504040204" pitchFamily="34" charset="0"/>
                <a:cs typeface="Verdana" panose="020B0604030504040204" pitchFamily="34" charset="0"/>
              </a:rPr>
              <a:t>p</a:t>
            </a:r>
            <a:r>
              <a:rPr lang="en-CA" sz="2400" dirty="0" smtClean="0">
                <a:latin typeface="Verdana" panose="020B0604030504040204" pitchFamily="34" charset="0"/>
                <a:ea typeface="Verdana" panose="020B0604030504040204" pitchFamily="34" charset="0"/>
                <a:cs typeface="Verdana" panose="020B0604030504040204" pitchFamily="34" charset="0"/>
              </a:rPr>
              <a:t>riority</a:t>
            </a:r>
          </a:p>
          <a:p>
            <a:endParaRPr lang="en-CA" sz="24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buBlip>
                <a:blip r:embed="rId5"/>
              </a:buBlip>
            </a:pPr>
            <a:r>
              <a:rPr lang="en-CA" sz="2400" dirty="0" smtClean="0">
                <a:latin typeface="Verdana" panose="020B0604030504040204" pitchFamily="34" charset="0"/>
                <a:ea typeface="Verdana" panose="020B0604030504040204" pitchFamily="34" charset="0"/>
                <a:cs typeface="Verdana" panose="020B0604030504040204" pitchFamily="34" charset="0"/>
              </a:rPr>
              <a:t>Time for private </a:t>
            </a:r>
            <a:r>
              <a:rPr lang="en-CA" sz="2400" dirty="0">
                <a:latin typeface="Verdana" panose="020B0604030504040204" pitchFamily="34" charset="0"/>
                <a:ea typeface="Verdana" panose="020B0604030504040204" pitchFamily="34" charset="0"/>
                <a:cs typeface="Verdana" panose="020B0604030504040204" pitchFamily="34" charset="0"/>
              </a:rPr>
              <a:t>s</a:t>
            </a:r>
            <a:r>
              <a:rPr lang="en-CA" sz="2400" dirty="0" smtClean="0">
                <a:latin typeface="Verdana" panose="020B0604030504040204" pitchFamily="34" charset="0"/>
                <a:ea typeface="Verdana" panose="020B0604030504040204" pitchFamily="34" charset="0"/>
                <a:cs typeface="Verdana" panose="020B0604030504040204" pitchFamily="34" charset="0"/>
              </a:rPr>
              <a:t>ector to step </a:t>
            </a:r>
            <a:r>
              <a:rPr lang="en-CA" sz="2400" dirty="0">
                <a:latin typeface="Verdana" panose="020B0604030504040204" pitchFamily="34" charset="0"/>
                <a:ea typeface="Verdana" panose="020B0604030504040204" pitchFamily="34" charset="0"/>
                <a:cs typeface="Verdana" panose="020B0604030504040204" pitchFamily="34" charset="0"/>
              </a:rPr>
              <a:t>u</a:t>
            </a:r>
            <a:r>
              <a:rPr lang="en-CA" sz="2400" dirty="0" smtClean="0">
                <a:latin typeface="Verdana" panose="020B0604030504040204" pitchFamily="34" charset="0"/>
                <a:ea typeface="Verdana" panose="020B0604030504040204" pitchFamily="34" charset="0"/>
                <a:cs typeface="Verdana" panose="020B0604030504040204" pitchFamily="34" charset="0"/>
              </a:rPr>
              <a:t>p</a:t>
            </a:r>
          </a:p>
          <a:p>
            <a:endParaRPr lang="en-CA" sz="24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buBlip>
                <a:blip r:embed="rId5"/>
              </a:buBlip>
            </a:pPr>
            <a:r>
              <a:rPr lang="en-CA" sz="2400" dirty="0" smtClean="0">
                <a:latin typeface="Verdana" panose="020B0604030504040204" pitchFamily="34" charset="0"/>
                <a:ea typeface="Verdana" panose="020B0604030504040204" pitchFamily="34" charset="0"/>
                <a:cs typeface="Verdana" panose="020B0604030504040204" pitchFamily="34" charset="0"/>
              </a:rPr>
              <a:t>$300-$150 Million too </a:t>
            </a:r>
            <a:r>
              <a:rPr lang="en-CA" sz="2400" dirty="0">
                <a:latin typeface="Verdana" panose="020B0604030504040204" pitchFamily="34" charset="0"/>
                <a:ea typeface="Verdana" panose="020B0604030504040204" pitchFamily="34" charset="0"/>
                <a:cs typeface="Verdana" panose="020B0604030504040204" pitchFamily="34" charset="0"/>
              </a:rPr>
              <a:t>h</a:t>
            </a:r>
            <a:r>
              <a:rPr lang="en-CA" sz="2400" dirty="0" smtClean="0">
                <a:latin typeface="Verdana" panose="020B0604030504040204" pitchFamily="34" charset="0"/>
                <a:ea typeface="Verdana" panose="020B0604030504040204" pitchFamily="34" charset="0"/>
                <a:cs typeface="Verdana" panose="020B0604030504040204" pitchFamily="34" charset="0"/>
              </a:rPr>
              <a:t>igh</a:t>
            </a:r>
          </a:p>
          <a:p>
            <a:endParaRPr lang="en-CA" sz="24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buBlip>
                <a:blip r:embed="rId5"/>
              </a:buBlip>
            </a:pPr>
            <a:r>
              <a:rPr lang="en-CA" sz="2400" dirty="0" smtClean="0">
                <a:latin typeface="Verdana" panose="020B0604030504040204" pitchFamily="34" charset="0"/>
                <a:ea typeface="Verdana" panose="020B0604030504040204" pitchFamily="34" charset="0"/>
                <a:cs typeface="Verdana" panose="020B0604030504040204" pitchFamily="34" charset="0"/>
              </a:rPr>
              <a:t>Collaboration is critical</a:t>
            </a:r>
          </a:p>
          <a:p>
            <a:pPr marL="342900" indent="-342900">
              <a:buBlip>
                <a:blip r:embed="rId5"/>
              </a:buBlip>
            </a:pPr>
            <a:endParaRPr lang="en-CA" sz="2400" dirty="0">
              <a:latin typeface="Verdana" panose="020B0604030504040204" pitchFamily="34" charset="0"/>
              <a:ea typeface="Verdana" panose="020B0604030504040204" pitchFamily="34" charset="0"/>
              <a:cs typeface="Verdana" panose="020B0604030504040204" pitchFamily="34" charset="0"/>
            </a:endParaRPr>
          </a:p>
          <a:p>
            <a:pPr marL="342900" indent="-342900">
              <a:buBlip>
                <a:blip r:embed="rId5"/>
              </a:buBlip>
            </a:pPr>
            <a:r>
              <a:rPr lang="en-CA" sz="2400" dirty="0" smtClean="0">
                <a:latin typeface="Verdana" panose="020B0604030504040204" pitchFamily="34" charset="0"/>
                <a:ea typeface="Verdana" panose="020B0604030504040204" pitchFamily="34" charset="0"/>
                <a:cs typeface="Verdana" panose="020B0604030504040204" pitchFamily="34" charset="0"/>
              </a:rPr>
              <a:t>Cost Savings</a:t>
            </a:r>
          </a:p>
          <a:p>
            <a:endParaRPr lang="en-CA" sz="24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buBlip>
                <a:blip r:embed="rId5"/>
              </a:buBlip>
            </a:pPr>
            <a:r>
              <a:rPr lang="en-CA" sz="2400" dirty="0" smtClean="0">
                <a:latin typeface="Verdana" panose="020B0604030504040204" pitchFamily="34" charset="0"/>
                <a:ea typeface="Verdana" panose="020B0604030504040204" pitchFamily="34" charset="0"/>
                <a:cs typeface="Verdana" panose="020B0604030504040204" pitchFamily="34" charset="0"/>
              </a:rPr>
              <a:t>Anchored in </a:t>
            </a:r>
          </a:p>
          <a:p>
            <a:r>
              <a:rPr lang="en-CA" sz="2400" dirty="0">
                <a:latin typeface="Verdana" panose="020B0604030504040204" pitchFamily="34" charset="0"/>
                <a:ea typeface="Verdana" panose="020B0604030504040204" pitchFamily="34" charset="0"/>
                <a:cs typeface="Verdana" panose="020B0604030504040204" pitchFamily="34" charset="0"/>
              </a:rPr>
              <a:t> </a:t>
            </a:r>
            <a:r>
              <a:rPr lang="en-CA" sz="2400" dirty="0" smtClean="0">
                <a:latin typeface="Verdana" panose="020B0604030504040204" pitchFamily="34" charset="0"/>
                <a:ea typeface="Verdana" panose="020B0604030504040204" pitchFamily="34" charset="0"/>
                <a:cs typeface="Verdana" panose="020B0604030504040204" pitchFamily="34" charset="0"/>
              </a:rPr>
              <a:t>  10 Year Plan</a:t>
            </a: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3793" y="6343961"/>
            <a:ext cx="1396828" cy="369224"/>
          </a:xfrm>
          <a:prstGeom prst="rect">
            <a:avLst/>
          </a:prstGeom>
        </p:spPr>
      </p:pic>
    </p:spTree>
    <p:extLst>
      <p:ext uri="{BB962C8B-B14F-4D97-AF65-F5344CB8AC3E}">
        <p14:creationId xmlns:p14="http://schemas.microsoft.com/office/powerpoint/2010/main" val="1274114117"/>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6525" y="0"/>
            <a:ext cx="5675969" cy="6858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222" y="6343961"/>
            <a:ext cx="1396828" cy="369224"/>
          </a:xfrm>
          <a:prstGeom prst="rect">
            <a:avLst/>
          </a:prstGeom>
        </p:spPr>
      </p:pic>
      <p:sp>
        <p:nvSpPr>
          <p:cNvPr id="49" name="Content Placeholder 2"/>
          <p:cNvSpPr>
            <a:spLocks noGrp="1"/>
          </p:cNvSpPr>
          <p:nvPr>
            <p:ph idx="1"/>
          </p:nvPr>
        </p:nvSpPr>
        <p:spPr>
          <a:xfrm rot="16200000">
            <a:off x="3968763" y="4826822"/>
            <a:ext cx="2071900" cy="406400"/>
          </a:xfrm>
        </p:spPr>
        <p:txBody>
          <a:bodyPr/>
          <a:lstStyle/>
          <a:p>
            <a:pPr marL="0" indent="0">
              <a:lnSpc>
                <a:spcPts val="2000"/>
              </a:lnSpc>
              <a:spcBef>
                <a:spcPts val="1000"/>
              </a:spcBef>
              <a:buNone/>
            </a:pPr>
            <a:r>
              <a:rPr lang="en-US" sz="2400" dirty="0" smtClean="0">
                <a:solidFill>
                  <a:schemeClr val="tx1">
                    <a:lumMod val="75000"/>
                    <a:lumOff val="25000"/>
                  </a:schemeClr>
                </a:solidFill>
              </a:rPr>
              <a:t>Name/theme</a:t>
            </a:r>
          </a:p>
        </p:txBody>
      </p:sp>
      <p:sp>
        <p:nvSpPr>
          <p:cNvPr id="50" name="Content Placeholder 2"/>
          <p:cNvSpPr txBox="1">
            <a:spLocks/>
          </p:cNvSpPr>
          <p:nvPr/>
        </p:nvSpPr>
        <p:spPr>
          <a:xfrm>
            <a:off x="2214234" y="3022472"/>
            <a:ext cx="3553919" cy="304800"/>
          </a:xfrm>
          <a:prstGeom prst="rect">
            <a:avLst/>
          </a:prstGeom>
        </p:spPr>
        <p:txBody>
          <a:bodyPr vert="horz" wrap="square"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342900" indent="-342900" algn="l" defTabSz="457200" rtl="0" eaLnBrk="1" latinLnBrk="0" hangingPunct="1">
              <a:spcBef>
                <a:spcPct val="20000"/>
              </a:spcBef>
              <a:buFont typeface="Arial"/>
              <a:buNone/>
              <a:defRPr sz="2800" kern="1200" baseline="0">
                <a:solidFill>
                  <a:schemeClr val="tx1"/>
                </a:solidFill>
                <a:latin typeface="+mn-lt"/>
                <a:ea typeface="+mn-ea"/>
                <a:cs typeface="+mn-cs"/>
              </a:defRPr>
            </a:lvl2pPr>
            <a:lvl3pPr marL="342900" indent="-342900" algn="l" defTabSz="457200" rtl="0" eaLnBrk="1" latinLnBrk="0" hangingPunct="1">
              <a:spcBef>
                <a:spcPct val="20000"/>
              </a:spcBef>
              <a:buFont typeface="+mj-lt"/>
              <a:buAutoNum type="arabicPeriod"/>
              <a:defRPr sz="2400" kern="1200">
                <a:solidFill>
                  <a:schemeClr val="tx1"/>
                </a:solidFill>
                <a:latin typeface="+mn-lt"/>
                <a:ea typeface="+mn-ea"/>
                <a:cs typeface="+mn-cs"/>
              </a:defRPr>
            </a:lvl3pPr>
            <a:lvl4pPr marL="342900" indent="-342900" algn="l" defTabSz="457200" rtl="0" eaLnBrk="1" latinLnBrk="0" hangingPunct="1">
              <a:spcBef>
                <a:spcPct val="20000"/>
              </a:spcBef>
              <a:buFont typeface="+mj-lt"/>
              <a:buAutoNum type="arabicPeriod"/>
              <a:defRPr sz="2000" kern="1200">
                <a:solidFill>
                  <a:schemeClr val="tx1"/>
                </a:solidFill>
                <a:latin typeface="+mn-lt"/>
                <a:ea typeface="+mn-ea"/>
                <a:cs typeface="+mn-cs"/>
              </a:defRPr>
            </a:lvl4pPr>
            <a:lvl5pPr marL="342900" indent="-342900" algn="l" defTabSz="457200" rtl="0" eaLnBrk="1" latinLnBrk="0" hangingPunct="1">
              <a:spcBef>
                <a:spcPct val="20000"/>
              </a:spcBef>
              <a:buFont typeface="+mj-lt"/>
              <a:buAutoNum type="arabicPeriod"/>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000"/>
              </a:lnSpc>
              <a:spcBef>
                <a:spcPts val="1000"/>
              </a:spcBef>
              <a:buNone/>
            </a:pPr>
            <a:r>
              <a:rPr lang="en-US" sz="3000" dirty="0" smtClean="0">
                <a:solidFill>
                  <a:schemeClr val="tx1">
                    <a:lumMod val="75000"/>
                    <a:lumOff val="25000"/>
                  </a:schemeClr>
                </a:solidFill>
              </a:rPr>
              <a:t>Communication</a:t>
            </a:r>
            <a:endParaRPr lang="en-US" sz="3000" dirty="0">
              <a:solidFill>
                <a:schemeClr val="tx1">
                  <a:lumMod val="75000"/>
                  <a:lumOff val="25000"/>
                </a:schemeClr>
              </a:solidFill>
            </a:endParaRPr>
          </a:p>
        </p:txBody>
      </p:sp>
      <p:sp>
        <p:nvSpPr>
          <p:cNvPr id="51" name="Right Arrow 50"/>
          <p:cNvSpPr/>
          <p:nvPr/>
        </p:nvSpPr>
        <p:spPr>
          <a:xfrm>
            <a:off x="8567428" y="3440231"/>
            <a:ext cx="1650353" cy="911068"/>
          </a:xfrm>
          <a:prstGeom prst="rightArrow">
            <a:avLst/>
          </a:prstGeom>
          <a:solidFill>
            <a:srgbClr val="AEC54A"/>
          </a:solidFill>
          <a:ln>
            <a:noFill/>
          </a:ln>
          <a:effectLst>
            <a:outerShdw blurRad="76200" dir="13500000" sy="23000" kx="1200000" algn="b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Rounded Rectangle 51"/>
          <p:cNvSpPr/>
          <p:nvPr/>
        </p:nvSpPr>
        <p:spPr>
          <a:xfrm>
            <a:off x="10272208" y="3392242"/>
            <a:ext cx="1629507" cy="826476"/>
          </a:xfrm>
          <a:prstGeom prst="roundRect">
            <a:avLst/>
          </a:prstGeom>
          <a:solidFill>
            <a:srgbClr val="28389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2400" b="1" dirty="0" smtClean="0"/>
              <a:t>MOU</a:t>
            </a:r>
            <a:endParaRPr lang="en-US" sz="2400" b="1" dirty="0"/>
          </a:p>
        </p:txBody>
      </p:sp>
      <p:sp>
        <p:nvSpPr>
          <p:cNvPr id="53" name="Content Placeholder 2"/>
          <p:cNvSpPr txBox="1">
            <a:spLocks/>
          </p:cNvSpPr>
          <p:nvPr/>
        </p:nvSpPr>
        <p:spPr>
          <a:xfrm rot="16200000">
            <a:off x="6908198" y="2324524"/>
            <a:ext cx="2413489" cy="393270"/>
          </a:xfrm>
          <a:prstGeom prst="rect">
            <a:avLst/>
          </a:prstGeom>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342900" indent="-342900" algn="l" defTabSz="457200" rtl="0" eaLnBrk="1" latinLnBrk="0" hangingPunct="1">
              <a:lnSpc>
                <a:spcPts val="3200"/>
              </a:lnSpc>
              <a:spcBef>
                <a:spcPts val="1800"/>
              </a:spcBef>
              <a:buFont typeface="Arial"/>
              <a:buNone/>
              <a:defRPr sz="2600" kern="1200" baseline="0">
                <a:solidFill>
                  <a:schemeClr val="tx1">
                    <a:lumMod val="75000"/>
                    <a:lumOff val="25000"/>
                  </a:schemeClr>
                </a:solidFill>
                <a:latin typeface="+mn-lt"/>
                <a:ea typeface="+mn-ea"/>
                <a:cs typeface="+mn-cs"/>
              </a:defRPr>
            </a:lvl2pPr>
            <a:lvl3pPr marL="342900" indent="-342900" algn="l" defTabSz="457200" rtl="0" eaLnBrk="1" latinLnBrk="0" hangingPunct="1">
              <a:spcBef>
                <a:spcPct val="20000"/>
              </a:spcBef>
              <a:buFont typeface="+mj-lt"/>
              <a:buAutoNum type="arabicPeriod"/>
              <a:defRPr sz="2400" kern="1200">
                <a:solidFill>
                  <a:schemeClr val="tx1"/>
                </a:solidFill>
                <a:latin typeface="+mn-lt"/>
                <a:ea typeface="+mn-ea"/>
                <a:cs typeface="+mn-cs"/>
              </a:defRPr>
            </a:lvl3pPr>
            <a:lvl4pPr marL="342900" indent="-342900" algn="l" defTabSz="457200" rtl="0" eaLnBrk="1" latinLnBrk="0" hangingPunct="1">
              <a:spcBef>
                <a:spcPct val="20000"/>
              </a:spcBef>
              <a:buFont typeface="+mj-lt"/>
              <a:buAutoNum type="arabicPeriod"/>
              <a:defRPr sz="2000" kern="1200">
                <a:solidFill>
                  <a:schemeClr val="tx1"/>
                </a:solidFill>
                <a:latin typeface="+mn-lt"/>
                <a:ea typeface="+mn-ea"/>
                <a:cs typeface="+mn-cs"/>
              </a:defRPr>
            </a:lvl4pPr>
            <a:lvl5pPr marL="342900" indent="-342900" algn="l" defTabSz="457200" rtl="0" eaLnBrk="1" latinLnBrk="0" hangingPunct="1">
              <a:spcBef>
                <a:spcPct val="20000"/>
              </a:spcBef>
              <a:buFont typeface="+mj-lt"/>
              <a:buAutoNum type="arabicPeriod"/>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000"/>
              </a:lnSpc>
              <a:spcBef>
                <a:spcPts val="1000"/>
              </a:spcBef>
              <a:buFont typeface="Arial"/>
              <a:buNone/>
            </a:pPr>
            <a:r>
              <a:rPr lang="en-US" sz="3400" b="1" dirty="0" smtClean="0">
                <a:solidFill>
                  <a:srgbClr val="283891"/>
                </a:solidFill>
              </a:rPr>
              <a:t>Leadership</a:t>
            </a:r>
          </a:p>
        </p:txBody>
      </p:sp>
      <p:sp>
        <p:nvSpPr>
          <p:cNvPr id="54" name="Content Placeholder 2"/>
          <p:cNvSpPr txBox="1">
            <a:spLocks/>
          </p:cNvSpPr>
          <p:nvPr/>
        </p:nvSpPr>
        <p:spPr>
          <a:xfrm>
            <a:off x="5874613" y="2216129"/>
            <a:ext cx="2624219" cy="304800"/>
          </a:xfrm>
          <a:prstGeom prst="rect">
            <a:avLst/>
          </a:prstGeom>
        </p:spPr>
        <p:txBody>
          <a:bodyPr vert="horz" wrap="square"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342900" indent="-342900" algn="l" defTabSz="457200" rtl="0" eaLnBrk="1" latinLnBrk="0" hangingPunct="1">
              <a:lnSpc>
                <a:spcPts val="3200"/>
              </a:lnSpc>
              <a:spcBef>
                <a:spcPts val="1800"/>
              </a:spcBef>
              <a:buFont typeface="Arial"/>
              <a:buNone/>
              <a:defRPr sz="2600" kern="1200" baseline="0">
                <a:solidFill>
                  <a:schemeClr val="tx1">
                    <a:lumMod val="75000"/>
                    <a:lumOff val="25000"/>
                  </a:schemeClr>
                </a:solidFill>
                <a:latin typeface="+mn-lt"/>
                <a:ea typeface="+mn-ea"/>
                <a:cs typeface="+mn-cs"/>
              </a:defRPr>
            </a:lvl2pPr>
            <a:lvl3pPr marL="342900" indent="-342900" algn="l" defTabSz="457200" rtl="0" eaLnBrk="1" latinLnBrk="0" hangingPunct="1">
              <a:spcBef>
                <a:spcPct val="20000"/>
              </a:spcBef>
              <a:buFont typeface="+mj-lt"/>
              <a:buAutoNum type="arabicPeriod"/>
              <a:defRPr sz="2400" kern="1200">
                <a:solidFill>
                  <a:schemeClr val="tx1"/>
                </a:solidFill>
                <a:latin typeface="+mn-lt"/>
                <a:ea typeface="+mn-ea"/>
                <a:cs typeface="+mn-cs"/>
              </a:defRPr>
            </a:lvl3pPr>
            <a:lvl4pPr marL="342900" indent="-342900" algn="l" defTabSz="457200" rtl="0" eaLnBrk="1" latinLnBrk="0" hangingPunct="1">
              <a:spcBef>
                <a:spcPct val="20000"/>
              </a:spcBef>
              <a:buFont typeface="+mj-lt"/>
              <a:buAutoNum type="arabicPeriod"/>
              <a:defRPr sz="2000" kern="1200">
                <a:solidFill>
                  <a:schemeClr val="tx1"/>
                </a:solidFill>
                <a:latin typeface="+mn-lt"/>
                <a:ea typeface="+mn-ea"/>
                <a:cs typeface="+mn-cs"/>
              </a:defRPr>
            </a:lvl4pPr>
            <a:lvl5pPr marL="342900" indent="-342900" algn="l" defTabSz="457200" rtl="0" eaLnBrk="1" latinLnBrk="0" hangingPunct="1">
              <a:spcBef>
                <a:spcPct val="20000"/>
              </a:spcBef>
              <a:buFont typeface="+mj-lt"/>
              <a:buAutoNum type="arabicPeriod"/>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000"/>
              </a:lnSpc>
              <a:spcBef>
                <a:spcPts val="1000"/>
              </a:spcBef>
              <a:buFont typeface="Arial"/>
              <a:buNone/>
            </a:pPr>
            <a:r>
              <a:rPr lang="en-US" sz="2400" dirty="0" smtClean="0">
                <a:solidFill>
                  <a:srgbClr val="AEC54A"/>
                </a:solidFill>
              </a:rPr>
              <a:t>Infrastructure</a:t>
            </a:r>
          </a:p>
        </p:txBody>
      </p:sp>
      <p:sp>
        <p:nvSpPr>
          <p:cNvPr id="55" name="Content Placeholder 2"/>
          <p:cNvSpPr txBox="1">
            <a:spLocks/>
          </p:cNvSpPr>
          <p:nvPr/>
        </p:nvSpPr>
        <p:spPr>
          <a:xfrm rot="16200000">
            <a:off x="1737227" y="2105962"/>
            <a:ext cx="1424363" cy="378176"/>
          </a:xfrm>
          <a:prstGeom prst="rect">
            <a:avLst/>
          </a:prstGeom>
        </p:spPr>
        <p:txBody>
          <a:bodyPr vert="horz" wrap="square"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342900" indent="-342900" algn="l" defTabSz="457200" rtl="0" eaLnBrk="1" latinLnBrk="0" hangingPunct="1">
              <a:spcBef>
                <a:spcPct val="20000"/>
              </a:spcBef>
              <a:buFont typeface="Arial"/>
              <a:buNone/>
              <a:defRPr sz="2800" kern="1200" baseline="0">
                <a:solidFill>
                  <a:schemeClr val="tx1"/>
                </a:solidFill>
                <a:latin typeface="+mn-lt"/>
                <a:ea typeface="+mn-ea"/>
                <a:cs typeface="+mn-cs"/>
              </a:defRPr>
            </a:lvl2pPr>
            <a:lvl3pPr marL="342900" indent="-342900" algn="l" defTabSz="457200" rtl="0" eaLnBrk="1" latinLnBrk="0" hangingPunct="1">
              <a:spcBef>
                <a:spcPct val="20000"/>
              </a:spcBef>
              <a:buFont typeface="+mj-lt"/>
              <a:buAutoNum type="arabicPeriod"/>
              <a:defRPr sz="2400" kern="1200">
                <a:solidFill>
                  <a:schemeClr val="tx1"/>
                </a:solidFill>
                <a:latin typeface="+mn-lt"/>
                <a:ea typeface="+mn-ea"/>
                <a:cs typeface="+mn-cs"/>
              </a:defRPr>
            </a:lvl3pPr>
            <a:lvl4pPr marL="342900" indent="-342900" algn="l" defTabSz="457200" rtl="0" eaLnBrk="1" latinLnBrk="0" hangingPunct="1">
              <a:spcBef>
                <a:spcPct val="20000"/>
              </a:spcBef>
              <a:buFont typeface="+mj-lt"/>
              <a:buAutoNum type="arabicPeriod"/>
              <a:defRPr sz="2000" kern="1200">
                <a:solidFill>
                  <a:schemeClr val="tx1"/>
                </a:solidFill>
                <a:latin typeface="+mn-lt"/>
                <a:ea typeface="+mn-ea"/>
                <a:cs typeface="+mn-cs"/>
              </a:defRPr>
            </a:lvl4pPr>
            <a:lvl5pPr marL="342900" indent="-342900" algn="l" defTabSz="457200" rtl="0" eaLnBrk="1" latinLnBrk="0" hangingPunct="1">
              <a:spcBef>
                <a:spcPct val="20000"/>
              </a:spcBef>
              <a:buFont typeface="+mj-lt"/>
              <a:buAutoNum type="arabicPeriod"/>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000"/>
              </a:lnSpc>
              <a:spcBef>
                <a:spcPts val="1000"/>
              </a:spcBef>
              <a:buNone/>
            </a:pPr>
            <a:r>
              <a:rPr lang="en-US" sz="2400" dirty="0" smtClean="0">
                <a:solidFill>
                  <a:srgbClr val="AEC54A"/>
                </a:solidFill>
              </a:rPr>
              <a:t>Readiness</a:t>
            </a:r>
            <a:endParaRPr lang="en-US" sz="2400" dirty="0">
              <a:solidFill>
                <a:srgbClr val="AEC54A"/>
              </a:solidFill>
            </a:endParaRPr>
          </a:p>
        </p:txBody>
      </p:sp>
      <p:sp>
        <p:nvSpPr>
          <p:cNvPr id="56" name="Content Placeholder 2"/>
          <p:cNvSpPr txBox="1">
            <a:spLocks/>
          </p:cNvSpPr>
          <p:nvPr/>
        </p:nvSpPr>
        <p:spPr>
          <a:xfrm>
            <a:off x="2395225" y="4109833"/>
            <a:ext cx="3324316" cy="324662"/>
          </a:xfrm>
          <a:prstGeom prst="rect">
            <a:avLst/>
          </a:prstGeom>
        </p:spPr>
        <p:txBody>
          <a:bodyPr vert="horz" wrap="square"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342900" indent="-342900" algn="l" defTabSz="457200" rtl="0" eaLnBrk="1" latinLnBrk="0" hangingPunct="1">
              <a:lnSpc>
                <a:spcPts val="3200"/>
              </a:lnSpc>
              <a:spcBef>
                <a:spcPts val="1800"/>
              </a:spcBef>
              <a:buFont typeface="Arial"/>
              <a:buNone/>
              <a:defRPr sz="2600" kern="1200" baseline="0">
                <a:solidFill>
                  <a:schemeClr val="tx1">
                    <a:lumMod val="75000"/>
                    <a:lumOff val="25000"/>
                  </a:schemeClr>
                </a:solidFill>
                <a:latin typeface="+mn-lt"/>
                <a:ea typeface="+mn-ea"/>
                <a:cs typeface="+mn-cs"/>
              </a:defRPr>
            </a:lvl2pPr>
            <a:lvl3pPr marL="342900" indent="-342900" algn="l" defTabSz="457200" rtl="0" eaLnBrk="1" latinLnBrk="0" hangingPunct="1">
              <a:spcBef>
                <a:spcPct val="20000"/>
              </a:spcBef>
              <a:buFont typeface="+mj-lt"/>
              <a:buAutoNum type="arabicPeriod"/>
              <a:defRPr sz="2400" kern="1200">
                <a:solidFill>
                  <a:schemeClr val="tx1"/>
                </a:solidFill>
                <a:latin typeface="+mn-lt"/>
                <a:ea typeface="+mn-ea"/>
                <a:cs typeface="+mn-cs"/>
              </a:defRPr>
            </a:lvl3pPr>
            <a:lvl4pPr marL="342900" indent="-342900" algn="l" defTabSz="457200" rtl="0" eaLnBrk="1" latinLnBrk="0" hangingPunct="1">
              <a:spcBef>
                <a:spcPct val="20000"/>
              </a:spcBef>
              <a:buFont typeface="+mj-lt"/>
              <a:buAutoNum type="arabicPeriod"/>
              <a:defRPr sz="2000" kern="1200">
                <a:solidFill>
                  <a:schemeClr val="tx1"/>
                </a:solidFill>
                <a:latin typeface="+mn-lt"/>
                <a:ea typeface="+mn-ea"/>
                <a:cs typeface="+mn-cs"/>
              </a:defRPr>
            </a:lvl4pPr>
            <a:lvl5pPr marL="342900" indent="-342900" algn="l" defTabSz="457200" rtl="0" eaLnBrk="1" latinLnBrk="0" hangingPunct="1">
              <a:spcBef>
                <a:spcPct val="20000"/>
              </a:spcBef>
              <a:buFont typeface="+mj-lt"/>
              <a:buAutoNum type="arabicPeriod"/>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000"/>
              </a:lnSpc>
              <a:spcBef>
                <a:spcPts val="1000"/>
              </a:spcBef>
              <a:buFont typeface="Arial"/>
              <a:buNone/>
            </a:pPr>
            <a:r>
              <a:rPr lang="en-US" sz="1800" dirty="0" smtClean="0">
                <a:solidFill>
                  <a:srgbClr val="AC2B31"/>
                </a:solidFill>
              </a:rPr>
              <a:t>Document infrastructure</a:t>
            </a:r>
          </a:p>
        </p:txBody>
      </p:sp>
      <p:sp>
        <p:nvSpPr>
          <p:cNvPr id="57" name="Content Placeholder 2"/>
          <p:cNvSpPr txBox="1">
            <a:spLocks/>
          </p:cNvSpPr>
          <p:nvPr/>
        </p:nvSpPr>
        <p:spPr>
          <a:xfrm>
            <a:off x="5328618" y="2983577"/>
            <a:ext cx="3407467" cy="339316"/>
          </a:xfrm>
          <a:prstGeom prst="rect">
            <a:avLst/>
          </a:prstGeom>
        </p:spPr>
        <p:txBody>
          <a:bodyPr vert="horz" wrap="square"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342900" indent="-342900" algn="l" defTabSz="457200" rtl="0" eaLnBrk="1" latinLnBrk="0" hangingPunct="1">
              <a:lnSpc>
                <a:spcPts val="3200"/>
              </a:lnSpc>
              <a:spcBef>
                <a:spcPts val="1800"/>
              </a:spcBef>
              <a:buFont typeface="Arial"/>
              <a:buNone/>
              <a:defRPr sz="2600" kern="1200" baseline="0">
                <a:solidFill>
                  <a:schemeClr val="tx1">
                    <a:lumMod val="75000"/>
                    <a:lumOff val="25000"/>
                  </a:schemeClr>
                </a:solidFill>
                <a:latin typeface="+mn-lt"/>
                <a:ea typeface="+mn-ea"/>
                <a:cs typeface="+mn-cs"/>
              </a:defRPr>
            </a:lvl2pPr>
            <a:lvl3pPr marL="342900" indent="-342900" algn="l" defTabSz="457200" rtl="0" eaLnBrk="1" latinLnBrk="0" hangingPunct="1">
              <a:spcBef>
                <a:spcPct val="20000"/>
              </a:spcBef>
              <a:buFont typeface="+mj-lt"/>
              <a:buAutoNum type="arabicPeriod"/>
              <a:defRPr sz="2400" kern="1200">
                <a:solidFill>
                  <a:schemeClr val="tx1"/>
                </a:solidFill>
                <a:latin typeface="+mn-lt"/>
                <a:ea typeface="+mn-ea"/>
                <a:cs typeface="+mn-cs"/>
              </a:defRPr>
            </a:lvl3pPr>
            <a:lvl4pPr marL="342900" indent="-342900" algn="l" defTabSz="457200" rtl="0" eaLnBrk="1" latinLnBrk="0" hangingPunct="1">
              <a:spcBef>
                <a:spcPct val="20000"/>
              </a:spcBef>
              <a:buFont typeface="+mj-lt"/>
              <a:buAutoNum type="arabicPeriod"/>
              <a:defRPr sz="2000" kern="1200">
                <a:solidFill>
                  <a:schemeClr val="tx1"/>
                </a:solidFill>
                <a:latin typeface="+mn-lt"/>
                <a:ea typeface="+mn-ea"/>
                <a:cs typeface="+mn-cs"/>
              </a:defRPr>
            </a:lvl4pPr>
            <a:lvl5pPr marL="342900" indent="-342900" algn="l" defTabSz="457200" rtl="0" eaLnBrk="1" latinLnBrk="0" hangingPunct="1">
              <a:spcBef>
                <a:spcPct val="20000"/>
              </a:spcBef>
              <a:buFont typeface="+mj-lt"/>
              <a:buAutoNum type="arabicPeriod"/>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000"/>
              </a:lnSpc>
              <a:spcBef>
                <a:spcPts val="1000"/>
              </a:spcBef>
              <a:buFont typeface="Arial"/>
              <a:buNone/>
            </a:pPr>
            <a:r>
              <a:rPr lang="en-US" sz="1800" dirty="0" smtClean="0">
                <a:solidFill>
                  <a:srgbClr val="AC2B31"/>
                </a:solidFill>
              </a:rPr>
              <a:t>Staffing/administration</a:t>
            </a:r>
          </a:p>
          <a:p>
            <a:pPr marL="0" indent="0">
              <a:lnSpc>
                <a:spcPts val="2000"/>
              </a:lnSpc>
              <a:spcBef>
                <a:spcPts val="1000"/>
              </a:spcBef>
              <a:buFont typeface="Arial"/>
              <a:buNone/>
            </a:pPr>
            <a:endParaRPr lang="en-US" sz="1800" dirty="0" smtClean="0">
              <a:solidFill>
                <a:srgbClr val="AC2B31"/>
              </a:solidFill>
            </a:endParaRPr>
          </a:p>
        </p:txBody>
      </p:sp>
      <p:sp>
        <p:nvSpPr>
          <p:cNvPr id="58" name="Content Placeholder 2"/>
          <p:cNvSpPr txBox="1">
            <a:spLocks/>
          </p:cNvSpPr>
          <p:nvPr/>
        </p:nvSpPr>
        <p:spPr>
          <a:xfrm>
            <a:off x="3592043" y="4562315"/>
            <a:ext cx="1429905" cy="406586"/>
          </a:xfrm>
          <a:prstGeom prst="rect">
            <a:avLst/>
          </a:prstGeom>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342900" indent="-342900" algn="l" defTabSz="457200" rtl="0" eaLnBrk="1" latinLnBrk="0" hangingPunct="1">
              <a:lnSpc>
                <a:spcPts val="3200"/>
              </a:lnSpc>
              <a:spcBef>
                <a:spcPts val="1800"/>
              </a:spcBef>
              <a:buFont typeface="Arial"/>
              <a:buNone/>
              <a:defRPr sz="2600" kern="1200" baseline="0">
                <a:solidFill>
                  <a:schemeClr val="tx1">
                    <a:lumMod val="75000"/>
                    <a:lumOff val="25000"/>
                  </a:schemeClr>
                </a:solidFill>
                <a:latin typeface="+mn-lt"/>
                <a:ea typeface="+mn-ea"/>
                <a:cs typeface="+mn-cs"/>
              </a:defRPr>
            </a:lvl2pPr>
            <a:lvl3pPr marL="342900" indent="-342900" algn="l" defTabSz="457200" rtl="0" eaLnBrk="1" latinLnBrk="0" hangingPunct="1">
              <a:spcBef>
                <a:spcPct val="20000"/>
              </a:spcBef>
              <a:buFont typeface="+mj-lt"/>
              <a:buAutoNum type="arabicPeriod"/>
              <a:defRPr sz="2400" kern="1200">
                <a:solidFill>
                  <a:schemeClr val="tx1"/>
                </a:solidFill>
                <a:latin typeface="+mn-lt"/>
                <a:ea typeface="+mn-ea"/>
                <a:cs typeface="+mn-cs"/>
              </a:defRPr>
            </a:lvl3pPr>
            <a:lvl4pPr marL="342900" indent="-342900" algn="l" defTabSz="457200" rtl="0" eaLnBrk="1" latinLnBrk="0" hangingPunct="1">
              <a:spcBef>
                <a:spcPct val="20000"/>
              </a:spcBef>
              <a:buFont typeface="+mj-lt"/>
              <a:buAutoNum type="arabicPeriod"/>
              <a:defRPr sz="2000" kern="1200">
                <a:solidFill>
                  <a:schemeClr val="tx1"/>
                </a:solidFill>
                <a:latin typeface="+mn-lt"/>
                <a:ea typeface="+mn-ea"/>
                <a:cs typeface="+mn-cs"/>
              </a:defRPr>
            </a:lvl4pPr>
            <a:lvl5pPr marL="342900" indent="-342900" algn="l" defTabSz="457200" rtl="0" eaLnBrk="1" latinLnBrk="0" hangingPunct="1">
              <a:spcBef>
                <a:spcPct val="20000"/>
              </a:spcBef>
              <a:buFont typeface="+mj-lt"/>
              <a:buAutoNum type="arabicPeriod"/>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000"/>
              </a:lnSpc>
              <a:spcBef>
                <a:spcPts val="1000"/>
              </a:spcBef>
              <a:buFont typeface="Arial"/>
              <a:buNone/>
            </a:pPr>
            <a:r>
              <a:rPr lang="en-US" sz="3600" b="1" dirty="0" smtClean="0">
                <a:solidFill>
                  <a:srgbClr val="283891"/>
                </a:solidFill>
              </a:rPr>
              <a:t>Case</a:t>
            </a:r>
          </a:p>
        </p:txBody>
      </p:sp>
      <p:sp>
        <p:nvSpPr>
          <p:cNvPr id="59" name="Content Placeholder 2"/>
          <p:cNvSpPr txBox="1">
            <a:spLocks/>
          </p:cNvSpPr>
          <p:nvPr/>
        </p:nvSpPr>
        <p:spPr>
          <a:xfrm rot="16200000">
            <a:off x="105854" y="3328145"/>
            <a:ext cx="4080391" cy="644621"/>
          </a:xfrm>
          <a:prstGeom prst="rect">
            <a:avLst/>
          </a:prstGeom>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342900" indent="-342900" algn="l" defTabSz="457200" rtl="0" eaLnBrk="1" latinLnBrk="0" hangingPunct="1">
              <a:spcBef>
                <a:spcPct val="20000"/>
              </a:spcBef>
              <a:buFont typeface="Arial"/>
              <a:buNone/>
              <a:defRPr sz="2800" kern="1200" baseline="0">
                <a:solidFill>
                  <a:schemeClr val="tx1"/>
                </a:solidFill>
                <a:latin typeface="+mn-lt"/>
                <a:ea typeface="+mn-ea"/>
                <a:cs typeface="+mn-cs"/>
              </a:defRPr>
            </a:lvl2pPr>
            <a:lvl3pPr marL="342900" indent="-342900" algn="l" defTabSz="457200" rtl="0" eaLnBrk="1" latinLnBrk="0" hangingPunct="1">
              <a:spcBef>
                <a:spcPct val="20000"/>
              </a:spcBef>
              <a:buFont typeface="+mj-lt"/>
              <a:buAutoNum type="arabicPeriod"/>
              <a:defRPr sz="2400" kern="1200">
                <a:solidFill>
                  <a:schemeClr val="tx1"/>
                </a:solidFill>
                <a:latin typeface="+mn-lt"/>
                <a:ea typeface="+mn-ea"/>
                <a:cs typeface="+mn-cs"/>
              </a:defRPr>
            </a:lvl3pPr>
            <a:lvl4pPr marL="342900" indent="-342900" algn="l" defTabSz="457200" rtl="0" eaLnBrk="1" latinLnBrk="0" hangingPunct="1">
              <a:spcBef>
                <a:spcPct val="20000"/>
              </a:spcBef>
              <a:buFont typeface="+mj-lt"/>
              <a:buAutoNum type="arabicPeriod"/>
              <a:defRPr sz="2000" kern="1200">
                <a:solidFill>
                  <a:schemeClr val="tx1"/>
                </a:solidFill>
                <a:latin typeface="+mn-lt"/>
                <a:ea typeface="+mn-ea"/>
                <a:cs typeface="+mn-cs"/>
              </a:defRPr>
            </a:lvl4pPr>
            <a:lvl5pPr marL="342900" indent="-342900" algn="l" defTabSz="457200" rtl="0" eaLnBrk="1" latinLnBrk="0" hangingPunct="1">
              <a:spcBef>
                <a:spcPct val="20000"/>
              </a:spcBef>
              <a:buFont typeface="+mj-lt"/>
              <a:buAutoNum type="arabicPeriod"/>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000"/>
              </a:lnSpc>
              <a:spcBef>
                <a:spcPts val="1000"/>
              </a:spcBef>
              <a:buNone/>
            </a:pPr>
            <a:r>
              <a:rPr lang="en-US" b="1" dirty="0" smtClean="0">
                <a:solidFill>
                  <a:srgbClr val="283891"/>
                </a:solidFill>
              </a:rPr>
              <a:t>Database management</a:t>
            </a:r>
            <a:endParaRPr lang="en-US" b="1" dirty="0">
              <a:solidFill>
                <a:srgbClr val="283891"/>
              </a:solidFill>
            </a:endParaRPr>
          </a:p>
        </p:txBody>
      </p:sp>
      <p:sp>
        <p:nvSpPr>
          <p:cNvPr id="60" name="Content Placeholder 2"/>
          <p:cNvSpPr txBox="1">
            <a:spLocks/>
          </p:cNvSpPr>
          <p:nvPr/>
        </p:nvSpPr>
        <p:spPr>
          <a:xfrm>
            <a:off x="2572113" y="2693998"/>
            <a:ext cx="7083836" cy="403529"/>
          </a:xfrm>
          <a:prstGeom prst="rect">
            <a:avLst/>
          </a:prstGeom>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342900" indent="-342900" algn="l" defTabSz="457200" rtl="0" eaLnBrk="1" latinLnBrk="0" hangingPunct="1">
              <a:spcBef>
                <a:spcPct val="20000"/>
              </a:spcBef>
              <a:buFont typeface="Arial"/>
              <a:buNone/>
              <a:defRPr sz="2800" kern="1200" baseline="0">
                <a:solidFill>
                  <a:schemeClr val="tx1"/>
                </a:solidFill>
                <a:latin typeface="+mn-lt"/>
                <a:ea typeface="+mn-ea"/>
                <a:cs typeface="+mn-cs"/>
              </a:defRPr>
            </a:lvl2pPr>
            <a:lvl3pPr marL="342900" indent="-342900" algn="l" defTabSz="457200" rtl="0" eaLnBrk="1" latinLnBrk="0" hangingPunct="1">
              <a:spcBef>
                <a:spcPct val="20000"/>
              </a:spcBef>
              <a:buFont typeface="+mj-lt"/>
              <a:buAutoNum type="arabicPeriod"/>
              <a:defRPr sz="2400" kern="1200">
                <a:solidFill>
                  <a:schemeClr val="tx1"/>
                </a:solidFill>
                <a:latin typeface="+mn-lt"/>
                <a:ea typeface="+mn-ea"/>
                <a:cs typeface="+mn-cs"/>
              </a:defRPr>
            </a:lvl3pPr>
            <a:lvl4pPr marL="342900" indent="-342900" algn="l" defTabSz="457200" rtl="0" eaLnBrk="1" latinLnBrk="0" hangingPunct="1">
              <a:spcBef>
                <a:spcPct val="20000"/>
              </a:spcBef>
              <a:buFont typeface="+mj-lt"/>
              <a:buAutoNum type="arabicPeriod"/>
              <a:defRPr sz="2000" kern="1200">
                <a:solidFill>
                  <a:schemeClr val="tx1"/>
                </a:solidFill>
                <a:latin typeface="+mn-lt"/>
                <a:ea typeface="+mn-ea"/>
                <a:cs typeface="+mn-cs"/>
              </a:defRPr>
            </a:lvl4pPr>
            <a:lvl5pPr marL="342900" indent="-342900" algn="l" defTabSz="457200" rtl="0" eaLnBrk="1" latinLnBrk="0" hangingPunct="1">
              <a:spcBef>
                <a:spcPct val="20000"/>
              </a:spcBef>
              <a:buFont typeface="+mj-lt"/>
              <a:buAutoNum type="arabicPeriod"/>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000"/>
              </a:lnSpc>
              <a:spcBef>
                <a:spcPts val="1000"/>
              </a:spcBef>
              <a:buNone/>
            </a:pPr>
            <a:r>
              <a:rPr lang="en-CA" sz="3800" b="1" dirty="0" smtClean="0">
                <a:solidFill>
                  <a:srgbClr val="283891"/>
                </a:solidFill>
              </a:rPr>
              <a:t>Undesignated allocation</a:t>
            </a:r>
            <a:endParaRPr lang="en-US" sz="3800" b="1" dirty="0">
              <a:solidFill>
                <a:srgbClr val="283891"/>
              </a:solidFill>
            </a:endParaRPr>
          </a:p>
        </p:txBody>
      </p:sp>
      <p:sp>
        <p:nvSpPr>
          <p:cNvPr id="61" name="Content Placeholder 2"/>
          <p:cNvSpPr txBox="1">
            <a:spLocks/>
          </p:cNvSpPr>
          <p:nvPr/>
        </p:nvSpPr>
        <p:spPr>
          <a:xfrm>
            <a:off x="2765633" y="2203056"/>
            <a:ext cx="4046069" cy="304800"/>
          </a:xfrm>
          <a:prstGeom prst="rect">
            <a:avLst/>
          </a:prstGeom>
        </p:spPr>
        <p:txBody>
          <a:bodyPr vert="horz" wrap="square"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342900" indent="-342900" algn="l" defTabSz="457200" rtl="0" eaLnBrk="1" latinLnBrk="0" hangingPunct="1">
              <a:spcBef>
                <a:spcPct val="20000"/>
              </a:spcBef>
              <a:buFont typeface="Arial"/>
              <a:buNone/>
              <a:defRPr sz="2800" kern="1200" baseline="0">
                <a:solidFill>
                  <a:schemeClr val="tx1"/>
                </a:solidFill>
                <a:latin typeface="+mn-lt"/>
                <a:ea typeface="+mn-ea"/>
                <a:cs typeface="+mn-cs"/>
              </a:defRPr>
            </a:lvl2pPr>
            <a:lvl3pPr marL="342900" indent="-342900" algn="l" defTabSz="457200" rtl="0" eaLnBrk="1" latinLnBrk="0" hangingPunct="1">
              <a:spcBef>
                <a:spcPct val="20000"/>
              </a:spcBef>
              <a:buFont typeface="+mj-lt"/>
              <a:buAutoNum type="arabicPeriod"/>
              <a:defRPr sz="2400" kern="1200">
                <a:solidFill>
                  <a:schemeClr val="tx1"/>
                </a:solidFill>
                <a:latin typeface="+mn-lt"/>
                <a:ea typeface="+mn-ea"/>
                <a:cs typeface="+mn-cs"/>
              </a:defRPr>
            </a:lvl3pPr>
            <a:lvl4pPr marL="342900" indent="-342900" algn="l" defTabSz="457200" rtl="0" eaLnBrk="1" latinLnBrk="0" hangingPunct="1">
              <a:spcBef>
                <a:spcPct val="20000"/>
              </a:spcBef>
              <a:buFont typeface="+mj-lt"/>
              <a:buAutoNum type="arabicPeriod"/>
              <a:defRPr sz="2000" kern="1200">
                <a:solidFill>
                  <a:schemeClr val="tx1"/>
                </a:solidFill>
                <a:latin typeface="+mn-lt"/>
                <a:ea typeface="+mn-ea"/>
                <a:cs typeface="+mn-cs"/>
              </a:defRPr>
            </a:lvl4pPr>
            <a:lvl5pPr marL="342900" indent="-342900" algn="l" defTabSz="457200" rtl="0" eaLnBrk="1" latinLnBrk="0" hangingPunct="1">
              <a:spcBef>
                <a:spcPct val="20000"/>
              </a:spcBef>
              <a:buFont typeface="+mj-lt"/>
              <a:buAutoNum type="arabicPeriod"/>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000"/>
              </a:lnSpc>
              <a:spcBef>
                <a:spcPts val="1000"/>
              </a:spcBef>
              <a:buNone/>
            </a:pPr>
            <a:r>
              <a:rPr lang="en-US" sz="2400" dirty="0" smtClean="0">
                <a:solidFill>
                  <a:srgbClr val="AC2B31"/>
                </a:solidFill>
              </a:rPr>
              <a:t>Tracking </a:t>
            </a:r>
            <a:r>
              <a:rPr lang="en-US" sz="2400" dirty="0">
                <a:solidFill>
                  <a:srgbClr val="AC2B31"/>
                </a:solidFill>
              </a:rPr>
              <a:t>and </a:t>
            </a:r>
            <a:r>
              <a:rPr lang="en-US" sz="2400" dirty="0" smtClean="0">
                <a:solidFill>
                  <a:srgbClr val="AC2B31"/>
                </a:solidFill>
              </a:rPr>
              <a:t>reporting</a:t>
            </a:r>
            <a:endParaRPr lang="en-US" sz="2400" dirty="0">
              <a:solidFill>
                <a:srgbClr val="AC2B31"/>
              </a:solidFill>
            </a:endParaRPr>
          </a:p>
        </p:txBody>
      </p:sp>
      <p:sp>
        <p:nvSpPr>
          <p:cNvPr id="62" name="Content Placeholder 2"/>
          <p:cNvSpPr txBox="1">
            <a:spLocks/>
          </p:cNvSpPr>
          <p:nvPr/>
        </p:nvSpPr>
        <p:spPr>
          <a:xfrm>
            <a:off x="3065661" y="3301576"/>
            <a:ext cx="6285145" cy="311524"/>
          </a:xfrm>
          <a:prstGeom prst="rect">
            <a:avLst/>
          </a:prstGeom>
        </p:spPr>
        <p:txBody>
          <a:bodyPr vert="horz" wrap="square"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342900" indent="-342900" algn="l" defTabSz="457200" rtl="0" eaLnBrk="1" latinLnBrk="0" hangingPunct="1">
              <a:spcBef>
                <a:spcPct val="20000"/>
              </a:spcBef>
              <a:buFont typeface="Arial"/>
              <a:buNone/>
              <a:defRPr sz="2800" kern="1200" baseline="0">
                <a:solidFill>
                  <a:schemeClr val="tx1"/>
                </a:solidFill>
                <a:latin typeface="+mn-lt"/>
                <a:ea typeface="+mn-ea"/>
                <a:cs typeface="+mn-cs"/>
              </a:defRPr>
            </a:lvl2pPr>
            <a:lvl3pPr marL="342900" indent="-342900" algn="l" defTabSz="457200" rtl="0" eaLnBrk="1" latinLnBrk="0" hangingPunct="1">
              <a:spcBef>
                <a:spcPct val="20000"/>
              </a:spcBef>
              <a:buFont typeface="+mj-lt"/>
              <a:buAutoNum type="arabicPeriod"/>
              <a:defRPr sz="2400" kern="1200">
                <a:solidFill>
                  <a:schemeClr val="tx1"/>
                </a:solidFill>
                <a:latin typeface="+mn-lt"/>
                <a:ea typeface="+mn-ea"/>
                <a:cs typeface="+mn-cs"/>
              </a:defRPr>
            </a:lvl3pPr>
            <a:lvl4pPr marL="342900" indent="-342900" algn="l" defTabSz="457200" rtl="0" eaLnBrk="1" latinLnBrk="0" hangingPunct="1">
              <a:spcBef>
                <a:spcPct val="20000"/>
              </a:spcBef>
              <a:buFont typeface="+mj-lt"/>
              <a:buAutoNum type="arabicPeriod"/>
              <a:defRPr sz="2000" kern="1200">
                <a:solidFill>
                  <a:schemeClr val="tx1"/>
                </a:solidFill>
                <a:latin typeface="+mn-lt"/>
                <a:ea typeface="+mn-ea"/>
                <a:cs typeface="+mn-cs"/>
              </a:defRPr>
            </a:lvl4pPr>
            <a:lvl5pPr marL="342900" indent="-342900" algn="l" defTabSz="457200" rtl="0" eaLnBrk="1" latinLnBrk="0" hangingPunct="1">
              <a:spcBef>
                <a:spcPct val="20000"/>
              </a:spcBef>
              <a:buFont typeface="+mj-lt"/>
              <a:buAutoNum type="arabicPeriod"/>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000"/>
              </a:lnSpc>
              <a:spcBef>
                <a:spcPts val="1000"/>
              </a:spcBef>
              <a:buNone/>
            </a:pPr>
            <a:r>
              <a:rPr lang="en-US" sz="1800" dirty="0" smtClean="0">
                <a:solidFill>
                  <a:srgbClr val="AEC54A"/>
                </a:solidFill>
              </a:rPr>
              <a:t>Donor </a:t>
            </a:r>
            <a:r>
              <a:rPr lang="en-US" sz="1800" dirty="0">
                <a:solidFill>
                  <a:srgbClr val="AEC54A"/>
                </a:solidFill>
              </a:rPr>
              <a:t>recognition – strategy &amp; </a:t>
            </a:r>
            <a:r>
              <a:rPr lang="en-US" sz="1800" dirty="0" smtClean="0">
                <a:solidFill>
                  <a:srgbClr val="AEC54A"/>
                </a:solidFill>
              </a:rPr>
              <a:t>implementation</a:t>
            </a:r>
            <a:endParaRPr lang="en-US" sz="1800" dirty="0">
              <a:solidFill>
                <a:srgbClr val="AEC54A"/>
              </a:solidFill>
            </a:endParaRPr>
          </a:p>
        </p:txBody>
      </p:sp>
      <p:sp>
        <p:nvSpPr>
          <p:cNvPr id="63" name="Content Placeholder 2"/>
          <p:cNvSpPr txBox="1">
            <a:spLocks/>
          </p:cNvSpPr>
          <p:nvPr/>
        </p:nvSpPr>
        <p:spPr>
          <a:xfrm>
            <a:off x="2433442" y="5019776"/>
            <a:ext cx="3343593" cy="564782"/>
          </a:xfrm>
          <a:prstGeom prst="rect">
            <a:avLst/>
          </a:prstGeom>
        </p:spPr>
        <p:txBody>
          <a:bodyPr vert="horz" wrap="square"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342900" indent="-342900" algn="l" defTabSz="457200" rtl="0" eaLnBrk="1" latinLnBrk="0" hangingPunct="1">
              <a:spcBef>
                <a:spcPct val="20000"/>
              </a:spcBef>
              <a:buFont typeface="Arial"/>
              <a:buNone/>
              <a:defRPr sz="2800" kern="1200" baseline="0">
                <a:solidFill>
                  <a:schemeClr val="tx1"/>
                </a:solidFill>
                <a:latin typeface="+mn-lt"/>
                <a:ea typeface="+mn-ea"/>
                <a:cs typeface="+mn-cs"/>
              </a:defRPr>
            </a:lvl2pPr>
            <a:lvl3pPr marL="342900" indent="-342900" algn="l" defTabSz="457200" rtl="0" eaLnBrk="1" latinLnBrk="0" hangingPunct="1">
              <a:spcBef>
                <a:spcPct val="20000"/>
              </a:spcBef>
              <a:buFont typeface="+mj-lt"/>
              <a:buAutoNum type="arabicPeriod"/>
              <a:defRPr sz="2400" kern="1200">
                <a:solidFill>
                  <a:schemeClr val="tx1"/>
                </a:solidFill>
                <a:latin typeface="+mn-lt"/>
                <a:ea typeface="+mn-ea"/>
                <a:cs typeface="+mn-cs"/>
              </a:defRPr>
            </a:lvl3pPr>
            <a:lvl4pPr marL="342900" indent="-342900" algn="l" defTabSz="457200" rtl="0" eaLnBrk="1" latinLnBrk="0" hangingPunct="1">
              <a:spcBef>
                <a:spcPct val="20000"/>
              </a:spcBef>
              <a:buFont typeface="+mj-lt"/>
              <a:buAutoNum type="arabicPeriod"/>
              <a:defRPr sz="2000" kern="1200">
                <a:solidFill>
                  <a:schemeClr val="tx1"/>
                </a:solidFill>
                <a:latin typeface="+mn-lt"/>
                <a:ea typeface="+mn-ea"/>
                <a:cs typeface="+mn-cs"/>
              </a:defRPr>
            </a:lvl4pPr>
            <a:lvl5pPr marL="342900" indent="-342900" algn="l" defTabSz="457200" rtl="0" eaLnBrk="1" latinLnBrk="0" hangingPunct="1">
              <a:spcBef>
                <a:spcPct val="20000"/>
              </a:spcBef>
              <a:buFont typeface="+mj-lt"/>
              <a:buAutoNum type="arabicPeriod"/>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000"/>
              </a:lnSpc>
              <a:spcBef>
                <a:spcPts val="1000"/>
              </a:spcBef>
              <a:buNone/>
            </a:pPr>
            <a:r>
              <a:rPr lang="en-US" sz="2400" dirty="0" smtClean="0">
                <a:solidFill>
                  <a:srgbClr val="AEC54A"/>
                </a:solidFill>
              </a:rPr>
              <a:t>Events </a:t>
            </a:r>
            <a:r>
              <a:rPr lang="en-US" sz="2400" dirty="0">
                <a:solidFill>
                  <a:srgbClr val="AEC54A"/>
                </a:solidFill>
              </a:rPr>
              <a:t>and </a:t>
            </a:r>
            <a:r>
              <a:rPr lang="en-US" sz="2400" dirty="0" smtClean="0">
                <a:solidFill>
                  <a:srgbClr val="AEC54A"/>
                </a:solidFill>
              </a:rPr>
              <a:t>donor</a:t>
            </a:r>
            <a:br>
              <a:rPr lang="en-US" sz="2400" dirty="0" smtClean="0">
                <a:solidFill>
                  <a:srgbClr val="AEC54A"/>
                </a:solidFill>
              </a:rPr>
            </a:br>
            <a:r>
              <a:rPr lang="en-US" sz="2400" dirty="0" smtClean="0">
                <a:solidFill>
                  <a:srgbClr val="AEC54A"/>
                </a:solidFill>
              </a:rPr>
              <a:t>event planning</a:t>
            </a:r>
            <a:endParaRPr lang="en-US" sz="2400" dirty="0">
              <a:solidFill>
                <a:srgbClr val="AEC54A"/>
              </a:solidFill>
            </a:endParaRPr>
          </a:p>
        </p:txBody>
      </p:sp>
      <p:sp>
        <p:nvSpPr>
          <p:cNvPr id="64" name="Content Placeholder 2"/>
          <p:cNvSpPr txBox="1">
            <a:spLocks/>
          </p:cNvSpPr>
          <p:nvPr/>
        </p:nvSpPr>
        <p:spPr>
          <a:xfrm>
            <a:off x="5235442" y="4283650"/>
            <a:ext cx="4531761" cy="303247"/>
          </a:xfrm>
          <a:prstGeom prst="rect">
            <a:avLst/>
          </a:prstGeom>
        </p:spPr>
        <p:txBody>
          <a:bodyPr vert="horz" wrap="square"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342900" indent="-342900" algn="l" defTabSz="457200" rtl="0" eaLnBrk="1" latinLnBrk="0" hangingPunct="1">
              <a:spcBef>
                <a:spcPct val="20000"/>
              </a:spcBef>
              <a:buFont typeface="Arial"/>
              <a:buNone/>
              <a:defRPr sz="2800" kern="1200" baseline="0">
                <a:solidFill>
                  <a:schemeClr val="tx1"/>
                </a:solidFill>
                <a:latin typeface="+mn-lt"/>
                <a:ea typeface="+mn-ea"/>
                <a:cs typeface="+mn-cs"/>
              </a:defRPr>
            </a:lvl2pPr>
            <a:lvl3pPr marL="342900" indent="-342900" algn="l" defTabSz="457200" rtl="0" eaLnBrk="1" latinLnBrk="0" hangingPunct="1">
              <a:spcBef>
                <a:spcPct val="20000"/>
              </a:spcBef>
              <a:buFont typeface="+mj-lt"/>
              <a:buAutoNum type="arabicPeriod"/>
              <a:defRPr sz="2400" kern="1200">
                <a:solidFill>
                  <a:schemeClr val="tx1"/>
                </a:solidFill>
                <a:latin typeface="+mn-lt"/>
                <a:ea typeface="+mn-ea"/>
                <a:cs typeface="+mn-cs"/>
              </a:defRPr>
            </a:lvl3pPr>
            <a:lvl4pPr marL="342900" indent="-342900" algn="l" defTabSz="457200" rtl="0" eaLnBrk="1" latinLnBrk="0" hangingPunct="1">
              <a:spcBef>
                <a:spcPct val="20000"/>
              </a:spcBef>
              <a:buFont typeface="+mj-lt"/>
              <a:buAutoNum type="arabicPeriod"/>
              <a:defRPr sz="2000" kern="1200">
                <a:solidFill>
                  <a:schemeClr val="tx1"/>
                </a:solidFill>
                <a:latin typeface="+mn-lt"/>
                <a:ea typeface="+mn-ea"/>
                <a:cs typeface="+mn-cs"/>
              </a:defRPr>
            </a:lvl4pPr>
            <a:lvl5pPr marL="342900" indent="-342900" algn="l" defTabSz="457200" rtl="0" eaLnBrk="1" latinLnBrk="0" hangingPunct="1">
              <a:spcBef>
                <a:spcPct val="20000"/>
              </a:spcBef>
              <a:buFont typeface="+mj-lt"/>
              <a:buAutoNum type="arabicPeriod"/>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000"/>
              </a:lnSpc>
              <a:spcBef>
                <a:spcPts val="1000"/>
              </a:spcBef>
              <a:buNone/>
            </a:pPr>
            <a:r>
              <a:rPr lang="en-US" sz="2800" dirty="0" smtClean="0">
                <a:solidFill>
                  <a:srgbClr val="AEC54A"/>
                </a:solidFill>
              </a:rPr>
              <a:t>Confidentiality/FOIP</a:t>
            </a:r>
            <a:endParaRPr lang="en-US" sz="2800" dirty="0">
              <a:solidFill>
                <a:srgbClr val="AEC54A"/>
              </a:solidFill>
            </a:endParaRPr>
          </a:p>
        </p:txBody>
      </p:sp>
      <p:sp>
        <p:nvSpPr>
          <p:cNvPr id="65" name="Content Placeholder 2"/>
          <p:cNvSpPr txBox="1">
            <a:spLocks/>
          </p:cNvSpPr>
          <p:nvPr/>
        </p:nvSpPr>
        <p:spPr>
          <a:xfrm>
            <a:off x="5056495" y="4636703"/>
            <a:ext cx="4340808" cy="325801"/>
          </a:xfrm>
          <a:prstGeom prst="rect">
            <a:avLst/>
          </a:prstGeom>
        </p:spPr>
        <p:txBody>
          <a:bodyPr vert="horz" wrap="square"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342900" indent="-342900" algn="l" defTabSz="457200" rtl="0" eaLnBrk="1" latinLnBrk="0" hangingPunct="1">
              <a:spcBef>
                <a:spcPct val="20000"/>
              </a:spcBef>
              <a:buFont typeface="Arial"/>
              <a:buNone/>
              <a:defRPr sz="2800" kern="1200" baseline="0">
                <a:solidFill>
                  <a:schemeClr val="tx1"/>
                </a:solidFill>
                <a:latin typeface="+mn-lt"/>
                <a:ea typeface="+mn-ea"/>
                <a:cs typeface="+mn-cs"/>
              </a:defRPr>
            </a:lvl2pPr>
            <a:lvl3pPr marL="342900" indent="-342900" algn="l" defTabSz="457200" rtl="0" eaLnBrk="1" latinLnBrk="0" hangingPunct="1">
              <a:spcBef>
                <a:spcPct val="20000"/>
              </a:spcBef>
              <a:buFont typeface="+mj-lt"/>
              <a:buAutoNum type="arabicPeriod"/>
              <a:defRPr sz="2400" kern="1200">
                <a:solidFill>
                  <a:schemeClr val="tx1"/>
                </a:solidFill>
                <a:latin typeface="+mn-lt"/>
                <a:ea typeface="+mn-ea"/>
                <a:cs typeface="+mn-cs"/>
              </a:defRPr>
            </a:lvl3pPr>
            <a:lvl4pPr marL="342900" indent="-342900" algn="l" defTabSz="457200" rtl="0" eaLnBrk="1" latinLnBrk="0" hangingPunct="1">
              <a:spcBef>
                <a:spcPct val="20000"/>
              </a:spcBef>
              <a:buFont typeface="+mj-lt"/>
              <a:buAutoNum type="arabicPeriod"/>
              <a:defRPr sz="2000" kern="1200">
                <a:solidFill>
                  <a:schemeClr val="tx1"/>
                </a:solidFill>
                <a:latin typeface="+mn-lt"/>
                <a:ea typeface="+mn-ea"/>
                <a:cs typeface="+mn-cs"/>
              </a:defRPr>
            </a:lvl4pPr>
            <a:lvl5pPr marL="342900" indent="-342900" algn="l" defTabSz="457200" rtl="0" eaLnBrk="1" latinLnBrk="0" hangingPunct="1">
              <a:spcBef>
                <a:spcPct val="20000"/>
              </a:spcBef>
              <a:buFont typeface="+mj-lt"/>
              <a:buAutoNum type="arabicPeriod"/>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000"/>
              </a:lnSpc>
              <a:spcBef>
                <a:spcPts val="1000"/>
              </a:spcBef>
              <a:buNone/>
            </a:pPr>
            <a:r>
              <a:rPr lang="en-US" sz="2400" dirty="0" smtClean="0">
                <a:solidFill>
                  <a:srgbClr val="283891"/>
                </a:solidFill>
              </a:rPr>
              <a:t>Organizational structure</a:t>
            </a:r>
            <a:endParaRPr lang="en-US" sz="2400" dirty="0">
              <a:solidFill>
                <a:srgbClr val="283891"/>
              </a:solidFill>
            </a:endParaRPr>
          </a:p>
        </p:txBody>
      </p:sp>
      <p:sp>
        <p:nvSpPr>
          <p:cNvPr id="66" name="Content Placeholder 2"/>
          <p:cNvSpPr txBox="1">
            <a:spLocks/>
          </p:cNvSpPr>
          <p:nvPr/>
        </p:nvSpPr>
        <p:spPr>
          <a:xfrm>
            <a:off x="5255487" y="4962296"/>
            <a:ext cx="3949583" cy="423979"/>
          </a:xfrm>
          <a:prstGeom prst="rect">
            <a:avLst/>
          </a:prstGeom>
        </p:spPr>
        <p:txBody>
          <a:bodyPr vert="horz" wrap="square"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342900" indent="-342900" algn="l" defTabSz="457200" rtl="0" eaLnBrk="1" latinLnBrk="0" hangingPunct="1">
              <a:spcBef>
                <a:spcPct val="20000"/>
              </a:spcBef>
              <a:buFont typeface="Arial"/>
              <a:buNone/>
              <a:defRPr sz="2800" kern="1200" baseline="0">
                <a:solidFill>
                  <a:schemeClr val="tx1"/>
                </a:solidFill>
                <a:latin typeface="+mn-lt"/>
                <a:ea typeface="+mn-ea"/>
                <a:cs typeface="+mn-cs"/>
              </a:defRPr>
            </a:lvl2pPr>
            <a:lvl3pPr marL="342900" indent="-342900" algn="l" defTabSz="457200" rtl="0" eaLnBrk="1" latinLnBrk="0" hangingPunct="1">
              <a:spcBef>
                <a:spcPct val="20000"/>
              </a:spcBef>
              <a:buFont typeface="+mj-lt"/>
              <a:buAutoNum type="arabicPeriod"/>
              <a:defRPr sz="2400" kern="1200">
                <a:solidFill>
                  <a:schemeClr val="tx1"/>
                </a:solidFill>
                <a:latin typeface="+mn-lt"/>
                <a:ea typeface="+mn-ea"/>
                <a:cs typeface="+mn-cs"/>
              </a:defRPr>
            </a:lvl3pPr>
            <a:lvl4pPr marL="342900" indent="-342900" algn="l" defTabSz="457200" rtl="0" eaLnBrk="1" latinLnBrk="0" hangingPunct="1">
              <a:spcBef>
                <a:spcPct val="20000"/>
              </a:spcBef>
              <a:buFont typeface="+mj-lt"/>
              <a:buAutoNum type="arabicPeriod"/>
              <a:defRPr sz="2000" kern="1200">
                <a:solidFill>
                  <a:schemeClr val="tx1"/>
                </a:solidFill>
                <a:latin typeface="+mn-lt"/>
                <a:ea typeface="+mn-ea"/>
                <a:cs typeface="+mn-cs"/>
              </a:defRPr>
            </a:lvl4pPr>
            <a:lvl5pPr marL="342900" indent="-342900" algn="l" defTabSz="457200" rtl="0" eaLnBrk="1" latinLnBrk="0" hangingPunct="1">
              <a:spcBef>
                <a:spcPct val="20000"/>
              </a:spcBef>
              <a:buFont typeface="+mj-lt"/>
              <a:buAutoNum type="arabicPeriod"/>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ts val="2400"/>
              </a:lnSpc>
              <a:spcBef>
                <a:spcPts val="1000"/>
              </a:spcBef>
              <a:buNone/>
            </a:pPr>
            <a:r>
              <a:rPr lang="en-US" sz="2800" dirty="0" smtClean="0">
                <a:solidFill>
                  <a:srgbClr val="AC2B31"/>
                </a:solidFill>
              </a:rPr>
              <a:t>Accounting/legal/ investment firms</a:t>
            </a:r>
            <a:endParaRPr lang="en-US" sz="2800" dirty="0">
              <a:solidFill>
                <a:srgbClr val="AC2B31"/>
              </a:solidFill>
            </a:endParaRPr>
          </a:p>
        </p:txBody>
      </p:sp>
      <p:sp>
        <p:nvSpPr>
          <p:cNvPr id="67" name="Content Placeholder 2"/>
          <p:cNvSpPr txBox="1">
            <a:spLocks/>
          </p:cNvSpPr>
          <p:nvPr/>
        </p:nvSpPr>
        <p:spPr>
          <a:xfrm>
            <a:off x="2369037" y="3802279"/>
            <a:ext cx="8036400" cy="406586"/>
          </a:xfrm>
          <a:prstGeom prst="rect">
            <a:avLst/>
          </a:prstGeom>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342900" indent="-342900" algn="l" defTabSz="457200" rtl="0" eaLnBrk="1" latinLnBrk="0" hangingPunct="1">
              <a:spcBef>
                <a:spcPct val="20000"/>
              </a:spcBef>
              <a:buFont typeface="Arial"/>
              <a:buNone/>
              <a:defRPr sz="2800" kern="1200" baseline="0">
                <a:solidFill>
                  <a:schemeClr val="tx1"/>
                </a:solidFill>
                <a:latin typeface="+mn-lt"/>
                <a:ea typeface="+mn-ea"/>
                <a:cs typeface="+mn-cs"/>
              </a:defRPr>
            </a:lvl2pPr>
            <a:lvl3pPr marL="342900" indent="-342900" algn="l" defTabSz="457200" rtl="0" eaLnBrk="1" latinLnBrk="0" hangingPunct="1">
              <a:spcBef>
                <a:spcPct val="20000"/>
              </a:spcBef>
              <a:buFont typeface="+mj-lt"/>
              <a:buAutoNum type="arabicPeriod"/>
              <a:defRPr sz="2400" kern="1200">
                <a:solidFill>
                  <a:schemeClr val="tx1"/>
                </a:solidFill>
                <a:latin typeface="+mn-lt"/>
                <a:ea typeface="+mn-ea"/>
                <a:cs typeface="+mn-cs"/>
              </a:defRPr>
            </a:lvl3pPr>
            <a:lvl4pPr marL="342900" indent="-342900" algn="l" defTabSz="457200" rtl="0" eaLnBrk="1" latinLnBrk="0" hangingPunct="1">
              <a:spcBef>
                <a:spcPct val="20000"/>
              </a:spcBef>
              <a:buFont typeface="+mj-lt"/>
              <a:buAutoNum type="arabicPeriod"/>
              <a:defRPr sz="2000" kern="1200">
                <a:solidFill>
                  <a:schemeClr val="tx1"/>
                </a:solidFill>
                <a:latin typeface="+mn-lt"/>
                <a:ea typeface="+mn-ea"/>
                <a:cs typeface="+mn-cs"/>
              </a:defRPr>
            </a:lvl4pPr>
            <a:lvl5pPr marL="342900" indent="-342900" algn="l" defTabSz="457200" rtl="0" eaLnBrk="1" latinLnBrk="0" hangingPunct="1">
              <a:spcBef>
                <a:spcPct val="20000"/>
              </a:spcBef>
              <a:buFont typeface="+mj-lt"/>
              <a:buAutoNum type="arabicPeriod"/>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000"/>
              </a:lnSpc>
              <a:spcBef>
                <a:spcPts val="1000"/>
              </a:spcBef>
              <a:buNone/>
            </a:pPr>
            <a:r>
              <a:rPr lang="en-US" sz="3600" b="1" dirty="0">
                <a:solidFill>
                  <a:srgbClr val="283891"/>
                </a:solidFill>
              </a:rPr>
              <a:t>Accountability &amp; </a:t>
            </a:r>
            <a:r>
              <a:rPr lang="en-US" sz="3600" b="1" dirty="0" smtClean="0">
                <a:solidFill>
                  <a:srgbClr val="283891"/>
                </a:solidFill>
              </a:rPr>
              <a:t>stewardship</a:t>
            </a:r>
            <a:endParaRPr lang="en-US" sz="3600" b="1" dirty="0">
              <a:solidFill>
                <a:srgbClr val="283891"/>
              </a:solidFill>
            </a:endParaRPr>
          </a:p>
        </p:txBody>
      </p:sp>
      <p:sp>
        <p:nvSpPr>
          <p:cNvPr id="2" name="TextBox 1"/>
          <p:cNvSpPr txBox="1"/>
          <p:nvPr/>
        </p:nvSpPr>
        <p:spPr>
          <a:xfrm>
            <a:off x="1433287" y="435429"/>
            <a:ext cx="10069284" cy="707886"/>
          </a:xfrm>
          <a:prstGeom prst="rect">
            <a:avLst/>
          </a:prstGeom>
          <a:noFill/>
        </p:spPr>
        <p:txBody>
          <a:bodyPr wrap="square" rtlCol="0">
            <a:spAutoFit/>
          </a:bodyPr>
          <a:lstStyle/>
          <a:p>
            <a:r>
              <a:rPr lang="en-US" sz="4000" b="1" dirty="0" smtClean="0"/>
              <a:t>Building the Foundation – Finding the Path</a:t>
            </a:r>
            <a:endParaRPr lang="en-US" sz="4000" b="1" dirty="0"/>
          </a:p>
        </p:txBody>
      </p:sp>
    </p:spTree>
    <p:extLst>
      <p:ext uri="{BB962C8B-B14F-4D97-AF65-F5344CB8AC3E}">
        <p14:creationId xmlns:p14="http://schemas.microsoft.com/office/powerpoint/2010/main" val="32524766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3796" y="25656"/>
            <a:ext cx="5675969" cy="6858000"/>
          </a:xfrm>
          <a:prstGeom prst="rect">
            <a:avLst/>
          </a:prstGeom>
        </p:spPr>
      </p:pic>
      <p:sp>
        <p:nvSpPr>
          <p:cNvPr id="8" name="TextBox 7"/>
          <p:cNvSpPr txBox="1"/>
          <p:nvPr/>
        </p:nvSpPr>
        <p:spPr>
          <a:xfrm>
            <a:off x="313792" y="2003121"/>
            <a:ext cx="4458455" cy="707886"/>
          </a:xfrm>
          <a:prstGeom prst="rect">
            <a:avLst/>
          </a:prstGeom>
          <a:noFill/>
        </p:spPr>
        <p:txBody>
          <a:bodyPr wrap="square" rtlCol="0">
            <a:spAutoFit/>
          </a:bodyPr>
          <a:lstStyle/>
          <a:p>
            <a:r>
              <a:rPr lang="en-CA" sz="4000" b="1" dirty="0" smtClean="0">
                <a:solidFill>
                  <a:srgbClr val="54565B"/>
                </a:solidFill>
                <a:latin typeface="Verdana" panose="020B0604030504040204" pitchFamily="34" charset="0"/>
                <a:ea typeface="Verdana" panose="020B0604030504040204" pitchFamily="34" charset="0"/>
                <a:cs typeface="Verdana" panose="020B0604030504040204" pitchFamily="34" charset="0"/>
              </a:rPr>
              <a:t>RESOLVE</a:t>
            </a:r>
            <a:endParaRPr lang="en-CA" sz="4000" b="1" dirty="0">
              <a:solidFill>
                <a:srgbClr val="54565B"/>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793" y="6343961"/>
            <a:ext cx="1396828" cy="369224"/>
          </a:xfrm>
          <a:prstGeom prst="rect">
            <a:avLst/>
          </a:prstGeom>
        </p:spPr>
      </p:pic>
      <p:sp>
        <p:nvSpPr>
          <p:cNvPr id="7" name="Content Placeholder 1"/>
          <p:cNvSpPr txBox="1">
            <a:spLocks/>
          </p:cNvSpPr>
          <p:nvPr/>
        </p:nvSpPr>
        <p:spPr>
          <a:xfrm>
            <a:off x="2471057" y="1449613"/>
            <a:ext cx="2321511" cy="4603965"/>
          </a:xfrm>
          <a:prstGeom prst="rect">
            <a:avLst/>
          </a:prstGeom>
        </p:spPr>
        <p:txBody>
          <a:bodyPr vert="horz" wrap="square"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342900" indent="-342900" algn="l" defTabSz="457200" rtl="0" eaLnBrk="1" latinLnBrk="0" hangingPunct="1">
              <a:lnSpc>
                <a:spcPts val="3200"/>
              </a:lnSpc>
              <a:spcBef>
                <a:spcPts val="1800"/>
              </a:spcBef>
              <a:buFont typeface="Arial"/>
              <a:buNone/>
              <a:defRPr sz="2600" kern="1200" baseline="0">
                <a:solidFill>
                  <a:schemeClr val="tx1">
                    <a:lumMod val="75000"/>
                    <a:lumOff val="25000"/>
                  </a:schemeClr>
                </a:solidFill>
                <a:latin typeface="+mn-lt"/>
                <a:ea typeface="+mn-ea"/>
                <a:cs typeface="+mn-cs"/>
              </a:defRPr>
            </a:lvl2pPr>
            <a:lvl3pPr marL="342900" indent="-342900" algn="l" defTabSz="457200" rtl="0" eaLnBrk="1" latinLnBrk="0" hangingPunct="1">
              <a:spcBef>
                <a:spcPct val="20000"/>
              </a:spcBef>
              <a:buFont typeface="+mj-lt"/>
              <a:buAutoNum type="arabicPeriod"/>
              <a:defRPr sz="2400" kern="1200">
                <a:solidFill>
                  <a:schemeClr val="tx1"/>
                </a:solidFill>
                <a:latin typeface="+mn-lt"/>
                <a:ea typeface="+mn-ea"/>
                <a:cs typeface="+mn-cs"/>
              </a:defRPr>
            </a:lvl3pPr>
            <a:lvl4pPr marL="342900" indent="-342900" algn="l" defTabSz="457200" rtl="0" eaLnBrk="1" latinLnBrk="0" hangingPunct="1">
              <a:spcBef>
                <a:spcPct val="20000"/>
              </a:spcBef>
              <a:buFont typeface="+mj-lt"/>
              <a:buAutoNum type="arabicPeriod"/>
              <a:defRPr sz="2000" kern="1200">
                <a:solidFill>
                  <a:schemeClr val="tx1"/>
                </a:solidFill>
                <a:latin typeface="+mn-lt"/>
                <a:ea typeface="+mn-ea"/>
                <a:cs typeface="+mn-cs"/>
              </a:defRPr>
            </a:lvl4pPr>
            <a:lvl5pPr marL="342900" indent="-342900" algn="l" defTabSz="457200" rtl="0" eaLnBrk="1" latinLnBrk="0" hangingPunct="1">
              <a:spcBef>
                <a:spcPct val="20000"/>
              </a:spcBef>
              <a:buFont typeface="+mj-lt"/>
              <a:buAutoNum type="arabicPeriod"/>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1600"/>
              </a:lnSpc>
              <a:spcBef>
                <a:spcPts val="1000"/>
              </a:spcBef>
            </a:pPr>
            <a:endParaRPr lang="en-CA" sz="1400" dirty="0">
              <a:solidFill>
                <a:schemeClr val="tx1">
                  <a:lumMod val="75000"/>
                  <a:lumOff val="25000"/>
                </a:schemeClr>
              </a:solidFill>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9182" y="845118"/>
            <a:ext cx="6035687" cy="1865889"/>
          </a:xfrm>
          <a:prstGeom prst="rect">
            <a:avLst/>
          </a:prstGeom>
        </p:spPr>
      </p:pic>
      <p:sp>
        <p:nvSpPr>
          <p:cNvPr id="6" name="TextBox 5"/>
          <p:cNvSpPr txBox="1"/>
          <p:nvPr/>
        </p:nvSpPr>
        <p:spPr>
          <a:xfrm rot="16200000">
            <a:off x="4862611" y="4308025"/>
            <a:ext cx="3273653" cy="646331"/>
          </a:xfrm>
          <a:prstGeom prst="rect">
            <a:avLst/>
          </a:prstGeom>
          <a:noFill/>
        </p:spPr>
        <p:txBody>
          <a:bodyPr wrap="none" rtlCol="0">
            <a:spAutoFit/>
          </a:bodyPr>
          <a:lstStyle/>
          <a:p>
            <a:r>
              <a:rPr lang="en-CA" sz="3600" dirty="0" smtClean="0">
                <a:latin typeface="Verdana" panose="020B0604030504040204" pitchFamily="34" charset="0"/>
                <a:ea typeface="Verdana" panose="020B0604030504040204" pitchFamily="34" charset="0"/>
                <a:cs typeface="Verdana" panose="020B0604030504040204" pitchFamily="34" charset="0"/>
              </a:rPr>
              <a:t>Shared Goals</a:t>
            </a:r>
            <a:endParaRPr lang="en-CA" sz="3600" dirty="0">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p:cNvSpPr txBox="1"/>
          <p:nvPr/>
        </p:nvSpPr>
        <p:spPr>
          <a:xfrm rot="5400000">
            <a:off x="8109854" y="4369809"/>
            <a:ext cx="3671198" cy="646331"/>
          </a:xfrm>
          <a:prstGeom prst="rect">
            <a:avLst/>
          </a:prstGeom>
          <a:noFill/>
        </p:spPr>
        <p:txBody>
          <a:bodyPr wrap="none" rtlCol="0">
            <a:spAutoFit/>
          </a:bodyPr>
          <a:lstStyle/>
          <a:p>
            <a:r>
              <a:rPr lang="en-CA" sz="3600" dirty="0" smtClean="0">
                <a:latin typeface="Verdana" panose="020B0604030504040204" pitchFamily="34" charset="0"/>
                <a:ea typeface="Verdana" panose="020B0604030504040204" pitchFamily="34" charset="0"/>
                <a:cs typeface="Verdana" panose="020B0604030504040204" pitchFamily="34" charset="0"/>
              </a:rPr>
              <a:t>First in Canada</a:t>
            </a:r>
          </a:p>
        </p:txBody>
      </p:sp>
      <p:sp>
        <p:nvSpPr>
          <p:cNvPr id="14" name="TextBox 13"/>
          <p:cNvSpPr txBox="1"/>
          <p:nvPr/>
        </p:nvSpPr>
        <p:spPr>
          <a:xfrm>
            <a:off x="7376208" y="5730412"/>
            <a:ext cx="1795684" cy="646331"/>
          </a:xfrm>
          <a:prstGeom prst="rect">
            <a:avLst/>
          </a:prstGeom>
          <a:noFill/>
        </p:spPr>
        <p:txBody>
          <a:bodyPr wrap="none" rtlCol="0">
            <a:spAutoFit/>
          </a:bodyPr>
          <a:lstStyle/>
          <a:p>
            <a:r>
              <a:rPr lang="en-CA" sz="3600" dirty="0" smtClean="0">
                <a:latin typeface="Verdana" panose="020B0604030504040204" pitchFamily="34" charset="0"/>
                <a:ea typeface="Verdana" panose="020B0604030504040204" pitchFamily="34" charset="0"/>
                <a:cs typeface="Verdana" panose="020B0604030504040204" pitchFamily="34" charset="0"/>
              </a:rPr>
              <a:t>Unique</a:t>
            </a:r>
            <a:endParaRPr lang="en-CA" sz="3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943154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3796" y="25656"/>
            <a:ext cx="5675969" cy="6858000"/>
          </a:xfrm>
          <a:prstGeom prst="rect">
            <a:avLst/>
          </a:prstGeom>
        </p:spPr>
      </p:pic>
      <p:sp>
        <p:nvSpPr>
          <p:cNvPr id="8" name="TextBox 7"/>
          <p:cNvSpPr txBox="1"/>
          <p:nvPr/>
        </p:nvSpPr>
        <p:spPr>
          <a:xfrm>
            <a:off x="313792" y="2003121"/>
            <a:ext cx="4458455" cy="707886"/>
          </a:xfrm>
          <a:prstGeom prst="rect">
            <a:avLst/>
          </a:prstGeom>
          <a:noFill/>
        </p:spPr>
        <p:txBody>
          <a:bodyPr wrap="square" rtlCol="0">
            <a:spAutoFit/>
          </a:bodyPr>
          <a:lstStyle/>
          <a:p>
            <a:r>
              <a:rPr lang="en-CA" sz="4000" b="1" dirty="0" smtClean="0">
                <a:solidFill>
                  <a:srgbClr val="54565B"/>
                </a:solidFill>
                <a:latin typeface="Verdana" panose="020B0604030504040204" pitchFamily="34" charset="0"/>
                <a:ea typeface="Verdana" panose="020B0604030504040204" pitchFamily="34" charset="0"/>
                <a:cs typeface="Verdana" panose="020B0604030504040204" pitchFamily="34" charset="0"/>
              </a:rPr>
              <a:t>“Collabetition”</a:t>
            </a:r>
            <a:endParaRPr lang="en-CA" sz="4000" b="1" dirty="0">
              <a:solidFill>
                <a:srgbClr val="54565B"/>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793" y="6343961"/>
            <a:ext cx="1396828" cy="369224"/>
          </a:xfrm>
          <a:prstGeom prst="rect">
            <a:avLst/>
          </a:prstGeom>
        </p:spPr>
      </p:pic>
      <p:sp>
        <p:nvSpPr>
          <p:cNvPr id="7" name="Content Placeholder 1"/>
          <p:cNvSpPr txBox="1">
            <a:spLocks/>
          </p:cNvSpPr>
          <p:nvPr/>
        </p:nvSpPr>
        <p:spPr>
          <a:xfrm>
            <a:off x="2471057" y="1449613"/>
            <a:ext cx="2321511" cy="4603965"/>
          </a:xfrm>
          <a:prstGeom prst="rect">
            <a:avLst/>
          </a:prstGeom>
        </p:spPr>
        <p:txBody>
          <a:bodyPr vert="horz" wrap="square"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342900" indent="-342900" algn="l" defTabSz="457200" rtl="0" eaLnBrk="1" latinLnBrk="0" hangingPunct="1">
              <a:lnSpc>
                <a:spcPts val="3200"/>
              </a:lnSpc>
              <a:spcBef>
                <a:spcPts val="1800"/>
              </a:spcBef>
              <a:buFont typeface="Arial"/>
              <a:buNone/>
              <a:defRPr sz="2600" kern="1200" baseline="0">
                <a:solidFill>
                  <a:schemeClr val="tx1">
                    <a:lumMod val="75000"/>
                    <a:lumOff val="25000"/>
                  </a:schemeClr>
                </a:solidFill>
                <a:latin typeface="+mn-lt"/>
                <a:ea typeface="+mn-ea"/>
                <a:cs typeface="+mn-cs"/>
              </a:defRPr>
            </a:lvl2pPr>
            <a:lvl3pPr marL="342900" indent="-342900" algn="l" defTabSz="457200" rtl="0" eaLnBrk="1" latinLnBrk="0" hangingPunct="1">
              <a:spcBef>
                <a:spcPct val="20000"/>
              </a:spcBef>
              <a:buFont typeface="+mj-lt"/>
              <a:buAutoNum type="arabicPeriod"/>
              <a:defRPr sz="2400" kern="1200">
                <a:solidFill>
                  <a:schemeClr val="tx1"/>
                </a:solidFill>
                <a:latin typeface="+mn-lt"/>
                <a:ea typeface="+mn-ea"/>
                <a:cs typeface="+mn-cs"/>
              </a:defRPr>
            </a:lvl3pPr>
            <a:lvl4pPr marL="342900" indent="-342900" algn="l" defTabSz="457200" rtl="0" eaLnBrk="1" latinLnBrk="0" hangingPunct="1">
              <a:spcBef>
                <a:spcPct val="20000"/>
              </a:spcBef>
              <a:buFont typeface="+mj-lt"/>
              <a:buAutoNum type="arabicPeriod"/>
              <a:defRPr sz="2000" kern="1200">
                <a:solidFill>
                  <a:schemeClr val="tx1"/>
                </a:solidFill>
                <a:latin typeface="+mn-lt"/>
                <a:ea typeface="+mn-ea"/>
                <a:cs typeface="+mn-cs"/>
              </a:defRPr>
            </a:lvl4pPr>
            <a:lvl5pPr marL="342900" indent="-342900" algn="l" defTabSz="457200" rtl="0" eaLnBrk="1" latinLnBrk="0" hangingPunct="1">
              <a:spcBef>
                <a:spcPct val="20000"/>
              </a:spcBef>
              <a:buFont typeface="+mj-lt"/>
              <a:buAutoNum type="arabicPeriod"/>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1600"/>
              </a:lnSpc>
              <a:spcBef>
                <a:spcPts val="1000"/>
              </a:spcBef>
            </a:pPr>
            <a:endParaRPr lang="en-CA" sz="1400" dirty="0">
              <a:solidFill>
                <a:schemeClr val="tx1">
                  <a:lumMod val="75000"/>
                  <a:lumOff val="25000"/>
                </a:schemeClr>
              </a:solidFill>
            </a:endParaRPr>
          </a:p>
        </p:txBody>
      </p:sp>
      <p:pic>
        <p:nvPicPr>
          <p:cNvPr id="11" name="Content Placeholder 3" descr="http://www.mnn.com/sites/default/files/editorial/sharing_0.jpg"/>
          <p:cNvPicPr>
            <a:picLocks noGrp="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rot="1045542">
            <a:off x="5565691" y="2209820"/>
            <a:ext cx="5490838" cy="2700191"/>
          </a:xfrm>
          <a:prstGeom prst="rect">
            <a:avLst/>
          </a:prstGeom>
          <a:noFill/>
          <a:ln>
            <a:noFill/>
          </a:ln>
        </p:spPr>
      </p:pic>
    </p:spTree>
    <p:extLst>
      <p:ext uri="{BB962C8B-B14F-4D97-AF65-F5344CB8AC3E}">
        <p14:creationId xmlns:p14="http://schemas.microsoft.com/office/powerpoint/2010/main" val="7386602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3796" y="0"/>
            <a:ext cx="5675969" cy="6858000"/>
          </a:xfrm>
          <a:prstGeom prst="rect">
            <a:avLst/>
          </a:prstGeom>
        </p:spPr>
      </p:pic>
      <p:sp>
        <p:nvSpPr>
          <p:cNvPr id="8" name="TextBox 7"/>
          <p:cNvSpPr txBox="1"/>
          <p:nvPr/>
        </p:nvSpPr>
        <p:spPr>
          <a:xfrm>
            <a:off x="313793" y="2003121"/>
            <a:ext cx="4058636" cy="1938992"/>
          </a:xfrm>
          <a:prstGeom prst="rect">
            <a:avLst/>
          </a:prstGeom>
          <a:noFill/>
        </p:spPr>
        <p:txBody>
          <a:bodyPr wrap="square" rtlCol="0">
            <a:spAutoFit/>
          </a:bodyPr>
          <a:lstStyle/>
          <a:p>
            <a:r>
              <a:rPr lang="en-CA" sz="4000" b="1" dirty="0" smtClean="0">
                <a:solidFill>
                  <a:srgbClr val="54565B"/>
                </a:solidFill>
                <a:latin typeface="Verdana" panose="020B0604030504040204" pitchFamily="34" charset="0"/>
                <a:ea typeface="Verdana" panose="020B0604030504040204" pitchFamily="34" charset="0"/>
                <a:cs typeface="Verdana" panose="020B0604030504040204" pitchFamily="34" charset="0"/>
              </a:rPr>
              <a:t>Remember the Collective Impact</a:t>
            </a:r>
            <a:endParaRPr lang="en-CA" sz="4000" b="1" dirty="0">
              <a:solidFill>
                <a:srgbClr val="54565B"/>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793" y="6343961"/>
            <a:ext cx="1396828" cy="369224"/>
          </a:xfrm>
          <a:prstGeom prst="rect">
            <a:avLst/>
          </a:prstGeom>
        </p:spPr>
      </p:pic>
      <p:sp>
        <p:nvSpPr>
          <p:cNvPr id="7" name="Content Placeholder 1"/>
          <p:cNvSpPr txBox="1">
            <a:spLocks/>
          </p:cNvSpPr>
          <p:nvPr/>
        </p:nvSpPr>
        <p:spPr>
          <a:xfrm>
            <a:off x="2471057" y="1449613"/>
            <a:ext cx="2321511" cy="4603965"/>
          </a:xfrm>
          <a:prstGeom prst="rect">
            <a:avLst/>
          </a:prstGeom>
        </p:spPr>
        <p:txBody>
          <a:bodyPr vert="horz" wrap="square"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342900" indent="-342900" algn="l" defTabSz="457200" rtl="0" eaLnBrk="1" latinLnBrk="0" hangingPunct="1">
              <a:lnSpc>
                <a:spcPts val="3200"/>
              </a:lnSpc>
              <a:spcBef>
                <a:spcPts val="1800"/>
              </a:spcBef>
              <a:buFont typeface="Arial"/>
              <a:buNone/>
              <a:defRPr sz="2600" kern="1200" baseline="0">
                <a:solidFill>
                  <a:schemeClr val="tx1">
                    <a:lumMod val="75000"/>
                    <a:lumOff val="25000"/>
                  </a:schemeClr>
                </a:solidFill>
                <a:latin typeface="+mn-lt"/>
                <a:ea typeface="+mn-ea"/>
                <a:cs typeface="+mn-cs"/>
              </a:defRPr>
            </a:lvl2pPr>
            <a:lvl3pPr marL="342900" indent="-342900" algn="l" defTabSz="457200" rtl="0" eaLnBrk="1" latinLnBrk="0" hangingPunct="1">
              <a:spcBef>
                <a:spcPct val="20000"/>
              </a:spcBef>
              <a:buFont typeface="+mj-lt"/>
              <a:buAutoNum type="arabicPeriod"/>
              <a:defRPr sz="2400" kern="1200">
                <a:solidFill>
                  <a:schemeClr val="tx1"/>
                </a:solidFill>
                <a:latin typeface="+mn-lt"/>
                <a:ea typeface="+mn-ea"/>
                <a:cs typeface="+mn-cs"/>
              </a:defRPr>
            </a:lvl3pPr>
            <a:lvl4pPr marL="342900" indent="-342900" algn="l" defTabSz="457200" rtl="0" eaLnBrk="1" latinLnBrk="0" hangingPunct="1">
              <a:spcBef>
                <a:spcPct val="20000"/>
              </a:spcBef>
              <a:buFont typeface="+mj-lt"/>
              <a:buAutoNum type="arabicPeriod"/>
              <a:defRPr sz="2000" kern="1200">
                <a:solidFill>
                  <a:schemeClr val="tx1"/>
                </a:solidFill>
                <a:latin typeface="+mn-lt"/>
                <a:ea typeface="+mn-ea"/>
                <a:cs typeface="+mn-cs"/>
              </a:defRPr>
            </a:lvl4pPr>
            <a:lvl5pPr marL="342900" indent="-342900" algn="l" defTabSz="457200" rtl="0" eaLnBrk="1" latinLnBrk="0" hangingPunct="1">
              <a:spcBef>
                <a:spcPct val="20000"/>
              </a:spcBef>
              <a:buFont typeface="+mj-lt"/>
              <a:buAutoNum type="arabicPeriod"/>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1600"/>
              </a:lnSpc>
              <a:spcBef>
                <a:spcPts val="1000"/>
              </a:spcBef>
            </a:pPr>
            <a:endParaRPr lang="en-CA" sz="1400" dirty="0">
              <a:solidFill>
                <a:schemeClr val="tx1">
                  <a:lumMod val="75000"/>
                  <a:lumOff val="25000"/>
                </a:schemeClr>
              </a:solidFill>
            </a:endParaRPr>
          </a:p>
        </p:txBody>
      </p:sp>
      <p:pic>
        <p:nvPicPr>
          <p:cNvPr id="9" name="Content Placeholder 3"/>
          <p:cNvPicPr>
            <a:picLocks noGrp="1" noChangeAspect="1"/>
          </p:cNvPicPr>
          <p:nvPr>
            <p:ph idx="1"/>
          </p:nvPr>
        </p:nvPicPr>
        <p:blipFill rotWithShape="1">
          <a:blip r:embed="rId5"/>
          <a:srcRect t="6158" b="11208"/>
          <a:stretch/>
        </p:blipFill>
        <p:spPr>
          <a:xfrm>
            <a:off x="4488190" y="1048214"/>
            <a:ext cx="6471562" cy="4566840"/>
          </a:xfrm>
          <a:prstGeom prst="rect">
            <a:avLst/>
          </a:prstGeom>
        </p:spPr>
      </p:pic>
    </p:spTree>
    <p:extLst>
      <p:ext uri="{BB962C8B-B14F-4D97-AF65-F5344CB8AC3E}">
        <p14:creationId xmlns:p14="http://schemas.microsoft.com/office/powerpoint/2010/main" val="978165204"/>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8238" y="0"/>
            <a:ext cx="5675969" cy="6858000"/>
          </a:xfrm>
          <a:prstGeom prst="rect">
            <a:avLst/>
          </a:prstGeom>
        </p:spPr>
      </p:pic>
      <p:sp>
        <p:nvSpPr>
          <p:cNvPr id="8" name="TextBox 7"/>
          <p:cNvSpPr txBox="1"/>
          <p:nvPr/>
        </p:nvSpPr>
        <p:spPr>
          <a:xfrm>
            <a:off x="313792" y="2003121"/>
            <a:ext cx="3332921" cy="1323439"/>
          </a:xfrm>
          <a:prstGeom prst="rect">
            <a:avLst/>
          </a:prstGeom>
          <a:noFill/>
        </p:spPr>
        <p:txBody>
          <a:bodyPr wrap="square" rtlCol="0">
            <a:spAutoFit/>
          </a:bodyPr>
          <a:lstStyle/>
          <a:p>
            <a:r>
              <a:rPr lang="en-CA" sz="4000" b="1" dirty="0" smtClean="0">
                <a:solidFill>
                  <a:srgbClr val="54565B"/>
                </a:solidFill>
                <a:latin typeface="Verdana" panose="020B0604030504040204" pitchFamily="34" charset="0"/>
                <a:ea typeface="Verdana" panose="020B0604030504040204" pitchFamily="34" charset="0"/>
                <a:cs typeface="Verdana" panose="020B0604030504040204" pitchFamily="34" charset="0"/>
              </a:rPr>
              <a:t>Navigating the Path</a:t>
            </a:r>
            <a:endParaRPr lang="en-CA" sz="4000" b="1" dirty="0">
              <a:solidFill>
                <a:srgbClr val="54565B"/>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Box 8"/>
          <p:cNvSpPr txBox="1"/>
          <p:nvPr/>
        </p:nvSpPr>
        <p:spPr>
          <a:xfrm>
            <a:off x="4481288" y="587348"/>
            <a:ext cx="6657278" cy="4154984"/>
          </a:xfrm>
          <a:prstGeom prst="rect">
            <a:avLst/>
          </a:prstGeom>
          <a:noFill/>
        </p:spPr>
        <p:txBody>
          <a:bodyPr wrap="square" rtlCol="0">
            <a:spAutoFit/>
          </a:bodyPr>
          <a:lstStyle/>
          <a:p>
            <a:endParaRPr lang="en-CA" sz="2400" dirty="0" smtClean="0">
              <a:latin typeface="Verdana" panose="020B0604030504040204" pitchFamily="34" charset="0"/>
              <a:ea typeface="Verdana" panose="020B0604030504040204" pitchFamily="34" charset="0"/>
              <a:cs typeface="Verdana" panose="020B0604030504040204" pitchFamily="34" charset="0"/>
            </a:endParaRPr>
          </a:p>
          <a:p>
            <a:endParaRPr lang="en-CA" sz="24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buBlip>
                <a:blip r:embed="rId4"/>
              </a:buBlip>
            </a:pPr>
            <a:r>
              <a:rPr lang="en-CA" sz="2400" dirty="0" smtClean="0">
                <a:latin typeface="Verdana" panose="020B0604030504040204" pitchFamily="34" charset="0"/>
                <a:ea typeface="Verdana" panose="020B0604030504040204" pitchFamily="34" charset="0"/>
                <a:cs typeface="Verdana" panose="020B0604030504040204" pitchFamily="34" charset="0"/>
              </a:rPr>
              <a:t>Leadership Changes</a:t>
            </a:r>
          </a:p>
          <a:p>
            <a:endParaRPr lang="en-CA" sz="24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buBlip>
                <a:blip r:embed="rId4"/>
              </a:buBlip>
            </a:pPr>
            <a:r>
              <a:rPr lang="en-CA" sz="2400" dirty="0" smtClean="0">
                <a:latin typeface="Verdana" panose="020B0604030504040204" pitchFamily="34" charset="0"/>
                <a:ea typeface="Verdana" panose="020B0604030504040204" pitchFamily="34" charset="0"/>
                <a:cs typeface="Verdana" panose="020B0604030504040204" pitchFamily="34" charset="0"/>
              </a:rPr>
              <a:t>Economic Downturns</a:t>
            </a:r>
          </a:p>
          <a:p>
            <a:endParaRPr lang="en-CA" sz="24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buBlip>
                <a:blip r:embed="rId4"/>
              </a:buBlip>
            </a:pPr>
            <a:r>
              <a:rPr lang="en-CA" sz="2400" dirty="0" smtClean="0">
                <a:latin typeface="Verdana" panose="020B0604030504040204" pitchFamily="34" charset="0"/>
                <a:ea typeface="Verdana" panose="020B0604030504040204" pitchFamily="34" charset="0"/>
                <a:cs typeface="Verdana" panose="020B0604030504040204" pitchFamily="34" charset="0"/>
              </a:rPr>
              <a:t>Unanticipated Events</a:t>
            </a:r>
          </a:p>
          <a:p>
            <a:pPr marL="342900" indent="-342900">
              <a:buBlip>
                <a:blip r:embed="rId4"/>
              </a:buBlip>
            </a:pPr>
            <a:endParaRPr lang="en-CA" sz="2400" dirty="0">
              <a:latin typeface="Verdana" panose="020B0604030504040204" pitchFamily="34" charset="0"/>
              <a:ea typeface="Verdana" panose="020B0604030504040204" pitchFamily="34" charset="0"/>
              <a:cs typeface="Verdana" panose="020B0604030504040204" pitchFamily="34" charset="0"/>
            </a:endParaRPr>
          </a:p>
          <a:p>
            <a:pPr marL="342900" indent="-342900">
              <a:buBlip>
                <a:blip r:embed="rId4"/>
              </a:buBlip>
            </a:pPr>
            <a:r>
              <a:rPr lang="en-CA" sz="2400" dirty="0" smtClean="0">
                <a:latin typeface="Verdana" panose="020B0604030504040204" pitchFamily="34" charset="0"/>
                <a:ea typeface="Verdana" panose="020B0604030504040204" pitchFamily="34" charset="0"/>
                <a:cs typeface="Verdana" panose="020B0604030504040204" pitchFamily="34" charset="0"/>
              </a:rPr>
              <a:t>Timing</a:t>
            </a:r>
          </a:p>
          <a:p>
            <a:pPr marL="342900" indent="-342900">
              <a:buBlip>
                <a:blip r:embed="rId4"/>
              </a:buBlip>
            </a:pPr>
            <a:endParaRPr lang="en-CA" sz="2400" dirty="0">
              <a:latin typeface="Verdana" panose="020B0604030504040204" pitchFamily="34" charset="0"/>
              <a:ea typeface="Verdana" panose="020B0604030504040204" pitchFamily="34" charset="0"/>
              <a:cs typeface="Verdana" panose="020B0604030504040204" pitchFamily="34" charset="0"/>
            </a:endParaRPr>
          </a:p>
          <a:p>
            <a:pPr marL="342900" indent="-342900">
              <a:buBlip>
                <a:blip r:embed="rId4"/>
              </a:buBlip>
            </a:pPr>
            <a:r>
              <a:rPr lang="en-CA" sz="2400" dirty="0" smtClean="0">
                <a:latin typeface="Verdana" panose="020B0604030504040204" pitchFamily="34" charset="0"/>
                <a:ea typeface="Verdana" panose="020B0604030504040204" pitchFamily="34" charset="0"/>
                <a:cs typeface="Verdana" panose="020B0604030504040204" pitchFamily="34" charset="0"/>
              </a:rPr>
              <a:t>Philanthropic Environment</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793" y="6343961"/>
            <a:ext cx="1396828" cy="369224"/>
          </a:xfrm>
          <a:prstGeom prst="rect">
            <a:avLst/>
          </a:prstGeom>
        </p:spPr>
      </p:pic>
      <p:pic>
        <p:nvPicPr>
          <p:cNvPr id="7" name="Content Placeholder 3" descr="http://www.tradeforexmakemoney.co.uk/wp-content/uploads/2012/11/Risk-Reward.gif"/>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bwMode="auto">
          <a:xfrm>
            <a:off x="8887989" y="2962501"/>
            <a:ext cx="2076496" cy="1917927"/>
          </a:xfrm>
          <a:prstGeom prst="rect">
            <a:avLst/>
          </a:prstGeom>
          <a:noFill/>
          <a:ln>
            <a:noFill/>
          </a:ln>
        </p:spPr>
      </p:pic>
    </p:spTree>
    <p:extLst>
      <p:ext uri="{BB962C8B-B14F-4D97-AF65-F5344CB8AC3E}">
        <p14:creationId xmlns:p14="http://schemas.microsoft.com/office/powerpoint/2010/main" val="8974791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TotalTime>
  <Words>917</Words>
  <Application>Microsoft Office PowerPoint</Application>
  <PresentationFormat>Widescreen</PresentationFormat>
  <Paragraphs>182</Paragraphs>
  <Slides>20</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Marinucci</dc:creator>
  <cp:lastModifiedBy>Jackie Lewis</cp:lastModifiedBy>
  <cp:revision>14</cp:revision>
  <dcterms:created xsi:type="dcterms:W3CDTF">2015-02-09T21:37:32Z</dcterms:created>
  <dcterms:modified xsi:type="dcterms:W3CDTF">2015-04-23T19:15:00Z</dcterms:modified>
</cp:coreProperties>
</file>