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8" r:id="rId3"/>
    <p:sldId id="267" r:id="rId4"/>
    <p:sldId id="262" r:id="rId5"/>
    <p:sldId id="263" r:id="rId6"/>
    <p:sldId id="261" r:id="rId7"/>
    <p:sldId id="264" r:id="rId8"/>
    <p:sldId id="257" r:id="rId9"/>
    <p:sldId id="259" r:id="rId10"/>
    <p:sldId id="260" r:id="rId11"/>
    <p:sldId id="265" r:id="rId12"/>
    <p:sldId id="266"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2005" autoAdjust="0"/>
  </p:normalViewPr>
  <p:slideViewPr>
    <p:cSldViewPr>
      <p:cViewPr>
        <p:scale>
          <a:sx n="50" d="100"/>
          <a:sy n="50" d="100"/>
        </p:scale>
        <p:origin x="-186" y="-276"/>
      </p:cViewPr>
      <p:guideLst>
        <p:guide orient="horz" pos="2160"/>
        <p:guide pos="2880"/>
      </p:guideLst>
    </p:cSldViewPr>
  </p:slideViewPr>
  <p:outlineViewPr>
    <p:cViewPr>
      <p:scale>
        <a:sx n="33" d="100"/>
        <a:sy n="33" d="100"/>
      </p:scale>
      <p:origin x="0" y="0"/>
    </p:cViewPr>
  </p:outlineViewPr>
  <p:notesTextViewPr>
    <p:cViewPr>
      <p:scale>
        <a:sx n="1" d="1"/>
        <a:sy n="1" d="1"/>
      </p:scale>
      <p:origin x="0" y="64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spPr>
    <a:solidFill>
      <a:srgbClr val="FF0000"/>
    </a:solidFill>
    <a:ln>
      <a:solidFill>
        <a:srgbClr val="FF0000"/>
      </a:solidFill>
    </a:ln>
  </c:spPr>
  <c:txPr>
    <a:bodyPr/>
    <a:lstStyle/>
    <a:p>
      <a:pPr>
        <a:defRPr sz="2800" b="1">
          <a:solidFill>
            <a:srgbClr val="FF0000"/>
          </a:solidFil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spPr>
    <a:solidFill>
      <a:srgbClr val="FF0000"/>
    </a:solidFill>
    <a:ln>
      <a:solidFill>
        <a:srgbClr val="FF0000"/>
      </a:solidFill>
    </a:ln>
  </c:spPr>
  <c:txPr>
    <a:bodyPr/>
    <a:lstStyle/>
    <a:p>
      <a:pPr>
        <a:defRPr sz="1800" b="1" baseline="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spPr>
    <a:solidFill>
      <a:srgbClr val="FF0000"/>
    </a:solidFill>
    <a:ln>
      <a:solidFill>
        <a:srgbClr val="FF0000"/>
      </a:solidFill>
    </a:ln>
  </c:spPr>
  <c:txPr>
    <a:bodyPr/>
    <a:lstStyle/>
    <a:p>
      <a:pPr>
        <a:defRPr sz="1800">
          <a:solidFill>
            <a:srgbClr val="FF0000"/>
          </a:solidFill>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C23B4-02D4-49AA-86AD-753523FE9611}"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CA"/>
        </a:p>
      </dgm:t>
    </dgm:pt>
    <dgm:pt modelId="{2AAB5643-E403-4488-B3C0-3041AC650AE2}">
      <dgm:prSet phldrT="[Text]" custT="1"/>
      <dgm:spPr/>
      <dgm:t>
        <a:bodyPr/>
        <a:lstStyle/>
        <a:p>
          <a:r>
            <a:rPr lang="en-US" sz="2800" dirty="0" smtClean="0"/>
            <a:t>Clients</a:t>
          </a:r>
          <a:endParaRPr lang="en-CA" sz="2800" dirty="0"/>
        </a:p>
      </dgm:t>
    </dgm:pt>
    <dgm:pt modelId="{F3BAC801-7055-4748-AA1C-E8A8E808DE40}" type="parTrans" cxnId="{D8877F83-EA41-4258-A050-E6199FBA9B1E}">
      <dgm:prSet/>
      <dgm:spPr/>
      <dgm:t>
        <a:bodyPr/>
        <a:lstStyle/>
        <a:p>
          <a:endParaRPr lang="en-CA" sz="2800"/>
        </a:p>
      </dgm:t>
    </dgm:pt>
    <dgm:pt modelId="{31623D9E-630A-401C-B0D1-8BF80C764B78}" type="sibTrans" cxnId="{D8877F83-EA41-4258-A050-E6199FBA9B1E}">
      <dgm:prSet/>
      <dgm:spPr/>
      <dgm:t>
        <a:bodyPr/>
        <a:lstStyle/>
        <a:p>
          <a:endParaRPr lang="en-CA" sz="2800"/>
        </a:p>
      </dgm:t>
    </dgm:pt>
    <dgm:pt modelId="{C056DA0F-8A44-4363-873A-B127974C3725}">
      <dgm:prSet phldrT="[Text]" custT="1"/>
      <dgm:spPr>
        <a:solidFill>
          <a:srgbClr val="C00000"/>
        </a:solidFill>
      </dgm:spPr>
      <dgm:t>
        <a:bodyPr/>
        <a:lstStyle/>
        <a:p>
          <a:r>
            <a:rPr lang="en-US" sz="2800" dirty="0" smtClean="0"/>
            <a:t>Clients</a:t>
          </a:r>
          <a:endParaRPr lang="en-CA" sz="2800" dirty="0"/>
        </a:p>
      </dgm:t>
    </dgm:pt>
    <dgm:pt modelId="{6CC5EF07-B0EE-4D2F-983B-95298E412C3D}" type="parTrans" cxnId="{01E485BE-C1BC-4D4E-934C-FA5DB99E2258}">
      <dgm:prSet/>
      <dgm:spPr/>
      <dgm:t>
        <a:bodyPr/>
        <a:lstStyle/>
        <a:p>
          <a:endParaRPr lang="en-CA" sz="2800"/>
        </a:p>
      </dgm:t>
    </dgm:pt>
    <dgm:pt modelId="{945C654E-F087-44AC-AAE4-268002E2AC9C}" type="sibTrans" cxnId="{01E485BE-C1BC-4D4E-934C-FA5DB99E2258}">
      <dgm:prSet/>
      <dgm:spPr/>
      <dgm:t>
        <a:bodyPr/>
        <a:lstStyle/>
        <a:p>
          <a:endParaRPr lang="en-CA" sz="2800"/>
        </a:p>
      </dgm:t>
    </dgm:pt>
    <dgm:pt modelId="{433FE145-5C6A-4D09-A23E-6C12E3BAAAC8}">
      <dgm:prSet phldrT="[Text]" custT="1"/>
      <dgm:spPr/>
      <dgm:t>
        <a:bodyPr/>
        <a:lstStyle/>
        <a:p>
          <a:r>
            <a:rPr lang="en-US" sz="2800" dirty="0" smtClean="0"/>
            <a:t>Re-Connection</a:t>
          </a:r>
          <a:endParaRPr lang="en-CA" sz="2800" dirty="0"/>
        </a:p>
      </dgm:t>
    </dgm:pt>
    <dgm:pt modelId="{74A592D7-0331-4BD7-A96A-6FA11860F378}" type="parTrans" cxnId="{06D2A6F0-12C9-42CF-86DB-A5328725A601}">
      <dgm:prSet/>
      <dgm:spPr/>
      <dgm:t>
        <a:bodyPr/>
        <a:lstStyle/>
        <a:p>
          <a:endParaRPr lang="en-CA" sz="2800"/>
        </a:p>
      </dgm:t>
    </dgm:pt>
    <dgm:pt modelId="{AB96A41B-849D-4ACB-8F1B-1A9A74650C51}" type="sibTrans" cxnId="{06D2A6F0-12C9-42CF-86DB-A5328725A601}">
      <dgm:prSet/>
      <dgm:spPr/>
      <dgm:t>
        <a:bodyPr/>
        <a:lstStyle/>
        <a:p>
          <a:endParaRPr lang="en-CA" sz="2800"/>
        </a:p>
      </dgm:t>
    </dgm:pt>
    <dgm:pt modelId="{55B7504F-9598-4333-904E-45B6423CFADE}">
      <dgm:prSet phldrT="[Text]" custT="1"/>
      <dgm:spPr/>
      <dgm:t>
        <a:bodyPr/>
        <a:lstStyle/>
        <a:p>
          <a:r>
            <a:rPr lang="en-US" sz="2800" dirty="0" smtClean="0"/>
            <a:t>Cultural</a:t>
          </a:r>
          <a:endParaRPr lang="en-CA" sz="2800" dirty="0"/>
        </a:p>
      </dgm:t>
    </dgm:pt>
    <dgm:pt modelId="{AC329837-8FC9-4FA6-9EBF-BAFDD4A0ACBA}" type="sibTrans" cxnId="{894EC165-1CF5-4CC6-92CB-FF7E2887463C}">
      <dgm:prSet/>
      <dgm:spPr/>
      <dgm:t>
        <a:bodyPr/>
        <a:lstStyle/>
        <a:p>
          <a:endParaRPr lang="en-CA" sz="2800"/>
        </a:p>
      </dgm:t>
    </dgm:pt>
    <dgm:pt modelId="{D7644CFB-56FE-4AB2-90AF-9A5E9D5D0F20}" type="parTrans" cxnId="{894EC165-1CF5-4CC6-92CB-FF7E2887463C}">
      <dgm:prSet/>
      <dgm:spPr/>
      <dgm:t>
        <a:bodyPr/>
        <a:lstStyle/>
        <a:p>
          <a:endParaRPr lang="en-CA" sz="2800"/>
        </a:p>
      </dgm:t>
    </dgm:pt>
    <dgm:pt modelId="{A4FB6736-3A9B-4FFF-9520-AE353C3578DA}" type="pres">
      <dgm:prSet presAssocID="{063C23B4-02D4-49AA-86AD-753523FE9611}" presName="Name0" presStyleCnt="0">
        <dgm:presLayoutVars>
          <dgm:dir/>
          <dgm:animOne val="branch"/>
          <dgm:animLvl val="lvl"/>
        </dgm:presLayoutVars>
      </dgm:prSet>
      <dgm:spPr/>
      <dgm:t>
        <a:bodyPr/>
        <a:lstStyle/>
        <a:p>
          <a:endParaRPr lang="en-CA"/>
        </a:p>
      </dgm:t>
    </dgm:pt>
    <dgm:pt modelId="{BA62DAEF-92AE-4704-B5A3-91014820F4D9}" type="pres">
      <dgm:prSet presAssocID="{2AAB5643-E403-4488-B3C0-3041AC650AE2}" presName="chaos" presStyleCnt="0"/>
      <dgm:spPr/>
    </dgm:pt>
    <dgm:pt modelId="{564CDD96-DF4D-467D-A3D5-1B2F62C572BC}" type="pres">
      <dgm:prSet presAssocID="{2AAB5643-E403-4488-B3C0-3041AC650AE2}" presName="parTx1" presStyleLbl="revTx" presStyleIdx="0" presStyleCnt="3"/>
      <dgm:spPr/>
      <dgm:t>
        <a:bodyPr/>
        <a:lstStyle/>
        <a:p>
          <a:endParaRPr lang="en-CA"/>
        </a:p>
      </dgm:t>
    </dgm:pt>
    <dgm:pt modelId="{7A5F8625-DBAD-42D0-BC0F-DAFD123ADE49}" type="pres">
      <dgm:prSet presAssocID="{2AAB5643-E403-4488-B3C0-3041AC650AE2}" presName="desTx1" presStyleLbl="revTx" presStyleIdx="1" presStyleCnt="3">
        <dgm:presLayoutVars>
          <dgm:bulletEnabled val="1"/>
        </dgm:presLayoutVars>
      </dgm:prSet>
      <dgm:spPr/>
      <dgm:t>
        <a:bodyPr/>
        <a:lstStyle/>
        <a:p>
          <a:endParaRPr lang="en-CA"/>
        </a:p>
      </dgm:t>
    </dgm:pt>
    <dgm:pt modelId="{C1A5CF05-CED0-42A5-9B5C-53651077D9FB}" type="pres">
      <dgm:prSet presAssocID="{2AAB5643-E403-4488-B3C0-3041AC650AE2}" presName="c1" presStyleLbl="node1" presStyleIdx="0" presStyleCnt="19"/>
      <dgm:spPr>
        <a:solidFill>
          <a:srgbClr val="C00000"/>
        </a:solidFill>
      </dgm:spPr>
    </dgm:pt>
    <dgm:pt modelId="{9A95B963-DD6A-4C8E-AF93-0E3AABC9AE0C}" type="pres">
      <dgm:prSet presAssocID="{2AAB5643-E403-4488-B3C0-3041AC650AE2}" presName="c2" presStyleLbl="node1" presStyleIdx="1" presStyleCnt="19"/>
      <dgm:spPr>
        <a:solidFill>
          <a:srgbClr val="C00000"/>
        </a:solidFill>
      </dgm:spPr>
    </dgm:pt>
    <dgm:pt modelId="{C1C7D749-F1B8-4BA5-8439-7B76F648658B}" type="pres">
      <dgm:prSet presAssocID="{2AAB5643-E403-4488-B3C0-3041AC650AE2}" presName="c3" presStyleLbl="node1" presStyleIdx="2" presStyleCnt="19"/>
      <dgm:spPr>
        <a:solidFill>
          <a:srgbClr val="C00000"/>
        </a:solidFill>
      </dgm:spPr>
    </dgm:pt>
    <dgm:pt modelId="{57A7AA57-98FF-4A3C-B890-A9F4BF12398D}" type="pres">
      <dgm:prSet presAssocID="{2AAB5643-E403-4488-B3C0-3041AC650AE2}" presName="c4" presStyleLbl="node1" presStyleIdx="3" presStyleCnt="19"/>
      <dgm:spPr>
        <a:solidFill>
          <a:srgbClr val="C00000"/>
        </a:solidFill>
      </dgm:spPr>
    </dgm:pt>
    <dgm:pt modelId="{C56FC70B-EFD8-4BC2-9D03-D30628E546C4}" type="pres">
      <dgm:prSet presAssocID="{2AAB5643-E403-4488-B3C0-3041AC650AE2}" presName="c5" presStyleLbl="node1" presStyleIdx="4" presStyleCnt="19"/>
      <dgm:spPr>
        <a:solidFill>
          <a:srgbClr val="C00000"/>
        </a:solidFill>
      </dgm:spPr>
    </dgm:pt>
    <dgm:pt modelId="{E6BF2AE0-1599-4134-ACEE-A2575CB4382A}" type="pres">
      <dgm:prSet presAssocID="{2AAB5643-E403-4488-B3C0-3041AC650AE2}" presName="c6" presStyleLbl="node1" presStyleIdx="5" presStyleCnt="19"/>
      <dgm:spPr>
        <a:solidFill>
          <a:srgbClr val="C00000"/>
        </a:solidFill>
      </dgm:spPr>
    </dgm:pt>
    <dgm:pt modelId="{DAC29292-D1FA-43B7-BF3D-2D53E7136B1C}" type="pres">
      <dgm:prSet presAssocID="{2AAB5643-E403-4488-B3C0-3041AC650AE2}" presName="c7" presStyleLbl="node1" presStyleIdx="6" presStyleCnt="19" custScaleX="72832" custScaleY="61978"/>
      <dgm:spPr>
        <a:solidFill>
          <a:srgbClr val="C00000"/>
        </a:solidFill>
      </dgm:spPr>
    </dgm:pt>
    <dgm:pt modelId="{2BE7DD7F-B9F7-47D9-8C34-EA29DFE72B6C}" type="pres">
      <dgm:prSet presAssocID="{2AAB5643-E403-4488-B3C0-3041AC650AE2}" presName="c8" presStyleLbl="node1" presStyleIdx="7" presStyleCnt="19"/>
      <dgm:spPr>
        <a:solidFill>
          <a:srgbClr val="C00000"/>
        </a:solidFill>
      </dgm:spPr>
    </dgm:pt>
    <dgm:pt modelId="{9D8665B0-73B0-4214-BD7F-C7171FC802FE}" type="pres">
      <dgm:prSet presAssocID="{2AAB5643-E403-4488-B3C0-3041AC650AE2}" presName="c9" presStyleLbl="node1" presStyleIdx="8" presStyleCnt="19"/>
      <dgm:spPr>
        <a:solidFill>
          <a:srgbClr val="C00000"/>
        </a:solidFill>
      </dgm:spPr>
    </dgm:pt>
    <dgm:pt modelId="{A520A8D4-34B8-4B81-B5EB-D9F74F8CD7F4}" type="pres">
      <dgm:prSet presAssocID="{2AAB5643-E403-4488-B3C0-3041AC650AE2}" presName="c10" presStyleLbl="node1" presStyleIdx="9" presStyleCnt="19"/>
      <dgm:spPr>
        <a:solidFill>
          <a:srgbClr val="C00000"/>
        </a:solidFill>
      </dgm:spPr>
    </dgm:pt>
    <dgm:pt modelId="{AFB5A211-4254-473C-A28E-733EAA311F02}" type="pres">
      <dgm:prSet presAssocID="{2AAB5643-E403-4488-B3C0-3041AC650AE2}" presName="c11" presStyleLbl="node1" presStyleIdx="10" presStyleCnt="19"/>
      <dgm:spPr>
        <a:solidFill>
          <a:srgbClr val="C00000"/>
        </a:solidFill>
      </dgm:spPr>
    </dgm:pt>
    <dgm:pt modelId="{2EDC8EFF-5EE4-4683-9919-3D701E905B6C}" type="pres">
      <dgm:prSet presAssocID="{2AAB5643-E403-4488-B3C0-3041AC650AE2}" presName="c12" presStyleLbl="node1" presStyleIdx="11" presStyleCnt="19"/>
      <dgm:spPr>
        <a:solidFill>
          <a:srgbClr val="C00000"/>
        </a:solidFill>
      </dgm:spPr>
    </dgm:pt>
    <dgm:pt modelId="{05FC75E4-7871-44C1-8DD7-8899F79E1DA3}" type="pres">
      <dgm:prSet presAssocID="{2AAB5643-E403-4488-B3C0-3041AC650AE2}" presName="c13" presStyleLbl="node1" presStyleIdx="12" presStyleCnt="19"/>
      <dgm:spPr>
        <a:solidFill>
          <a:srgbClr val="C00000"/>
        </a:solidFill>
      </dgm:spPr>
    </dgm:pt>
    <dgm:pt modelId="{3686114E-A7D9-48D5-8062-839823BB37D3}" type="pres">
      <dgm:prSet presAssocID="{2AAB5643-E403-4488-B3C0-3041AC650AE2}" presName="c14" presStyleLbl="node1" presStyleIdx="13" presStyleCnt="19"/>
      <dgm:spPr>
        <a:solidFill>
          <a:srgbClr val="C00000"/>
        </a:solidFill>
      </dgm:spPr>
    </dgm:pt>
    <dgm:pt modelId="{29A4517D-DEA1-4755-9711-9F8220C653E0}" type="pres">
      <dgm:prSet presAssocID="{2AAB5643-E403-4488-B3C0-3041AC650AE2}" presName="c15" presStyleLbl="node1" presStyleIdx="14" presStyleCnt="19"/>
      <dgm:spPr>
        <a:solidFill>
          <a:srgbClr val="C00000"/>
        </a:solidFill>
      </dgm:spPr>
    </dgm:pt>
    <dgm:pt modelId="{20B5CF76-1076-46C7-9C32-48B536E0F314}" type="pres">
      <dgm:prSet presAssocID="{2AAB5643-E403-4488-B3C0-3041AC650AE2}" presName="c16" presStyleLbl="node1" presStyleIdx="15" presStyleCnt="19"/>
      <dgm:spPr>
        <a:solidFill>
          <a:srgbClr val="C00000"/>
        </a:solidFill>
      </dgm:spPr>
    </dgm:pt>
    <dgm:pt modelId="{106C9FB0-BFC2-4011-8A7E-62BF8B5E4DB5}" type="pres">
      <dgm:prSet presAssocID="{2AAB5643-E403-4488-B3C0-3041AC650AE2}" presName="c17" presStyleLbl="node1" presStyleIdx="16" presStyleCnt="19"/>
      <dgm:spPr>
        <a:solidFill>
          <a:srgbClr val="C00000"/>
        </a:solidFill>
      </dgm:spPr>
    </dgm:pt>
    <dgm:pt modelId="{36EF3033-9BB3-473A-BE12-CB108BCB72EB}" type="pres">
      <dgm:prSet presAssocID="{2AAB5643-E403-4488-B3C0-3041AC650AE2}" presName="c18" presStyleLbl="node1" presStyleIdx="17" presStyleCnt="19"/>
      <dgm:spPr>
        <a:solidFill>
          <a:srgbClr val="C00000"/>
        </a:solidFill>
      </dgm:spPr>
    </dgm:pt>
    <dgm:pt modelId="{25FD4292-CB8F-4C7B-A308-454C76F70ED2}" type="pres">
      <dgm:prSet presAssocID="{31623D9E-630A-401C-B0D1-8BF80C764B78}" presName="chevronComposite1" presStyleCnt="0"/>
      <dgm:spPr/>
    </dgm:pt>
    <dgm:pt modelId="{8C55FBA8-E7A1-471C-A7E2-36D627F28AD7}" type="pres">
      <dgm:prSet presAssocID="{31623D9E-630A-401C-B0D1-8BF80C764B78}" presName="chevron1" presStyleLbl="sibTrans2D1" presStyleIdx="0" presStyleCnt="2"/>
      <dgm:spPr>
        <a:solidFill>
          <a:srgbClr val="C00000"/>
        </a:solidFill>
      </dgm:spPr>
    </dgm:pt>
    <dgm:pt modelId="{1733FC7A-E2B2-41C0-9010-30AD2ECE9EED}" type="pres">
      <dgm:prSet presAssocID="{31623D9E-630A-401C-B0D1-8BF80C764B78}" presName="spChevron1" presStyleCnt="0"/>
      <dgm:spPr/>
    </dgm:pt>
    <dgm:pt modelId="{43EDFEF1-EAAF-43CA-AE6A-D4D91B0F426F}" type="pres">
      <dgm:prSet presAssocID="{31623D9E-630A-401C-B0D1-8BF80C764B78}" presName="overlap" presStyleCnt="0"/>
      <dgm:spPr/>
    </dgm:pt>
    <dgm:pt modelId="{871F9A83-91C5-4AFC-80A6-22A73FC34A76}" type="pres">
      <dgm:prSet presAssocID="{31623D9E-630A-401C-B0D1-8BF80C764B78}" presName="chevronComposite2" presStyleCnt="0"/>
      <dgm:spPr/>
    </dgm:pt>
    <dgm:pt modelId="{142CA51C-7A06-4C49-B8C1-D1E77EEEDB20}" type="pres">
      <dgm:prSet presAssocID="{31623D9E-630A-401C-B0D1-8BF80C764B78}" presName="chevron2" presStyleLbl="sibTrans2D1" presStyleIdx="1" presStyleCnt="2"/>
      <dgm:spPr>
        <a:solidFill>
          <a:srgbClr val="C00000"/>
        </a:solidFill>
      </dgm:spPr>
    </dgm:pt>
    <dgm:pt modelId="{85176B32-3F17-4DA1-BC3B-E6229BE5DA23}" type="pres">
      <dgm:prSet presAssocID="{31623D9E-630A-401C-B0D1-8BF80C764B78}" presName="spChevron2" presStyleCnt="0"/>
      <dgm:spPr/>
    </dgm:pt>
    <dgm:pt modelId="{5ED782D3-3510-4696-A6AE-0BC5AE55F3D6}" type="pres">
      <dgm:prSet presAssocID="{C056DA0F-8A44-4363-873A-B127974C3725}" presName="last" presStyleCnt="0"/>
      <dgm:spPr/>
    </dgm:pt>
    <dgm:pt modelId="{46C9E630-9B6A-4E37-9097-917865ACD6F7}" type="pres">
      <dgm:prSet presAssocID="{C056DA0F-8A44-4363-873A-B127974C3725}" presName="circleTx" presStyleLbl="node1" presStyleIdx="18" presStyleCnt="19"/>
      <dgm:spPr/>
      <dgm:t>
        <a:bodyPr/>
        <a:lstStyle/>
        <a:p>
          <a:endParaRPr lang="en-CA"/>
        </a:p>
      </dgm:t>
    </dgm:pt>
    <dgm:pt modelId="{C87BE057-C190-4E32-8D40-A3492436CAA6}" type="pres">
      <dgm:prSet presAssocID="{C056DA0F-8A44-4363-873A-B127974C3725}" presName="desTxN" presStyleLbl="revTx" presStyleIdx="2" presStyleCnt="3">
        <dgm:presLayoutVars>
          <dgm:bulletEnabled val="1"/>
        </dgm:presLayoutVars>
      </dgm:prSet>
      <dgm:spPr/>
      <dgm:t>
        <a:bodyPr/>
        <a:lstStyle/>
        <a:p>
          <a:endParaRPr lang="en-CA"/>
        </a:p>
      </dgm:t>
    </dgm:pt>
    <dgm:pt modelId="{4248ECEB-6CA3-4578-87BF-BF7E7D367D62}" type="pres">
      <dgm:prSet presAssocID="{C056DA0F-8A44-4363-873A-B127974C3725}" presName="spN" presStyleCnt="0"/>
      <dgm:spPr/>
    </dgm:pt>
  </dgm:ptLst>
  <dgm:cxnLst>
    <dgm:cxn modelId="{894EC165-1CF5-4CC6-92CB-FF7E2887463C}" srcId="{2AAB5643-E403-4488-B3C0-3041AC650AE2}" destId="{55B7504F-9598-4333-904E-45B6423CFADE}" srcOrd="0" destOrd="0" parTransId="{D7644CFB-56FE-4AB2-90AF-9A5E9D5D0F20}" sibTransId="{AC329837-8FC9-4FA6-9EBF-BAFDD4A0ACBA}"/>
    <dgm:cxn modelId="{CD09A8B8-8845-4CDA-944B-B1CED22E68F7}" type="presOf" srcId="{55B7504F-9598-4333-904E-45B6423CFADE}" destId="{7A5F8625-DBAD-42D0-BC0F-DAFD123ADE49}" srcOrd="0" destOrd="0" presId="urn:microsoft.com/office/officeart/2009/3/layout/RandomtoResultProcess"/>
    <dgm:cxn modelId="{01E485BE-C1BC-4D4E-934C-FA5DB99E2258}" srcId="{063C23B4-02D4-49AA-86AD-753523FE9611}" destId="{C056DA0F-8A44-4363-873A-B127974C3725}" srcOrd="1" destOrd="0" parTransId="{6CC5EF07-B0EE-4D2F-983B-95298E412C3D}" sibTransId="{945C654E-F087-44AC-AAE4-268002E2AC9C}"/>
    <dgm:cxn modelId="{06D2A6F0-12C9-42CF-86DB-A5328725A601}" srcId="{C056DA0F-8A44-4363-873A-B127974C3725}" destId="{433FE145-5C6A-4D09-A23E-6C12E3BAAAC8}" srcOrd="0" destOrd="0" parTransId="{74A592D7-0331-4BD7-A96A-6FA11860F378}" sibTransId="{AB96A41B-849D-4ACB-8F1B-1A9A74650C51}"/>
    <dgm:cxn modelId="{EA09E7F7-BDD9-470F-BBBF-A31959272093}" type="presOf" srcId="{C056DA0F-8A44-4363-873A-B127974C3725}" destId="{46C9E630-9B6A-4E37-9097-917865ACD6F7}" srcOrd="0" destOrd="0" presId="urn:microsoft.com/office/officeart/2009/3/layout/RandomtoResultProcess"/>
    <dgm:cxn modelId="{D8877F83-EA41-4258-A050-E6199FBA9B1E}" srcId="{063C23B4-02D4-49AA-86AD-753523FE9611}" destId="{2AAB5643-E403-4488-B3C0-3041AC650AE2}" srcOrd="0" destOrd="0" parTransId="{F3BAC801-7055-4748-AA1C-E8A8E808DE40}" sibTransId="{31623D9E-630A-401C-B0D1-8BF80C764B78}"/>
    <dgm:cxn modelId="{FFB6766F-A731-4D64-8277-1B62A7207668}" type="presOf" srcId="{433FE145-5C6A-4D09-A23E-6C12E3BAAAC8}" destId="{C87BE057-C190-4E32-8D40-A3492436CAA6}" srcOrd="0" destOrd="0" presId="urn:microsoft.com/office/officeart/2009/3/layout/RandomtoResultProcess"/>
    <dgm:cxn modelId="{1F40A912-B404-49A1-AAE6-FBB51E87EEA7}" type="presOf" srcId="{2AAB5643-E403-4488-B3C0-3041AC650AE2}" destId="{564CDD96-DF4D-467D-A3D5-1B2F62C572BC}" srcOrd="0" destOrd="0" presId="urn:microsoft.com/office/officeart/2009/3/layout/RandomtoResultProcess"/>
    <dgm:cxn modelId="{65BDFA1B-653A-4843-A803-CF25E63F3943}" type="presOf" srcId="{063C23B4-02D4-49AA-86AD-753523FE9611}" destId="{A4FB6736-3A9B-4FFF-9520-AE353C3578DA}" srcOrd="0" destOrd="0" presId="urn:microsoft.com/office/officeart/2009/3/layout/RandomtoResultProcess"/>
    <dgm:cxn modelId="{48050B01-BEC6-415E-B8A1-426FCBAA8930}" type="presParOf" srcId="{A4FB6736-3A9B-4FFF-9520-AE353C3578DA}" destId="{BA62DAEF-92AE-4704-B5A3-91014820F4D9}" srcOrd="0" destOrd="0" presId="urn:microsoft.com/office/officeart/2009/3/layout/RandomtoResultProcess"/>
    <dgm:cxn modelId="{D176201F-9027-4DF8-811B-CCC38AB027D5}" type="presParOf" srcId="{BA62DAEF-92AE-4704-B5A3-91014820F4D9}" destId="{564CDD96-DF4D-467D-A3D5-1B2F62C572BC}" srcOrd="0" destOrd="0" presId="urn:microsoft.com/office/officeart/2009/3/layout/RandomtoResultProcess"/>
    <dgm:cxn modelId="{B385E812-CDFA-4545-9F86-51A2183ABB1A}" type="presParOf" srcId="{BA62DAEF-92AE-4704-B5A3-91014820F4D9}" destId="{7A5F8625-DBAD-42D0-BC0F-DAFD123ADE49}" srcOrd="1" destOrd="0" presId="urn:microsoft.com/office/officeart/2009/3/layout/RandomtoResultProcess"/>
    <dgm:cxn modelId="{51C0B8CB-EA0C-4CCC-B264-841A61DAA9E9}" type="presParOf" srcId="{BA62DAEF-92AE-4704-B5A3-91014820F4D9}" destId="{C1A5CF05-CED0-42A5-9B5C-53651077D9FB}" srcOrd="2" destOrd="0" presId="urn:microsoft.com/office/officeart/2009/3/layout/RandomtoResultProcess"/>
    <dgm:cxn modelId="{7A800228-3081-4981-87E0-4CC5D34684E8}" type="presParOf" srcId="{BA62DAEF-92AE-4704-B5A3-91014820F4D9}" destId="{9A95B963-DD6A-4C8E-AF93-0E3AABC9AE0C}" srcOrd="3" destOrd="0" presId="urn:microsoft.com/office/officeart/2009/3/layout/RandomtoResultProcess"/>
    <dgm:cxn modelId="{FCDE0DC4-FEDC-44F9-A7C0-53464D92A732}" type="presParOf" srcId="{BA62DAEF-92AE-4704-B5A3-91014820F4D9}" destId="{C1C7D749-F1B8-4BA5-8439-7B76F648658B}" srcOrd="4" destOrd="0" presId="urn:microsoft.com/office/officeart/2009/3/layout/RandomtoResultProcess"/>
    <dgm:cxn modelId="{33F7AB56-45AB-483E-9DFA-5F90F984B2DB}" type="presParOf" srcId="{BA62DAEF-92AE-4704-B5A3-91014820F4D9}" destId="{57A7AA57-98FF-4A3C-B890-A9F4BF12398D}" srcOrd="5" destOrd="0" presId="urn:microsoft.com/office/officeart/2009/3/layout/RandomtoResultProcess"/>
    <dgm:cxn modelId="{5A1104C7-9710-4C9F-B58A-0BF5F4F102B8}" type="presParOf" srcId="{BA62DAEF-92AE-4704-B5A3-91014820F4D9}" destId="{C56FC70B-EFD8-4BC2-9D03-D30628E546C4}" srcOrd="6" destOrd="0" presId="urn:microsoft.com/office/officeart/2009/3/layout/RandomtoResultProcess"/>
    <dgm:cxn modelId="{4A127A2A-12CF-4817-9938-B203AB6C9354}" type="presParOf" srcId="{BA62DAEF-92AE-4704-B5A3-91014820F4D9}" destId="{E6BF2AE0-1599-4134-ACEE-A2575CB4382A}" srcOrd="7" destOrd="0" presId="urn:microsoft.com/office/officeart/2009/3/layout/RandomtoResultProcess"/>
    <dgm:cxn modelId="{8AB1216D-6B6C-4689-980C-11252DD3AC47}" type="presParOf" srcId="{BA62DAEF-92AE-4704-B5A3-91014820F4D9}" destId="{DAC29292-D1FA-43B7-BF3D-2D53E7136B1C}" srcOrd="8" destOrd="0" presId="urn:microsoft.com/office/officeart/2009/3/layout/RandomtoResultProcess"/>
    <dgm:cxn modelId="{AAD42CC8-FB90-41D8-8607-831092124D62}" type="presParOf" srcId="{BA62DAEF-92AE-4704-B5A3-91014820F4D9}" destId="{2BE7DD7F-B9F7-47D9-8C34-EA29DFE72B6C}" srcOrd="9" destOrd="0" presId="urn:microsoft.com/office/officeart/2009/3/layout/RandomtoResultProcess"/>
    <dgm:cxn modelId="{5DC6BB5E-212C-46F0-8085-31E6639D3FCF}" type="presParOf" srcId="{BA62DAEF-92AE-4704-B5A3-91014820F4D9}" destId="{9D8665B0-73B0-4214-BD7F-C7171FC802FE}" srcOrd="10" destOrd="0" presId="urn:microsoft.com/office/officeart/2009/3/layout/RandomtoResultProcess"/>
    <dgm:cxn modelId="{4E14CF31-90F7-4C78-A423-10DDDC644F37}" type="presParOf" srcId="{BA62DAEF-92AE-4704-B5A3-91014820F4D9}" destId="{A520A8D4-34B8-4B81-B5EB-D9F74F8CD7F4}" srcOrd="11" destOrd="0" presId="urn:microsoft.com/office/officeart/2009/3/layout/RandomtoResultProcess"/>
    <dgm:cxn modelId="{22A65B9B-B055-476B-AA12-72317C1310DA}" type="presParOf" srcId="{BA62DAEF-92AE-4704-B5A3-91014820F4D9}" destId="{AFB5A211-4254-473C-A28E-733EAA311F02}" srcOrd="12" destOrd="0" presId="urn:microsoft.com/office/officeart/2009/3/layout/RandomtoResultProcess"/>
    <dgm:cxn modelId="{15704912-DB5A-4655-8D5F-F3FD807107C4}" type="presParOf" srcId="{BA62DAEF-92AE-4704-B5A3-91014820F4D9}" destId="{2EDC8EFF-5EE4-4683-9919-3D701E905B6C}" srcOrd="13" destOrd="0" presId="urn:microsoft.com/office/officeart/2009/3/layout/RandomtoResultProcess"/>
    <dgm:cxn modelId="{64C77357-CF95-4706-A27F-4F1EBB4327AE}" type="presParOf" srcId="{BA62DAEF-92AE-4704-B5A3-91014820F4D9}" destId="{05FC75E4-7871-44C1-8DD7-8899F79E1DA3}" srcOrd="14" destOrd="0" presId="urn:microsoft.com/office/officeart/2009/3/layout/RandomtoResultProcess"/>
    <dgm:cxn modelId="{66DA3BCC-DCF1-4166-B149-69E4F09DEBA3}" type="presParOf" srcId="{BA62DAEF-92AE-4704-B5A3-91014820F4D9}" destId="{3686114E-A7D9-48D5-8062-839823BB37D3}" srcOrd="15" destOrd="0" presId="urn:microsoft.com/office/officeart/2009/3/layout/RandomtoResultProcess"/>
    <dgm:cxn modelId="{D225CF37-C493-4FCE-B6D5-601645B32DE4}" type="presParOf" srcId="{BA62DAEF-92AE-4704-B5A3-91014820F4D9}" destId="{29A4517D-DEA1-4755-9711-9F8220C653E0}" srcOrd="16" destOrd="0" presId="urn:microsoft.com/office/officeart/2009/3/layout/RandomtoResultProcess"/>
    <dgm:cxn modelId="{0C619722-95A6-4D21-8E50-9ED786B59B46}" type="presParOf" srcId="{BA62DAEF-92AE-4704-B5A3-91014820F4D9}" destId="{20B5CF76-1076-46C7-9C32-48B536E0F314}" srcOrd="17" destOrd="0" presId="urn:microsoft.com/office/officeart/2009/3/layout/RandomtoResultProcess"/>
    <dgm:cxn modelId="{D0B9B319-7497-4580-B017-F1A7D477E4F1}" type="presParOf" srcId="{BA62DAEF-92AE-4704-B5A3-91014820F4D9}" destId="{106C9FB0-BFC2-4011-8A7E-62BF8B5E4DB5}" srcOrd="18" destOrd="0" presId="urn:microsoft.com/office/officeart/2009/3/layout/RandomtoResultProcess"/>
    <dgm:cxn modelId="{1E39894B-0B28-4CE3-864F-A407947F9C0A}" type="presParOf" srcId="{BA62DAEF-92AE-4704-B5A3-91014820F4D9}" destId="{36EF3033-9BB3-473A-BE12-CB108BCB72EB}" srcOrd="19" destOrd="0" presId="urn:microsoft.com/office/officeart/2009/3/layout/RandomtoResultProcess"/>
    <dgm:cxn modelId="{629F2438-1039-4E03-BD7D-9A25E8D13902}" type="presParOf" srcId="{A4FB6736-3A9B-4FFF-9520-AE353C3578DA}" destId="{25FD4292-CB8F-4C7B-A308-454C76F70ED2}" srcOrd="1" destOrd="0" presId="urn:microsoft.com/office/officeart/2009/3/layout/RandomtoResultProcess"/>
    <dgm:cxn modelId="{1AA7586E-6C2C-4FEB-8629-789DF4D4193C}" type="presParOf" srcId="{25FD4292-CB8F-4C7B-A308-454C76F70ED2}" destId="{8C55FBA8-E7A1-471C-A7E2-36D627F28AD7}" srcOrd="0" destOrd="0" presId="urn:microsoft.com/office/officeart/2009/3/layout/RandomtoResultProcess"/>
    <dgm:cxn modelId="{D53901FA-6AC8-40F0-9A3B-891A64A37138}" type="presParOf" srcId="{25FD4292-CB8F-4C7B-A308-454C76F70ED2}" destId="{1733FC7A-E2B2-41C0-9010-30AD2ECE9EED}" srcOrd="1" destOrd="0" presId="urn:microsoft.com/office/officeart/2009/3/layout/RandomtoResultProcess"/>
    <dgm:cxn modelId="{9366F3AD-4A62-4286-A530-95B9B7A2A48C}" type="presParOf" srcId="{A4FB6736-3A9B-4FFF-9520-AE353C3578DA}" destId="{43EDFEF1-EAAF-43CA-AE6A-D4D91B0F426F}" srcOrd="2" destOrd="0" presId="urn:microsoft.com/office/officeart/2009/3/layout/RandomtoResultProcess"/>
    <dgm:cxn modelId="{8247FA44-8484-4FE2-A58D-451BED1CCEB3}" type="presParOf" srcId="{A4FB6736-3A9B-4FFF-9520-AE353C3578DA}" destId="{871F9A83-91C5-4AFC-80A6-22A73FC34A76}" srcOrd="3" destOrd="0" presId="urn:microsoft.com/office/officeart/2009/3/layout/RandomtoResultProcess"/>
    <dgm:cxn modelId="{0DA5DB22-C50C-450A-B176-53C90C1A2E73}" type="presParOf" srcId="{871F9A83-91C5-4AFC-80A6-22A73FC34A76}" destId="{142CA51C-7A06-4C49-B8C1-D1E77EEEDB20}" srcOrd="0" destOrd="0" presId="urn:microsoft.com/office/officeart/2009/3/layout/RandomtoResultProcess"/>
    <dgm:cxn modelId="{3201FD96-7100-410D-AE83-DECB00818224}" type="presParOf" srcId="{871F9A83-91C5-4AFC-80A6-22A73FC34A76}" destId="{85176B32-3F17-4DA1-BC3B-E6229BE5DA23}" srcOrd="1" destOrd="0" presId="urn:microsoft.com/office/officeart/2009/3/layout/RandomtoResultProcess"/>
    <dgm:cxn modelId="{60E76EB9-AE4B-403C-821A-31500DEA84B0}" type="presParOf" srcId="{A4FB6736-3A9B-4FFF-9520-AE353C3578DA}" destId="{5ED782D3-3510-4696-A6AE-0BC5AE55F3D6}" srcOrd="4" destOrd="0" presId="urn:microsoft.com/office/officeart/2009/3/layout/RandomtoResultProcess"/>
    <dgm:cxn modelId="{133DE27F-700F-45E6-ACFB-2527462C8D0D}" type="presParOf" srcId="{5ED782D3-3510-4696-A6AE-0BC5AE55F3D6}" destId="{46C9E630-9B6A-4E37-9097-917865ACD6F7}" srcOrd="0" destOrd="0" presId="urn:microsoft.com/office/officeart/2009/3/layout/RandomtoResultProcess"/>
    <dgm:cxn modelId="{FAFA30EF-509D-4533-BA7F-A30D7974A6FC}" type="presParOf" srcId="{5ED782D3-3510-4696-A6AE-0BC5AE55F3D6}" destId="{C87BE057-C190-4E32-8D40-A3492436CAA6}" srcOrd="1" destOrd="0" presId="urn:microsoft.com/office/officeart/2009/3/layout/RandomtoResultProcess"/>
    <dgm:cxn modelId="{672CB646-E68B-46D2-B69A-F5B2A5E26FB5}" type="presParOf" srcId="{5ED782D3-3510-4696-A6AE-0BC5AE55F3D6}" destId="{4248ECEB-6CA3-4578-87BF-BF7E7D367D62}"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EEDF89F-2511-48DB-961C-D913B3392B61}"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CA"/>
        </a:p>
      </dgm:t>
    </dgm:pt>
    <dgm:pt modelId="{A0AE583F-98BE-4D41-BCB8-DE5158717E15}">
      <dgm:prSet phldrT="[Text]"/>
      <dgm:spPr>
        <a:solidFill>
          <a:schemeClr val="bg1"/>
        </a:solidFill>
      </dgm:spPr>
      <dgm:t>
        <a:bodyPr/>
        <a:lstStyle/>
        <a:p>
          <a:r>
            <a:rPr lang="en-US" dirty="0" smtClean="0">
              <a:solidFill>
                <a:schemeClr val="tx1"/>
              </a:solidFill>
            </a:rPr>
            <a:t>Understanding</a:t>
          </a:r>
          <a:endParaRPr lang="en-CA" dirty="0">
            <a:solidFill>
              <a:schemeClr val="tx1"/>
            </a:solidFill>
          </a:endParaRPr>
        </a:p>
      </dgm:t>
    </dgm:pt>
    <dgm:pt modelId="{2359E377-4C4A-451C-BE59-7A892AEB73A8}" type="parTrans" cxnId="{B9977756-81F3-4834-ADC6-B675ECB9F5B7}">
      <dgm:prSet/>
      <dgm:spPr/>
      <dgm:t>
        <a:bodyPr/>
        <a:lstStyle/>
        <a:p>
          <a:endParaRPr lang="en-CA"/>
        </a:p>
      </dgm:t>
    </dgm:pt>
    <dgm:pt modelId="{113262FD-5E1F-4BBC-8999-2AB790BA49F7}" type="sibTrans" cxnId="{B9977756-81F3-4834-ADC6-B675ECB9F5B7}">
      <dgm:prSet/>
      <dgm:spPr/>
      <dgm:t>
        <a:bodyPr/>
        <a:lstStyle/>
        <a:p>
          <a:endParaRPr lang="en-CA"/>
        </a:p>
      </dgm:t>
    </dgm:pt>
    <dgm:pt modelId="{BF6DEAA0-042A-4AED-A81C-94933CBFD0B4}">
      <dgm:prSet phldrT="[Text]"/>
      <dgm:spPr>
        <a:solidFill>
          <a:srgbClr val="FF0000"/>
        </a:solidFill>
      </dgm:spPr>
      <dgm:t>
        <a:bodyPr/>
        <a:lstStyle/>
        <a:p>
          <a:r>
            <a:rPr lang="en-CA" dirty="0" smtClean="0"/>
            <a:t>Happiness</a:t>
          </a:r>
          <a:endParaRPr lang="en-CA" dirty="0"/>
        </a:p>
      </dgm:t>
    </dgm:pt>
    <dgm:pt modelId="{B19E4C4E-E3B9-48A0-BC4C-B3675E1E5A2E}" type="parTrans" cxnId="{CDBF3042-E719-4486-B42E-DE932DAC6B73}">
      <dgm:prSet/>
      <dgm:spPr/>
      <dgm:t>
        <a:bodyPr/>
        <a:lstStyle/>
        <a:p>
          <a:endParaRPr lang="en-CA"/>
        </a:p>
      </dgm:t>
    </dgm:pt>
    <dgm:pt modelId="{F60FFB27-2FEA-40D8-B43E-93830FE39D68}" type="sibTrans" cxnId="{CDBF3042-E719-4486-B42E-DE932DAC6B73}">
      <dgm:prSet/>
      <dgm:spPr/>
      <dgm:t>
        <a:bodyPr/>
        <a:lstStyle/>
        <a:p>
          <a:endParaRPr lang="en-CA"/>
        </a:p>
      </dgm:t>
    </dgm:pt>
    <dgm:pt modelId="{227A5D72-32D9-4643-8378-FFAFDA4F8EEC}">
      <dgm:prSet phldrT="[Text]"/>
      <dgm:spPr>
        <a:solidFill>
          <a:schemeClr val="tx1"/>
        </a:solidFill>
      </dgm:spPr>
      <dgm:t>
        <a:bodyPr/>
        <a:lstStyle/>
        <a:p>
          <a:r>
            <a:rPr lang="en-US" dirty="0" smtClean="0"/>
            <a:t>Good health</a:t>
          </a:r>
          <a:endParaRPr lang="en-CA" dirty="0"/>
        </a:p>
      </dgm:t>
    </dgm:pt>
    <dgm:pt modelId="{0D529749-8970-4F55-BE32-416FF4AA8EF0}" type="parTrans" cxnId="{D96A3F87-3504-4FE3-9BAF-9CCF8CA6BA33}">
      <dgm:prSet/>
      <dgm:spPr/>
      <dgm:t>
        <a:bodyPr/>
        <a:lstStyle/>
        <a:p>
          <a:endParaRPr lang="en-CA"/>
        </a:p>
      </dgm:t>
    </dgm:pt>
    <dgm:pt modelId="{57A59977-DD13-4923-9949-922B2D517760}" type="sibTrans" cxnId="{D96A3F87-3504-4FE3-9BAF-9CCF8CA6BA33}">
      <dgm:prSet/>
      <dgm:spPr/>
      <dgm:t>
        <a:bodyPr/>
        <a:lstStyle/>
        <a:p>
          <a:endParaRPr lang="en-CA"/>
        </a:p>
      </dgm:t>
    </dgm:pt>
    <dgm:pt modelId="{FA029586-1339-4D99-B004-51DA4AC1BEFD}">
      <dgm:prSet phldrT="[Text]"/>
      <dgm:spPr>
        <a:solidFill>
          <a:srgbClr val="FFFF00"/>
        </a:solidFill>
      </dgm:spPr>
      <dgm:t>
        <a:bodyPr/>
        <a:lstStyle/>
        <a:p>
          <a:r>
            <a:rPr lang="en-US" dirty="0" smtClean="0">
              <a:solidFill>
                <a:schemeClr val="tx1"/>
              </a:solidFill>
            </a:rPr>
            <a:t>Help</a:t>
          </a:r>
          <a:endParaRPr lang="en-CA" dirty="0">
            <a:solidFill>
              <a:schemeClr val="tx1"/>
            </a:solidFill>
          </a:endParaRPr>
        </a:p>
      </dgm:t>
    </dgm:pt>
    <dgm:pt modelId="{29353E4E-0801-4207-813A-2172B23002F6}" type="sibTrans" cxnId="{DAA6E960-471A-4978-A462-7308D52CB4E1}">
      <dgm:prSet/>
      <dgm:spPr/>
      <dgm:t>
        <a:bodyPr/>
        <a:lstStyle/>
        <a:p>
          <a:endParaRPr lang="en-CA"/>
        </a:p>
      </dgm:t>
    </dgm:pt>
    <dgm:pt modelId="{85A8AD3F-8A70-4BEF-8701-02E6E5B13823}" type="parTrans" cxnId="{DAA6E960-471A-4978-A462-7308D52CB4E1}">
      <dgm:prSet/>
      <dgm:spPr/>
      <dgm:t>
        <a:bodyPr/>
        <a:lstStyle/>
        <a:p>
          <a:endParaRPr lang="en-CA"/>
        </a:p>
      </dgm:t>
    </dgm:pt>
    <dgm:pt modelId="{F2411058-4944-4A3A-9BC7-01596F7F62FC}" type="pres">
      <dgm:prSet presAssocID="{2EEDF89F-2511-48DB-961C-D913B3392B61}" presName="Name0" presStyleCnt="0">
        <dgm:presLayoutVars>
          <dgm:chMax val="7"/>
          <dgm:resizeHandles val="exact"/>
        </dgm:presLayoutVars>
      </dgm:prSet>
      <dgm:spPr/>
      <dgm:t>
        <a:bodyPr/>
        <a:lstStyle/>
        <a:p>
          <a:endParaRPr lang="en-CA"/>
        </a:p>
      </dgm:t>
    </dgm:pt>
    <dgm:pt modelId="{1E6F52C1-50BA-4375-A9BA-7F34EBA496FD}" type="pres">
      <dgm:prSet presAssocID="{2EEDF89F-2511-48DB-961C-D913B3392B61}" presName="comp1" presStyleCnt="0"/>
      <dgm:spPr/>
    </dgm:pt>
    <dgm:pt modelId="{147D6FDC-9DE1-4F60-9A33-FD672734364F}" type="pres">
      <dgm:prSet presAssocID="{2EEDF89F-2511-48DB-961C-D913B3392B61}" presName="circle1" presStyleLbl="node1" presStyleIdx="0" presStyleCnt="4"/>
      <dgm:spPr/>
      <dgm:t>
        <a:bodyPr/>
        <a:lstStyle/>
        <a:p>
          <a:endParaRPr lang="en-CA"/>
        </a:p>
      </dgm:t>
    </dgm:pt>
    <dgm:pt modelId="{770F561A-A808-41EE-A289-23720D939A92}" type="pres">
      <dgm:prSet presAssocID="{2EEDF89F-2511-48DB-961C-D913B3392B61}" presName="c1text" presStyleLbl="node1" presStyleIdx="0" presStyleCnt="4">
        <dgm:presLayoutVars>
          <dgm:bulletEnabled val="1"/>
        </dgm:presLayoutVars>
      </dgm:prSet>
      <dgm:spPr/>
      <dgm:t>
        <a:bodyPr/>
        <a:lstStyle/>
        <a:p>
          <a:endParaRPr lang="en-CA"/>
        </a:p>
      </dgm:t>
    </dgm:pt>
    <dgm:pt modelId="{C95F68A1-1933-473A-B21A-641BE23AC982}" type="pres">
      <dgm:prSet presAssocID="{2EEDF89F-2511-48DB-961C-D913B3392B61}" presName="comp2" presStyleCnt="0"/>
      <dgm:spPr/>
    </dgm:pt>
    <dgm:pt modelId="{0CD6BDA8-3F17-4093-A56E-70D958C4CF6F}" type="pres">
      <dgm:prSet presAssocID="{2EEDF89F-2511-48DB-961C-D913B3392B61}" presName="circle2" presStyleLbl="node1" presStyleIdx="1" presStyleCnt="4" custLinFactNeighborY="1927"/>
      <dgm:spPr/>
      <dgm:t>
        <a:bodyPr/>
        <a:lstStyle/>
        <a:p>
          <a:endParaRPr lang="en-CA"/>
        </a:p>
      </dgm:t>
    </dgm:pt>
    <dgm:pt modelId="{609F3B20-67BE-43CC-8976-780444FC8506}" type="pres">
      <dgm:prSet presAssocID="{2EEDF89F-2511-48DB-961C-D913B3392B61}" presName="c2text" presStyleLbl="node1" presStyleIdx="1" presStyleCnt="4">
        <dgm:presLayoutVars>
          <dgm:bulletEnabled val="1"/>
        </dgm:presLayoutVars>
      </dgm:prSet>
      <dgm:spPr/>
      <dgm:t>
        <a:bodyPr/>
        <a:lstStyle/>
        <a:p>
          <a:endParaRPr lang="en-CA"/>
        </a:p>
      </dgm:t>
    </dgm:pt>
    <dgm:pt modelId="{EF1AFA83-DB2E-48BE-918C-533D4BD03242}" type="pres">
      <dgm:prSet presAssocID="{2EEDF89F-2511-48DB-961C-D913B3392B61}" presName="comp3" presStyleCnt="0"/>
      <dgm:spPr/>
    </dgm:pt>
    <dgm:pt modelId="{F0E26B4D-0591-4D14-969A-077D6654B910}" type="pres">
      <dgm:prSet presAssocID="{2EEDF89F-2511-48DB-961C-D913B3392B61}" presName="circle3" presStyleLbl="node1" presStyleIdx="2" presStyleCnt="4"/>
      <dgm:spPr/>
      <dgm:t>
        <a:bodyPr/>
        <a:lstStyle/>
        <a:p>
          <a:endParaRPr lang="en-CA"/>
        </a:p>
      </dgm:t>
    </dgm:pt>
    <dgm:pt modelId="{3F8CA91E-AAF6-4416-A490-85863F38ABBA}" type="pres">
      <dgm:prSet presAssocID="{2EEDF89F-2511-48DB-961C-D913B3392B61}" presName="c3text" presStyleLbl="node1" presStyleIdx="2" presStyleCnt="4">
        <dgm:presLayoutVars>
          <dgm:bulletEnabled val="1"/>
        </dgm:presLayoutVars>
      </dgm:prSet>
      <dgm:spPr/>
      <dgm:t>
        <a:bodyPr/>
        <a:lstStyle/>
        <a:p>
          <a:endParaRPr lang="en-CA"/>
        </a:p>
      </dgm:t>
    </dgm:pt>
    <dgm:pt modelId="{65284CC3-CF6C-4773-8CCB-5F015392A97E}" type="pres">
      <dgm:prSet presAssocID="{2EEDF89F-2511-48DB-961C-D913B3392B61}" presName="comp4" presStyleCnt="0"/>
      <dgm:spPr/>
    </dgm:pt>
    <dgm:pt modelId="{68E79B7A-CE96-439A-B7F0-1A5CFB95336D}" type="pres">
      <dgm:prSet presAssocID="{2EEDF89F-2511-48DB-961C-D913B3392B61}" presName="circle4" presStyleLbl="node1" presStyleIdx="3" presStyleCnt="4"/>
      <dgm:spPr/>
      <dgm:t>
        <a:bodyPr/>
        <a:lstStyle/>
        <a:p>
          <a:endParaRPr lang="en-CA"/>
        </a:p>
      </dgm:t>
    </dgm:pt>
    <dgm:pt modelId="{8913D036-8C53-4687-91F7-47A68B756C07}" type="pres">
      <dgm:prSet presAssocID="{2EEDF89F-2511-48DB-961C-D913B3392B61}" presName="c4text" presStyleLbl="node1" presStyleIdx="3" presStyleCnt="4">
        <dgm:presLayoutVars>
          <dgm:bulletEnabled val="1"/>
        </dgm:presLayoutVars>
      </dgm:prSet>
      <dgm:spPr/>
      <dgm:t>
        <a:bodyPr/>
        <a:lstStyle/>
        <a:p>
          <a:endParaRPr lang="en-CA"/>
        </a:p>
      </dgm:t>
    </dgm:pt>
  </dgm:ptLst>
  <dgm:cxnLst>
    <dgm:cxn modelId="{78E6D173-55C9-481F-8B1A-E482832FC563}" type="presOf" srcId="{BF6DEAA0-042A-4AED-A81C-94933CBFD0B4}" destId="{F0E26B4D-0591-4D14-969A-077D6654B910}" srcOrd="0" destOrd="0" presId="urn:microsoft.com/office/officeart/2005/8/layout/venn2"/>
    <dgm:cxn modelId="{B9977756-81F3-4834-ADC6-B675ECB9F5B7}" srcId="{2EEDF89F-2511-48DB-961C-D913B3392B61}" destId="{A0AE583F-98BE-4D41-BCB8-DE5158717E15}" srcOrd="0" destOrd="0" parTransId="{2359E377-4C4A-451C-BE59-7A892AEB73A8}" sibTransId="{113262FD-5E1F-4BBC-8999-2AB790BA49F7}"/>
    <dgm:cxn modelId="{57B0592E-2E46-4BF1-A9B2-9B7CAF9C44AC}" type="presOf" srcId="{A0AE583F-98BE-4D41-BCB8-DE5158717E15}" destId="{770F561A-A808-41EE-A289-23720D939A92}" srcOrd="1" destOrd="0" presId="urn:microsoft.com/office/officeart/2005/8/layout/venn2"/>
    <dgm:cxn modelId="{39999948-EE90-4A2E-B85B-D06939B21150}" type="presOf" srcId="{227A5D72-32D9-4643-8378-FFAFDA4F8EEC}" destId="{68E79B7A-CE96-439A-B7F0-1A5CFB95336D}" srcOrd="0" destOrd="0" presId="urn:microsoft.com/office/officeart/2005/8/layout/venn2"/>
    <dgm:cxn modelId="{F50191ED-69A4-4E66-93DE-50B0B97F0CE9}" type="presOf" srcId="{BF6DEAA0-042A-4AED-A81C-94933CBFD0B4}" destId="{3F8CA91E-AAF6-4416-A490-85863F38ABBA}" srcOrd="1" destOrd="0" presId="urn:microsoft.com/office/officeart/2005/8/layout/venn2"/>
    <dgm:cxn modelId="{DAA6E960-471A-4978-A462-7308D52CB4E1}" srcId="{2EEDF89F-2511-48DB-961C-D913B3392B61}" destId="{FA029586-1339-4D99-B004-51DA4AC1BEFD}" srcOrd="1" destOrd="0" parTransId="{85A8AD3F-8A70-4BEF-8701-02E6E5B13823}" sibTransId="{29353E4E-0801-4207-813A-2172B23002F6}"/>
    <dgm:cxn modelId="{A52440A4-52E7-4D2D-A712-87AC1FCA2A4E}" type="presOf" srcId="{A0AE583F-98BE-4D41-BCB8-DE5158717E15}" destId="{147D6FDC-9DE1-4F60-9A33-FD672734364F}" srcOrd="0" destOrd="0" presId="urn:microsoft.com/office/officeart/2005/8/layout/venn2"/>
    <dgm:cxn modelId="{F4876DEA-B01B-4CE3-AF76-5233078B157B}" type="presOf" srcId="{FA029586-1339-4D99-B004-51DA4AC1BEFD}" destId="{609F3B20-67BE-43CC-8976-780444FC8506}" srcOrd="1" destOrd="0" presId="urn:microsoft.com/office/officeart/2005/8/layout/venn2"/>
    <dgm:cxn modelId="{CA15DCED-918D-43F4-B058-7ED86BD5BB0C}" type="presOf" srcId="{2EEDF89F-2511-48DB-961C-D913B3392B61}" destId="{F2411058-4944-4A3A-9BC7-01596F7F62FC}" srcOrd="0" destOrd="0" presId="urn:microsoft.com/office/officeart/2005/8/layout/venn2"/>
    <dgm:cxn modelId="{D96A3F87-3504-4FE3-9BAF-9CCF8CA6BA33}" srcId="{2EEDF89F-2511-48DB-961C-D913B3392B61}" destId="{227A5D72-32D9-4643-8378-FFAFDA4F8EEC}" srcOrd="3" destOrd="0" parTransId="{0D529749-8970-4F55-BE32-416FF4AA8EF0}" sibTransId="{57A59977-DD13-4923-9949-922B2D517760}"/>
    <dgm:cxn modelId="{CDBF3042-E719-4486-B42E-DE932DAC6B73}" srcId="{2EEDF89F-2511-48DB-961C-D913B3392B61}" destId="{BF6DEAA0-042A-4AED-A81C-94933CBFD0B4}" srcOrd="2" destOrd="0" parTransId="{B19E4C4E-E3B9-48A0-BC4C-B3675E1E5A2E}" sibTransId="{F60FFB27-2FEA-40D8-B43E-93830FE39D68}"/>
    <dgm:cxn modelId="{1CDAD521-7C0A-42AF-8AD4-BD541F1B3A53}" type="presOf" srcId="{227A5D72-32D9-4643-8378-FFAFDA4F8EEC}" destId="{8913D036-8C53-4687-91F7-47A68B756C07}" srcOrd="1" destOrd="0" presId="urn:microsoft.com/office/officeart/2005/8/layout/venn2"/>
    <dgm:cxn modelId="{0681CC42-BCF1-4129-A008-931BD1A8E710}" type="presOf" srcId="{FA029586-1339-4D99-B004-51DA4AC1BEFD}" destId="{0CD6BDA8-3F17-4093-A56E-70D958C4CF6F}" srcOrd="0" destOrd="0" presId="urn:microsoft.com/office/officeart/2005/8/layout/venn2"/>
    <dgm:cxn modelId="{98BE1BC3-9055-4482-9F42-FD2707E174E1}" type="presParOf" srcId="{F2411058-4944-4A3A-9BC7-01596F7F62FC}" destId="{1E6F52C1-50BA-4375-A9BA-7F34EBA496FD}" srcOrd="0" destOrd="0" presId="urn:microsoft.com/office/officeart/2005/8/layout/venn2"/>
    <dgm:cxn modelId="{6570326A-2959-412E-8C14-9C6B13099346}" type="presParOf" srcId="{1E6F52C1-50BA-4375-A9BA-7F34EBA496FD}" destId="{147D6FDC-9DE1-4F60-9A33-FD672734364F}" srcOrd="0" destOrd="0" presId="urn:microsoft.com/office/officeart/2005/8/layout/venn2"/>
    <dgm:cxn modelId="{964A33C2-9BB7-4FA7-A5D3-22C5DA615205}" type="presParOf" srcId="{1E6F52C1-50BA-4375-A9BA-7F34EBA496FD}" destId="{770F561A-A808-41EE-A289-23720D939A92}" srcOrd="1" destOrd="0" presId="urn:microsoft.com/office/officeart/2005/8/layout/venn2"/>
    <dgm:cxn modelId="{F4901776-6885-4A98-9665-6F061E8A62FC}" type="presParOf" srcId="{F2411058-4944-4A3A-9BC7-01596F7F62FC}" destId="{C95F68A1-1933-473A-B21A-641BE23AC982}" srcOrd="1" destOrd="0" presId="urn:microsoft.com/office/officeart/2005/8/layout/venn2"/>
    <dgm:cxn modelId="{91D4B5FB-1802-4A85-A0B6-00C0909D2CD4}" type="presParOf" srcId="{C95F68A1-1933-473A-B21A-641BE23AC982}" destId="{0CD6BDA8-3F17-4093-A56E-70D958C4CF6F}" srcOrd="0" destOrd="0" presId="urn:microsoft.com/office/officeart/2005/8/layout/venn2"/>
    <dgm:cxn modelId="{A26048DF-8D1E-4C7A-B46D-E10F31493400}" type="presParOf" srcId="{C95F68A1-1933-473A-B21A-641BE23AC982}" destId="{609F3B20-67BE-43CC-8976-780444FC8506}" srcOrd="1" destOrd="0" presId="urn:microsoft.com/office/officeart/2005/8/layout/venn2"/>
    <dgm:cxn modelId="{5CC55A57-FCF8-4D6D-83F3-F29392B45D82}" type="presParOf" srcId="{F2411058-4944-4A3A-9BC7-01596F7F62FC}" destId="{EF1AFA83-DB2E-48BE-918C-533D4BD03242}" srcOrd="2" destOrd="0" presId="urn:microsoft.com/office/officeart/2005/8/layout/venn2"/>
    <dgm:cxn modelId="{84A9C37D-A612-4F9B-AAB5-778266937E0E}" type="presParOf" srcId="{EF1AFA83-DB2E-48BE-918C-533D4BD03242}" destId="{F0E26B4D-0591-4D14-969A-077D6654B910}" srcOrd="0" destOrd="0" presId="urn:microsoft.com/office/officeart/2005/8/layout/venn2"/>
    <dgm:cxn modelId="{C6D2AF28-63C9-4CDF-9E41-3397F5342BF4}" type="presParOf" srcId="{EF1AFA83-DB2E-48BE-918C-533D4BD03242}" destId="{3F8CA91E-AAF6-4416-A490-85863F38ABBA}" srcOrd="1" destOrd="0" presId="urn:microsoft.com/office/officeart/2005/8/layout/venn2"/>
    <dgm:cxn modelId="{531FFE26-F347-4E49-8093-E5B18658D24B}" type="presParOf" srcId="{F2411058-4944-4A3A-9BC7-01596F7F62FC}" destId="{65284CC3-CF6C-4773-8CCB-5F015392A97E}" srcOrd="3" destOrd="0" presId="urn:microsoft.com/office/officeart/2005/8/layout/venn2"/>
    <dgm:cxn modelId="{55A6D872-A171-4210-B9EA-65F3C7E9A40A}" type="presParOf" srcId="{65284CC3-CF6C-4773-8CCB-5F015392A97E}" destId="{68E79B7A-CE96-439A-B7F0-1A5CFB95336D}" srcOrd="0" destOrd="0" presId="urn:microsoft.com/office/officeart/2005/8/layout/venn2"/>
    <dgm:cxn modelId="{62699A2E-659C-4DB6-9AFD-FE6E4DE86A84}" type="presParOf" srcId="{65284CC3-CF6C-4773-8CCB-5F015392A97E}" destId="{8913D036-8C53-4687-91F7-47A68B756C07}"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CDD96-DF4D-467D-A3D5-1B2F62C572BC}">
      <dsp:nvSpPr>
        <dsp:cNvPr id="0" name=""/>
        <dsp:cNvSpPr/>
      </dsp:nvSpPr>
      <dsp:spPr>
        <a:xfrm>
          <a:off x="456953" y="984201"/>
          <a:ext cx="2761789" cy="91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Clients</a:t>
          </a:r>
          <a:endParaRPr lang="en-CA" sz="2800" kern="1200" dirty="0"/>
        </a:p>
      </dsp:txBody>
      <dsp:txXfrm>
        <a:off x="456953" y="984201"/>
        <a:ext cx="2761789" cy="910135"/>
      </dsp:txXfrm>
    </dsp:sp>
    <dsp:sp modelId="{7A5F8625-DBAD-42D0-BC0F-DAFD123ADE49}">
      <dsp:nvSpPr>
        <dsp:cNvPr id="0" name=""/>
        <dsp:cNvSpPr/>
      </dsp:nvSpPr>
      <dsp:spPr>
        <a:xfrm>
          <a:off x="456953" y="2903362"/>
          <a:ext cx="2761789" cy="1705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Cultural</a:t>
          </a:r>
          <a:endParaRPr lang="en-CA" sz="2800" kern="1200" dirty="0"/>
        </a:p>
      </dsp:txBody>
      <dsp:txXfrm>
        <a:off x="456953" y="2903362"/>
        <a:ext cx="2761789" cy="1705149"/>
      </dsp:txXfrm>
    </dsp:sp>
    <dsp:sp modelId="{C1A5CF05-CED0-42A5-9B5C-53651077D9FB}">
      <dsp:nvSpPr>
        <dsp:cNvPr id="0" name=""/>
        <dsp:cNvSpPr/>
      </dsp:nvSpPr>
      <dsp:spPr>
        <a:xfrm>
          <a:off x="453815" y="707394"/>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95B963-DD6A-4C8E-AF93-0E3AABC9AE0C}">
      <dsp:nvSpPr>
        <dsp:cNvPr id="0" name=""/>
        <dsp:cNvSpPr/>
      </dsp:nvSpPr>
      <dsp:spPr>
        <a:xfrm>
          <a:off x="607596" y="399831"/>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C7D749-F1B8-4BA5-8439-7B76F648658B}">
      <dsp:nvSpPr>
        <dsp:cNvPr id="0" name=""/>
        <dsp:cNvSpPr/>
      </dsp:nvSpPr>
      <dsp:spPr>
        <a:xfrm>
          <a:off x="976672" y="461344"/>
          <a:ext cx="345223" cy="34522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A7AA57-98FF-4A3C-B890-A9F4BF12398D}">
      <dsp:nvSpPr>
        <dsp:cNvPr id="0" name=""/>
        <dsp:cNvSpPr/>
      </dsp:nvSpPr>
      <dsp:spPr>
        <a:xfrm>
          <a:off x="1284234" y="123025"/>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6FC70B-EFD8-4BC2-9D03-D30628E546C4}">
      <dsp:nvSpPr>
        <dsp:cNvPr id="0" name=""/>
        <dsp:cNvSpPr/>
      </dsp:nvSpPr>
      <dsp:spPr>
        <a:xfrm>
          <a:off x="1684066" y="0"/>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BF2AE0-1599-4134-ACEE-A2575CB4382A}">
      <dsp:nvSpPr>
        <dsp:cNvPr id="0" name=""/>
        <dsp:cNvSpPr/>
      </dsp:nvSpPr>
      <dsp:spPr>
        <a:xfrm>
          <a:off x="2176167" y="215294"/>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C29292-D1FA-43B7-BF3D-2D53E7136B1C}">
      <dsp:nvSpPr>
        <dsp:cNvPr id="0" name=""/>
        <dsp:cNvSpPr/>
      </dsp:nvSpPr>
      <dsp:spPr>
        <a:xfrm>
          <a:off x="2530625" y="434705"/>
          <a:ext cx="251433" cy="213962"/>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E7DD7F-B9F7-47D9-8C34-EA29DFE72B6C}">
      <dsp:nvSpPr>
        <dsp:cNvPr id="0" name=""/>
        <dsp:cNvSpPr/>
      </dsp:nvSpPr>
      <dsp:spPr>
        <a:xfrm>
          <a:off x="2914318" y="707394"/>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8665B0-73B0-4214-BD7F-C7171FC802FE}">
      <dsp:nvSpPr>
        <dsp:cNvPr id="0" name=""/>
        <dsp:cNvSpPr/>
      </dsp:nvSpPr>
      <dsp:spPr>
        <a:xfrm>
          <a:off x="3098855" y="1045713"/>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20A8D4-34B8-4B81-B5EB-D9F74F8CD7F4}">
      <dsp:nvSpPr>
        <dsp:cNvPr id="0" name=""/>
        <dsp:cNvSpPr/>
      </dsp:nvSpPr>
      <dsp:spPr>
        <a:xfrm>
          <a:off x="1499528" y="399831"/>
          <a:ext cx="564911" cy="564911"/>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5A211-4254-473C-A28E-733EAA311F02}">
      <dsp:nvSpPr>
        <dsp:cNvPr id="0" name=""/>
        <dsp:cNvSpPr/>
      </dsp:nvSpPr>
      <dsp:spPr>
        <a:xfrm>
          <a:off x="300033" y="1568570"/>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DC8EFF-5EE4-4683-9919-3D701E905B6C}">
      <dsp:nvSpPr>
        <dsp:cNvPr id="0" name=""/>
        <dsp:cNvSpPr/>
      </dsp:nvSpPr>
      <dsp:spPr>
        <a:xfrm>
          <a:off x="484571" y="1845377"/>
          <a:ext cx="345223" cy="34522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FC75E4-7871-44C1-8DD7-8899F79E1DA3}">
      <dsp:nvSpPr>
        <dsp:cNvPr id="0" name=""/>
        <dsp:cNvSpPr/>
      </dsp:nvSpPr>
      <dsp:spPr>
        <a:xfrm>
          <a:off x="945915" y="2091427"/>
          <a:ext cx="502143" cy="50214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86114E-A7D9-48D5-8062-839823BB37D3}">
      <dsp:nvSpPr>
        <dsp:cNvPr id="0" name=""/>
        <dsp:cNvSpPr/>
      </dsp:nvSpPr>
      <dsp:spPr>
        <a:xfrm>
          <a:off x="1591797" y="2491259"/>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A4517D-DEA1-4755-9711-9F8220C653E0}">
      <dsp:nvSpPr>
        <dsp:cNvPr id="0" name=""/>
        <dsp:cNvSpPr/>
      </dsp:nvSpPr>
      <dsp:spPr>
        <a:xfrm>
          <a:off x="1714822" y="2091427"/>
          <a:ext cx="345223" cy="34522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B5CF76-1076-46C7-9C32-48B536E0F314}">
      <dsp:nvSpPr>
        <dsp:cNvPr id="0" name=""/>
        <dsp:cNvSpPr/>
      </dsp:nvSpPr>
      <dsp:spPr>
        <a:xfrm>
          <a:off x="2022385" y="2522015"/>
          <a:ext cx="219687" cy="219687"/>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6C9FB0-BFC2-4011-8A7E-62BF8B5E4DB5}">
      <dsp:nvSpPr>
        <dsp:cNvPr id="0" name=""/>
        <dsp:cNvSpPr/>
      </dsp:nvSpPr>
      <dsp:spPr>
        <a:xfrm>
          <a:off x="2299192" y="2029914"/>
          <a:ext cx="502143" cy="50214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F3033-9BB3-473A-BE12-CB108BCB72EB}">
      <dsp:nvSpPr>
        <dsp:cNvPr id="0" name=""/>
        <dsp:cNvSpPr/>
      </dsp:nvSpPr>
      <dsp:spPr>
        <a:xfrm>
          <a:off x="2975830" y="1906889"/>
          <a:ext cx="345223" cy="34522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5FBA8-E7A1-471C-A7E2-36D627F28AD7}">
      <dsp:nvSpPr>
        <dsp:cNvPr id="0" name=""/>
        <dsp:cNvSpPr/>
      </dsp:nvSpPr>
      <dsp:spPr>
        <a:xfrm>
          <a:off x="3321054" y="460832"/>
          <a:ext cx="1013872" cy="1935593"/>
        </a:xfrm>
        <a:prstGeom prst="chevron">
          <a:avLst>
            <a:gd name="adj" fmla="val 6231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142CA51C-7A06-4C49-B8C1-D1E77EEEDB20}">
      <dsp:nvSpPr>
        <dsp:cNvPr id="0" name=""/>
        <dsp:cNvSpPr/>
      </dsp:nvSpPr>
      <dsp:spPr>
        <a:xfrm>
          <a:off x="4150586" y="460832"/>
          <a:ext cx="1013872" cy="1935593"/>
        </a:xfrm>
        <a:prstGeom prst="chevron">
          <a:avLst>
            <a:gd name="adj" fmla="val 6231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46C9E630-9B6A-4E37-9097-917865ACD6F7}">
      <dsp:nvSpPr>
        <dsp:cNvPr id="0" name=""/>
        <dsp:cNvSpPr/>
      </dsp:nvSpPr>
      <dsp:spPr>
        <a:xfrm>
          <a:off x="5371842" y="323517"/>
          <a:ext cx="2350341" cy="2350341"/>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Clients</a:t>
          </a:r>
          <a:endParaRPr lang="en-CA" sz="2800" kern="1200" dirty="0"/>
        </a:p>
      </dsp:txBody>
      <dsp:txXfrm>
        <a:off x="5716041" y="667716"/>
        <a:ext cx="1661943" cy="1661943"/>
      </dsp:txXfrm>
    </dsp:sp>
    <dsp:sp modelId="{C87BE057-C190-4E32-8D40-A3492436CAA6}">
      <dsp:nvSpPr>
        <dsp:cNvPr id="0" name=""/>
        <dsp:cNvSpPr/>
      </dsp:nvSpPr>
      <dsp:spPr>
        <a:xfrm>
          <a:off x="5164459" y="2903362"/>
          <a:ext cx="2765107" cy="1705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Re-Connection</a:t>
          </a:r>
          <a:endParaRPr lang="en-CA" sz="2800" kern="1200" dirty="0"/>
        </a:p>
      </dsp:txBody>
      <dsp:txXfrm>
        <a:off x="5164459" y="2903362"/>
        <a:ext cx="2765107" cy="17051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7D6FDC-9DE1-4F60-9A33-FD672734364F}">
      <dsp:nvSpPr>
        <dsp:cNvPr id="0" name=""/>
        <dsp:cNvSpPr/>
      </dsp:nvSpPr>
      <dsp:spPr>
        <a:xfrm>
          <a:off x="1680220" y="0"/>
          <a:ext cx="4869159" cy="4869159"/>
        </a:xfrm>
        <a:prstGeom prst="ellips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Understanding</a:t>
          </a:r>
          <a:endParaRPr lang="en-CA" sz="1300" kern="1200" dirty="0">
            <a:solidFill>
              <a:schemeClr val="tx1"/>
            </a:solidFill>
          </a:endParaRPr>
        </a:p>
      </dsp:txBody>
      <dsp:txXfrm>
        <a:off x="3434091" y="243457"/>
        <a:ext cx="1361417" cy="730374"/>
      </dsp:txXfrm>
    </dsp:sp>
    <dsp:sp modelId="{0CD6BDA8-3F17-4093-A56E-70D958C4CF6F}">
      <dsp:nvSpPr>
        <dsp:cNvPr id="0" name=""/>
        <dsp:cNvSpPr/>
      </dsp:nvSpPr>
      <dsp:spPr>
        <a:xfrm>
          <a:off x="2167136" y="973831"/>
          <a:ext cx="3895328" cy="3895328"/>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Help</a:t>
          </a:r>
          <a:endParaRPr lang="en-CA" sz="1300" kern="1200" dirty="0">
            <a:solidFill>
              <a:schemeClr val="tx1"/>
            </a:solidFill>
          </a:endParaRPr>
        </a:p>
      </dsp:txBody>
      <dsp:txXfrm>
        <a:off x="3434091" y="1207551"/>
        <a:ext cx="1361417" cy="701159"/>
      </dsp:txXfrm>
    </dsp:sp>
    <dsp:sp modelId="{F0E26B4D-0591-4D14-969A-077D6654B910}">
      <dsp:nvSpPr>
        <dsp:cNvPr id="0" name=""/>
        <dsp:cNvSpPr/>
      </dsp:nvSpPr>
      <dsp:spPr>
        <a:xfrm>
          <a:off x="2654051" y="1947663"/>
          <a:ext cx="2921496" cy="2921496"/>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CA" sz="1300" kern="1200" dirty="0" smtClean="0"/>
            <a:t>Happiness</a:t>
          </a:r>
          <a:endParaRPr lang="en-CA" sz="1300" kern="1200" dirty="0"/>
        </a:p>
      </dsp:txBody>
      <dsp:txXfrm>
        <a:off x="3434091" y="2166776"/>
        <a:ext cx="1361417" cy="657336"/>
      </dsp:txXfrm>
    </dsp:sp>
    <dsp:sp modelId="{68E79B7A-CE96-439A-B7F0-1A5CFB95336D}">
      <dsp:nvSpPr>
        <dsp:cNvPr id="0" name=""/>
        <dsp:cNvSpPr/>
      </dsp:nvSpPr>
      <dsp:spPr>
        <a:xfrm>
          <a:off x="3140967" y="2921495"/>
          <a:ext cx="1947664" cy="1947664"/>
        </a:xfrm>
        <a:prstGeom prst="ellipse">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Good health</a:t>
          </a:r>
          <a:endParaRPr lang="en-CA" sz="1300" kern="1200" dirty="0"/>
        </a:p>
      </dsp:txBody>
      <dsp:txXfrm>
        <a:off x="3426196" y="3408411"/>
        <a:ext cx="1377206" cy="973832"/>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_rels/drawing2.xml.rels><?xml version="1.0" encoding="UTF-8" standalone="yes"?>
<Relationships xmlns="http://schemas.openxmlformats.org/package/2006/relationships"><Relationship Id="rId1" Type="http://schemas.openxmlformats.org/officeDocument/2006/relationships/image" Target="../media/image6.emf"/></Relationships>
</file>

<file path=ppt/drawings/_rels/drawing3.x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preferRelativeResize="0">
          <a:picLocks xmlns:a="http://schemas.openxmlformats.org/drawingml/2006/main"/>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9144000" cy="4607917"/>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2298025" cy="8524875"/>
        </a:xfrm>
        <a:prstGeom xmlns:a="http://schemas.openxmlformats.org/drawingml/2006/main" prst="rect">
          <a:avLst/>
        </a:prstGeom>
        <a:gradFill xmlns:a="http://schemas.openxmlformats.org/drawingml/2006/main">
          <a:gsLst>
            <a:gs pos="0">
              <a:srgbClr val="5E9EFF"/>
            </a:gs>
            <a:gs pos="39999">
              <a:srgbClr val="85C2FF"/>
            </a:gs>
            <a:gs pos="70000">
              <a:srgbClr val="C4D6EB"/>
            </a:gs>
            <a:gs pos="100000">
              <a:srgbClr val="FFEBFA"/>
            </a:gs>
          </a:gsLst>
          <a:lin ang="5400000" scaled="0"/>
        </a:gradFill>
      </cdr:spPr>
    </cdr:pic>
  </cdr:relSizeAnchor>
</c:userShapes>
</file>

<file path=ppt/drawings/drawing3.xml><?xml version="1.0" encoding="utf-8"?>
<c:userShapes xmlns:c="http://schemas.openxmlformats.org/drawingml/2006/chart">
  <cdr:relSizeAnchor xmlns:cdr="http://schemas.openxmlformats.org/drawingml/2006/chartDrawing">
    <cdr:from>
      <cdr:x>1.07553E-16</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51520" y="116632"/>
          <a:ext cx="8892480" cy="4896544"/>
        </a:xfrm>
        <a:prstGeom xmlns:a="http://schemas.openxmlformats.org/drawingml/2006/main" prst="rect">
          <a:avLst/>
        </a:prstGeom>
        <a:gradFill xmlns:a="http://schemas.openxmlformats.org/drawingml/2006/main">
          <a:gsLst>
            <a:gs pos="0">
              <a:srgbClr val="5E9EFF"/>
            </a:gs>
            <a:gs pos="39999">
              <a:srgbClr val="85C2FF"/>
            </a:gs>
            <a:gs pos="70000">
              <a:srgbClr val="C4D6EB"/>
            </a:gs>
            <a:gs pos="100000">
              <a:srgbClr val="FFEBFA"/>
            </a:gs>
          </a:gsLst>
          <a:lin ang="5400000" scaled="0"/>
        </a:gradFill>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4B19727-F0A1-4026-9A31-2708F9A7EB5D}" type="datetimeFigureOut">
              <a:rPr lang="en-CA" smtClean="0"/>
              <a:pPr/>
              <a:t>27/04/2015</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9B31A28-E453-40FA-BA5B-A93929F54DDC}" type="slidenum">
              <a:rPr lang="en-CA" smtClean="0"/>
              <a:pPr/>
              <a:t>‹#›</a:t>
            </a:fld>
            <a:endParaRPr lang="en-CA" dirty="0"/>
          </a:p>
        </p:txBody>
      </p:sp>
    </p:spTree>
    <p:extLst>
      <p:ext uri="{BB962C8B-B14F-4D97-AF65-F5344CB8AC3E}">
        <p14:creationId xmlns:p14="http://schemas.microsoft.com/office/powerpoint/2010/main" val="2369746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As Aboriginal people, it’s been taught to me, we’ve always believed in a connectedness to our Mother Earth, a kinship with all creation and beyond; to the spiritual realm of life and the great mystery.</a:t>
            </a:r>
          </a:p>
          <a:p>
            <a:r>
              <a:rPr lang="en-CA" dirty="0" smtClean="0"/>
              <a:t>We believe this, wholeheartedly, I believe the Great Mystery is at work right now, as I move as I talk as I think as I speak and try to convey this belief to you. I believe I am at work with all those things that my ancestors believed in, prayed for me to have them today and as I will do so for those yet to come and its only through this belief that we are able to show those with whom we work with the all-encompassing acceptance of this belief and how we see it directly correlates with housing 1st to make it work for our people entrenched in homelessness.</a:t>
            </a:r>
          </a:p>
          <a:p>
            <a:endParaRPr lang="en-US" dirty="0" smtClean="0"/>
          </a:p>
          <a:p>
            <a:r>
              <a:rPr lang="en-US" dirty="0" smtClean="0"/>
              <a:t>At</a:t>
            </a:r>
            <a:r>
              <a:rPr lang="en-US" baseline="0" dirty="0" smtClean="0"/>
              <a:t> the Aboriginal Friendship of Calgary, we have an Aboriginal Outreach and Cultural Re-Connection Program and we are Housing 1</a:t>
            </a:r>
            <a:r>
              <a:rPr lang="en-US" baseline="30000" dirty="0" smtClean="0"/>
              <a:t>st</a:t>
            </a:r>
            <a:r>
              <a:rPr lang="en-US" baseline="0" dirty="0" smtClean="0"/>
              <a:t> Practitioners within our program with an acceptance of harm reduction. Inside this program we focus on a belief from our old ways of life as 1</a:t>
            </a:r>
            <a:r>
              <a:rPr lang="en-US" baseline="30000" dirty="0" smtClean="0"/>
              <a:t>st</a:t>
            </a:r>
            <a:r>
              <a:rPr lang="en-US" baseline="0" dirty="0" smtClean="0"/>
              <a:t> nations people with practices we’ve had since our beginning's and we use these practices to give back the pride, the lost identity for sustainability and prevention of homelessness for our homeless people.</a:t>
            </a:r>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1</a:t>
            </a:fld>
            <a:endParaRPr lang="en-CA" dirty="0"/>
          </a:p>
        </p:txBody>
      </p:sp>
    </p:spTree>
    <p:extLst>
      <p:ext uri="{BB962C8B-B14F-4D97-AF65-F5344CB8AC3E}">
        <p14:creationId xmlns:p14="http://schemas.microsoft.com/office/powerpoint/2010/main" val="2961007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AFCC frontline workers interact with hundreds of cultural/traditional/spiritual dispossessed and socio-economically deprived clients yearly, as our HMIS data shows, with a core intention to continue to address and close the service gaps Aboriginal people who are homeless in Calgary currently face.</a:t>
            </a:r>
          </a:p>
          <a:p>
            <a:r>
              <a:rPr lang="en-US" baseline="0" dirty="0" smtClean="0"/>
              <a:t>This is 18 </a:t>
            </a:r>
            <a:r>
              <a:rPr lang="en-US" baseline="0" dirty="0" smtClean="0"/>
              <a:t>months </a:t>
            </a:r>
            <a:r>
              <a:rPr lang="en-US" baseline="0" dirty="0" smtClean="0"/>
              <a:t>of data of people accessing our program for not only Cultural re-connection but for basic outreach services such as food hampers, referrals internally/externally, bus tickets, comfort items, I.e. socks, mitts, toques, sweet grass.</a:t>
            </a:r>
          </a:p>
          <a:p>
            <a:r>
              <a:rPr lang="en-CA" baseline="0" dirty="0" smtClean="0"/>
              <a:t> While many services exist to address the </a:t>
            </a:r>
            <a:r>
              <a:rPr lang="en-CA" baseline="0" dirty="0" smtClean="0"/>
              <a:t>homeless </a:t>
            </a:r>
            <a:r>
              <a:rPr lang="en-CA" baseline="0" dirty="0" smtClean="0"/>
              <a:t>population, Aboriginal people remain disproportionally overrepresented among the homeless population in Calgary, point in time counts tell us so, and present unique challenges to non-indigenous agencies. </a:t>
            </a:r>
          </a:p>
          <a:p>
            <a:r>
              <a:rPr lang="en-CA" baseline="0" dirty="0" smtClean="0"/>
              <a:t>AFCC Outreach and Cultural Re-Connection program has developed </a:t>
            </a:r>
            <a:r>
              <a:rPr lang="en-CA" baseline="0" dirty="0" smtClean="0"/>
              <a:t>an </a:t>
            </a:r>
            <a:r>
              <a:rPr lang="en-CA" baseline="0" dirty="0" smtClean="0"/>
              <a:t>internal and external community collaboration system that enhances access to cultural re-connection and cultural practices for sustainability in housing and prevention of homelessness. </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10</a:t>
            </a:fld>
            <a:endParaRPr lang="en-CA" dirty="0"/>
          </a:p>
        </p:txBody>
      </p:sp>
    </p:spTree>
    <p:extLst>
      <p:ext uri="{BB962C8B-B14F-4D97-AF65-F5344CB8AC3E}">
        <p14:creationId xmlns:p14="http://schemas.microsoft.com/office/powerpoint/2010/main" val="448183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(Friday Sweat HMIS Data</a:t>
            </a:r>
            <a:r>
              <a:rPr lang="en-US" baseline="0" dirty="0" smtClean="0"/>
              <a:t> and sign up sheets)</a:t>
            </a:r>
          </a:p>
          <a:p>
            <a:r>
              <a:rPr lang="en-US" baseline="0" dirty="0" smtClean="0"/>
              <a:t>This is where we get into the real good stuff! The goodness we have been fortunate enough to share with the people as you can see here pulled from our HMIS data and lodge sign up sheets. </a:t>
            </a:r>
          </a:p>
          <a:p>
            <a:r>
              <a:rPr lang="en-US" baseline="0" dirty="0" smtClean="0"/>
              <a:t>Friday Sweat Lodges! </a:t>
            </a:r>
          </a:p>
          <a:p>
            <a:r>
              <a:rPr lang="en-CA" dirty="0" smtClean="0"/>
              <a:t> It’s been taught to me this is the oldest form of prayer we have as Indigenous people of these lands</a:t>
            </a:r>
            <a:r>
              <a:rPr lang="en-CA" dirty="0" smtClean="0"/>
              <a:t>, </a:t>
            </a:r>
            <a:r>
              <a:rPr lang="en-CA" dirty="0" smtClean="0"/>
              <a:t>it’s one</a:t>
            </a:r>
            <a:r>
              <a:rPr lang="en-CA" baseline="0" dirty="0" smtClean="0"/>
              <a:t> of our</a:t>
            </a:r>
            <a:r>
              <a:rPr lang="en-CA" dirty="0" smtClean="0"/>
              <a:t> 7 sacred rights and/or teachings, the Sweat Lodge! </a:t>
            </a:r>
            <a:r>
              <a:rPr lang="en-CA" dirty="0" err="1" smtClean="0"/>
              <a:t>Inipi</a:t>
            </a:r>
            <a:r>
              <a:rPr lang="en-CA" dirty="0" smtClean="0"/>
              <a:t> </a:t>
            </a:r>
            <a:r>
              <a:rPr lang="en-CA" dirty="0" err="1" smtClean="0"/>
              <a:t>Wakan</a:t>
            </a:r>
            <a:r>
              <a:rPr lang="en-CA" dirty="0" smtClean="0"/>
              <a:t>. A purification ceremony, mind, body, soul.</a:t>
            </a:r>
          </a:p>
          <a:p>
            <a:r>
              <a:rPr lang="en-CA" dirty="0" smtClean="0"/>
              <a:t>  The lodge has been the corner stone of my people since it was shown to us and also the cornerstone on which we have approached this issue of Aboriginal Homelessness in Calgary since the pilot year of 2009-2010 with the Cultural Re-Connection Program; We’ve been a part of the efforts to end Homelessness in Calgary since the beginning's of the 10year plan but of much more importance; we’ve been able to share this lodge with all of the people we work with and with this lodge we share a belief in whom we are as 1st Nations Peoples/descendants and how this belief has always had collective impact, leadership, innovative and best  practices for us as 1st Nations and  how the</a:t>
            </a:r>
            <a:r>
              <a:rPr lang="en-CA" baseline="0" dirty="0" smtClean="0"/>
              <a:t> people being housed 1</a:t>
            </a:r>
            <a:r>
              <a:rPr lang="en-CA" baseline="30000" dirty="0" smtClean="0"/>
              <a:t>st </a:t>
            </a:r>
            <a:r>
              <a:rPr lang="en-CA" baseline="0" dirty="0" smtClean="0"/>
              <a:t> within Housing 1st with harm reduction</a:t>
            </a:r>
            <a:r>
              <a:rPr lang="en-CA" dirty="0" smtClean="0"/>
              <a:t> apply this belief to their Housing in helping themselves into housing sustainability</a:t>
            </a:r>
            <a:r>
              <a:rPr lang="en-CA" baseline="0" dirty="0" smtClean="0"/>
              <a:t> and prevention of their own homelessness.</a:t>
            </a:r>
            <a:endParaRPr lang="en-CA" dirty="0" smtClean="0"/>
          </a:p>
          <a:p>
            <a:r>
              <a:rPr lang="en-US" dirty="0" smtClean="0"/>
              <a:t>(Refer to slide)</a:t>
            </a:r>
            <a:endParaRPr lang="en-CA" dirty="0" smtClean="0"/>
          </a:p>
          <a:p>
            <a:r>
              <a:rPr lang="en-CA" dirty="0" smtClean="0"/>
              <a:t>Throughout</a:t>
            </a:r>
            <a:r>
              <a:rPr lang="en-CA" baseline="0" dirty="0" smtClean="0"/>
              <a:t> this 18 month span of HMIS data with 306 unique</a:t>
            </a:r>
            <a:r>
              <a:rPr lang="en-CA" dirty="0" smtClean="0"/>
              <a:t> homeless women and men interacted with</a:t>
            </a:r>
            <a:r>
              <a:rPr lang="en-CA" baseline="0" dirty="0" smtClean="0"/>
              <a:t> we have 78 Fridays in that time frame and never on a Friday has there been less then 7 folks but we have missed a Friday or two. 70 sweats, mathematically that works out to 490 folks and we have this data</a:t>
            </a:r>
            <a:r>
              <a:rPr lang="en-CA" dirty="0" smtClean="0"/>
              <a:t>, Aboriginal and non-Aboriginal alike, out to lodge , it happens every Friday and has been  since we’ve began the Cultural Re-Connection at the AFCC. Many of these women</a:t>
            </a:r>
            <a:r>
              <a:rPr lang="en-CA" baseline="0" dirty="0" smtClean="0"/>
              <a:t> </a:t>
            </a:r>
            <a:r>
              <a:rPr lang="en-CA" dirty="0" smtClean="0"/>
              <a:t>and men continue to participate time and time again as the numbers tell(306</a:t>
            </a:r>
            <a:r>
              <a:rPr lang="en-CA" baseline="0" dirty="0" smtClean="0"/>
              <a:t> interacted ‘uniquely’ and 490 out to lodge, repeats)</a:t>
            </a:r>
            <a:r>
              <a:rPr lang="en-CA" dirty="0" smtClean="0"/>
              <a:t>, it shows in their everyday lives, not only are they sustaining housing, some of these folks have gone on to Sun Dance and </a:t>
            </a:r>
            <a:r>
              <a:rPr lang="en-CA" dirty="0" err="1" smtClean="0"/>
              <a:t>Hanbleceya</a:t>
            </a:r>
            <a:r>
              <a:rPr lang="en-CA" dirty="0" smtClean="0"/>
              <a:t>(Vision</a:t>
            </a:r>
            <a:r>
              <a:rPr lang="en-CA" baseline="0" dirty="0" smtClean="0"/>
              <a:t> Quest)</a:t>
            </a:r>
            <a:r>
              <a:rPr lang="en-CA" dirty="0" smtClean="0"/>
              <a:t>; </a:t>
            </a:r>
            <a:r>
              <a:rPr lang="en-CA" dirty="0" smtClean="0"/>
              <a:t>through experiential learnings, a name for a way we have always taught our people, we have been able to share and start to give back an identity to some of those whom have lost it and educate all those partners we work with, in this way of life. And with this lodge we have been able to begin to build the Collective Impact needed by bringing not only my people back to this way of life but also bringing the Homeless Aboriginal serving agencies with whom we partner, who partake by choice of course, in ceremony themselves to witness the beauty, power and lineage of what we believe. To educate them in a way of life for the people they themselves have been trying to assist for years, this beginning's of Collective Impact has allowed for the togetherness of executive directors, housing directors, program managers, funding body representatives and front line workers,  like myself,  with the people we all serve, through this belief, this lodge, this original way of life for us, we have also begun to build community and social integration by having all walks of life join us on Fridays from the Calgary Community. Everyone accepting of one another and </a:t>
            </a:r>
            <a:r>
              <a:rPr lang="en-CA" dirty="0" smtClean="0"/>
              <a:t>equals all working together</a:t>
            </a:r>
            <a:endParaRPr lang="en-CA" dirty="0" smtClean="0"/>
          </a:p>
          <a:p>
            <a:r>
              <a:rPr lang="en-CA" dirty="0" smtClean="0"/>
              <a:t>Sweat Lodge Fridays wouldn’t happen if it wasn’t for the partnerships and support of those involved in this movement, you know who you are and we thank you, we humbly thank you.</a:t>
            </a:r>
          </a:p>
          <a:p>
            <a:r>
              <a:rPr lang="en-CA" dirty="0" smtClean="0"/>
              <a:t> We have found these men and women in all states of disarray and addiction, on the streets, in the shelters, on the mats and always have approached from Harm Reduction and Housing 1st because like I said earlier “a home for all no matter what” is something we believe in also within this belief and we always offer up a chance to come to the lodge on that coming Friday and a many of the people will do what it takes for them to be there in sobriety for that time and a many will not and that’s ok cause maybe next time they will come or the time after that. Homeless, recently housed or trying to sustain, trying again for the umpteenth time, it doesn’t matter because with this belief you are your own person on your own journey to Good Health, Happiness, Help and Understanding in your life. As my Brother, my partner, Brad Fisher, the man who started this program and continues on today has always said ‘and me as a man I am only here to help, by hauling wood and stones, building a fire to heat the stones, carrying</a:t>
            </a:r>
            <a:r>
              <a:rPr lang="en-CA" baseline="0" dirty="0" smtClean="0"/>
              <a:t> them into lodge</a:t>
            </a:r>
            <a:r>
              <a:rPr lang="en-CA" dirty="0" smtClean="0"/>
              <a:t> and pouring water the rest is between you and them, if you are sincere you will get your help’ as we believe this way of life does.</a:t>
            </a:r>
          </a:p>
          <a:p>
            <a:r>
              <a:rPr lang="en-CA" dirty="0" smtClean="0"/>
              <a:t>This Lodge, this way of life has inspired leadership into the people we work with to give them back that pride as 1st Nations peoples and allowed for prolonged sobriety in some folks and they have moved on to a more in-depth practice of this way of life which leads to keeping housing intact with the most innovative and best practices we have as 1st nations people and these practices are our 7 sacred rights, the lodge itself being one of those rights. They have taken it upon themselves to be leaders for others coming from where they have and show them it is possible to be successful in housing within working with this belief and its acceptance of how many times it takes and/or what it takes while you heal on your journey to that Good health, Happiness, Help and Understanding. All aimed at keeping the house that person has made a home out of or is attempting to make a home out of.</a:t>
            </a:r>
          </a:p>
          <a:p>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11</a:t>
            </a:fld>
            <a:endParaRPr lang="en-CA" dirty="0"/>
          </a:p>
        </p:txBody>
      </p:sp>
    </p:spTree>
    <p:extLst>
      <p:ext uri="{BB962C8B-B14F-4D97-AF65-F5344CB8AC3E}">
        <p14:creationId xmlns:p14="http://schemas.microsoft.com/office/powerpoint/2010/main" val="3471420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(Monday drum</a:t>
            </a:r>
            <a:r>
              <a:rPr lang="en-US" baseline="0" dirty="0" smtClean="0"/>
              <a:t> data)</a:t>
            </a:r>
          </a:p>
          <a:p>
            <a:r>
              <a:rPr lang="en-CA" dirty="0" smtClean="0"/>
              <a:t>Another best practice we are able to share with the people is the sacred drum and its connection to us and our mother earth, as you can see here the</a:t>
            </a:r>
            <a:r>
              <a:rPr lang="en-CA" baseline="0" dirty="0" smtClean="0"/>
              <a:t> amount of people is substantial also and</a:t>
            </a:r>
            <a:r>
              <a:rPr lang="en-CA" dirty="0" smtClean="0"/>
              <a:t> the connection it brings in its presence to the people to bring them back to who they really are inside. We see the pride swell as we all work together around that drum to make the harmony we want to duplicate in our lives. These women and men who participate make this possible and share in that good health, happiness, help and understanding with one another</a:t>
            </a:r>
            <a:r>
              <a:rPr lang="en-CA" baseline="0" dirty="0" smtClean="0"/>
              <a:t> and it shows.</a:t>
            </a:r>
            <a:endParaRPr lang="en-CA" dirty="0" smtClean="0"/>
          </a:p>
          <a:p>
            <a:r>
              <a:rPr lang="en-CA" dirty="0" smtClean="0"/>
              <a:t> Again, here we see sustainability, sustainability in the self, created with the drum, for that stability to be able to achieve housing and/or keep their current housing. We do these</a:t>
            </a:r>
            <a:r>
              <a:rPr lang="en-CA" baseline="0" dirty="0" smtClean="0"/>
              <a:t> circles</a:t>
            </a:r>
            <a:r>
              <a:rPr lang="en-CA" dirty="0" smtClean="0"/>
              <a:t> in shelter settings and again, thank you to our partners</a:t>
            </a:r>
            <a:r>
              <a:rPr lang="en-CA" baseline="0" dirty="0" smtClean="0"/>
              <a:t> for allowing us in there spaces to make the beautiful music we get to make with the people through the drum.</a:t>
            </a:r>
          </a:p>
          <a:p>
            <a:endParaRPr lang="en-CA" baseline="0" dirty="0" smtClean="0"/>
          </a:p>
          <a:p>
            <a:endParaRPr lang="en-CA" baseline="0" dirty="0" smtClean="0"/>
          </a:p>
          <a:p>
            <a:endParaRPr lang="en-CA" baseline="0"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12</a:t>
            </a:fld>
            <a:endParaRPr lang="en-CA" dirty="0"/>
          </a:p>
        </p:txBody>
      </p:sp>
    </p:spTree>
    <p:extLst>
      <p:ext uri="{BB962C8B-B14F-4D97-AF65-F5344CB8AC3E}">
        <p14:creationId xmlns:p14="http://schemas.microsoft.com/office/powerpoint/2010/main" val="3392957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Forth with</a:t>
            </a:r>
            <a:r>
              <a:rPr lang="en-US" baseline="0" dirty="0" smtClean="0"/>
              <a:t> the people and in closing of this talk here, It is our intention to bring to light the hard work put forth by the people we work with in chasing their good health, happiness, help and understanding by simply participating as well as the importance of providing the cultural practices, best practices, we have as Aboriginal peoples for our people experiencing homelessness to participate in, in which ever of the 7 cities a program type like this needs to exists.</a:t>
            </a:r>
          </a:p>
          <a:p>
            <a:r>
              <a:rPr lang="en-US" baseline="0" dirty="0" smtClean="0"/>
              <a:t> We can see this importance from the comments here from clients who have and who access the program.</a:t>
            </a:r>
          </a:p>
          <a:p>
            <a:r>
              <a:rPr lang="en-US" baseline="0" dirty="0" smtClean="0"/>
              <a:t>Thank you very much.</a:t>
            </a:r>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13</a:t>
            </a:fld>
            <a:endParaRPr lang="en-CA" dirty="0"/>
          </a:p>
        </p:txBody>
      </p:sp>
    </p:spTree>
    <p:extLst>
      <p:ext uri="{BB962C8B-B14F-4D97-AF65-F5344CB8AC3E}">
        <p14:creationId xmlns:p14="http://schemas.microsoft.com/office/powerpoint/2010/main" val="54786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name is Sydney and I’m 1</a:t>
            </a:r>
            <a:r>
              <a:rPr lang="en-US" baseline="0" dirty="0" smtClean="0"/>
              <a:t> of 7 people directly involved with this program. At the AFCC, I am 1 of 2 Outreach and Cultural Re-Connection Workers there. I have a partner  I run with out there, his name is Brad Fisher and he is the originator of our program, Brad is also a 2009 -2010 Art Smith Award winning Frontline worker. His 1</a:t>
            </a:r>
            <a:r>
              <a:rPr lang="en-US" baseline="30000" dirty="0" smtClean="0"/>
              <a:t>st</a:t>
            </a:r>
            <a:r>
              <a:rPr lang="en-US" baseline="0" dirty="0" smtClean="0"/>
              <a:t> year on the scene and together we do our best as common men to aid homeless aboriginal people through our belief we share.</a:t>
            </a:r>
          </a:p>
          <a:p>
            <a:endParaRPr lang="en-US" baseline="0" dirty="0" smtClean="0"/>
          </a:p>
          <a:p>
            <a:r>
              <a:rPr lang="en-US" baseline="0" dirty="0" smtClean="0"/>
              <a:t>What is this belief? What is this program? </a:t>
            </a:r>
          </a:p>
          <a:p>
            <a:r>
              <a:rPr lang="en-US" baseline="0" dirty="0" smtClean="0"/>
              <a:t>Firstly, let me tell you where we both found this belief - prison.</a:t>
            </a:r>
          </a:p>
          <a:p>
            <a:r>
              <a:rPr lang="en-US" baseline="0" dirty="0" smtClean="0"/>
              <a:t>Prison was my 1</a:t>
            </a:r>
            <a:r>
              <a:rPr lang="en-US" baseline="30000" dirty="0" smtClean="0"/>
              <a:t>st</a:t>
            </a:r>
            <a:r>
              <a:rPr lang="en-US" baseline="0" dirty="0" smtClean="0"/>
              <a:t> encounter with this way of life because I am a fall out of the residential school system, my grandparents were taken and then the atrocities occurred. They then were sent home and together made a family, a family full with dysfunction, abuse in all forms, alcoholism and no practice of the way of life as 1</a:t>
            </a:r>
            <a:r>
              <a:rPr lang="en-US" baseline="30000" dirty="0" smtClean="0"/>
              <a:t>st</a:t>
            </a:r>
            <a:r>
              <a:rPr lang="en-US" baseline="0" dirty="0" smtClean="0"/>
              <a:t> nations people like so many others. So, my mother left the reserve as soon as she could with my brother and sister and never looked back, hence I was never raised in the traditional way and had no connection to them until I started my time in the Correctional system.</a:t>
            </a:r>
          </a:p>
          <a:p>
            <a:r>
              <a:rPr lang="en-US" baseline="0" dirty="0" smtClean="0"/>
              <a:t>It was in prison </a:t>
            </a:r>
            <a:r>
              <a:rPr lang="en-CA" baseline="0" dirty="0" smtClean="0"/>
              <a:t>where I started to follow the practices of this belief, wholeheartedly and committed (my brother also). Even though I was restricted and limited to that environment,  I would do what was taught to me as required daily because sometimes in prison, things got out of your control, </a:t>
            </a:r>
            <a:r>
              <a:rPr lang="en-CA" baseline="0" dirty="0" smtClean="0">
                <a:solidFill>
                  <a:srgbClr val="FF0000"/>
                </a:solidFill>
              </a:rPr>
              <a:t>for instance, your very own front door… And when you are allowed out of it.</a:t>
            </a:r>
          </a:p>
          <a:p>
            <a:r>
              <a:rPr lang="en-US" baseline="0" dirty="0" smtClean="0"/>
              <a:t>By the time I had made it to the Federal system, </a:t>
            </a:r>
            <a:r>
              <a:rPr lang="en-CA" baseline="0" dirty="0" smtClean="0"/>
              <a:t>I had been around these ways now from being in and out of jails; other beliefs of it taught by other men I had met because at this point a man was showing me this alter where my belief was found, although it always did speak to me in every variation but this variation, this alter was different for me. It taught compassion in its rarest form, it showed me acceptance of all no matter what, again and again because you had to give your all to be there for the people. My brother and I we’ve suffered, we’ve sacrificed but that’s a story for another time!</a:t>
            </a:r>
          </a:p>
          <a:p>
            <a:endParaRPr lang="en-US" baseline="0" dirty="0" smtClean="0"/>
          </a:p>
          <a:p>
            <a:endParaRPr lang="en-US" baseline="0" dirty="0" smtClean="0"/>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2</a:t>
            </a:fld>
            <a:endParaRPr lang="en-CA" dirty="0"/>
          </a:p>
        </p:txBody>
      </p:sp>
    </p:spTree>
    <p:extLst>
      <p:ext uri="{BB962C8B-B14F-4D97-AF65-F5344CB8AC3E}">
        <p14:creationId xmlns:p14="http://schemas.microsoft.com/office/powerpoint/2010/main" val="259125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 identify as Aboriginal, 1st nations, My</a:t>
            </a:r>
            <a:r>
              <a:rPr lang="en-CA" baseline="0" dirty="0" smtClean="0"/>
              <a:t> brother</a:t>
            </a:r>
            <a:r>
              <a:rPr lang="en-CA" dirty="0" smtClean="0"/>
              <a:t> and I</a:t>
            </a:r>
            <a:r>
              <a:rPr lang="en-CA" dirty="0" smtClean="0"/>
              <a:t>. A Cree and a Mohawk</a:t>
            </a:r>
            <a:endParaRPr lang="en-CA" dirty="0" smtClean="0"/>
          </a:p>
          <a:p>
            <a:r>
              <a:rPr lang="en-CA" dirty="0" smtClean="0"/>
              <a:t>I am registered on my mothers’ reserve as an Indian under the Indian act, statues card and all. More importantly, we believe in a way of life that also recognizes that having a home as a fundamental principal/right of all the members of society/tribe/ clan no matter their place like Housing 1st in the here and now; Furthermore,  it was up to the whole tribe(s),  cause their wasn’t just one. When we all gathered back in the day, we all had to come together for our people when they were outside with nothing to give them a home. Food, warmth and a knowing they belonged to a community, to me Collective Impact since our beginning's.</a:t>
            </a:r>
          </a:p>
          <a:p>
            <a:r>
              <a:rPr lang="en-US" dirty="0" smtClean="0"/>
              <a:t>So we wanted to use this belief in our program to give it back to the people</a:t>
            </a:r>
            <a:r>
              <a:rPr lang="en-US" baseline="0" dirty="0" smtClean="0"/>
              <a:t> so they could know they can live apart from homelessness and be an Aboriginal person who, if they so choose, could practice their cultural practices freely and proudly.</a:t>
            </a:r>
          </a:p>
          <a:p>
            <a:endParaRPr lang="en-US" baseline="0" dirty="0" smtClean="0"/>
          </a:p>
          <a:p>
            <a:r>
              <a:rPr lang="en-US" baseline="0" dirty="0" smtClean="0"/>
              <a:t>This is the tipi </a:t>
            </a:r>
            <a:r>
              <a:rPr lang="en-US" baseline="0" dirty="0" smtClean="0"/>
              <a:t>and a group of women from a treatment facility we work at </a:t>
            </a:r>
            <a:r>
              <a:rPr lang="en-US" baseline="0" dirty="0" smtClean="0"/>
              <a:t>our </a:t>
            </a:r>
            <a:r>
              <a:rPr lang="en-US" baseline="0" dirty="0" smtClean="0"/>
              <a:t>gathering place.</a:t>
            </a:r>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3</a:t>
            </a:fld>
            <a:endParaRPr lang="en-CA" dirty="0"/>
          </a:p>
        </p:txBody>
      </p:sp>
    </p:spTree>
    <p:extLst>
      <p:ext uri="{BB962C8B-B14F-4D97-AF65-F5344CB8AC3E}">
        <p14:creationId xmlns:p14="http://schemas.microsoft.com/office/powerpoint/2010/main" val="2942210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Fast-forward 15years for me and 30 for my bro, here we are, Housing 1</a:t>
            </a:r>
            <a:r>
              <a:rPr lang="en-CA" baseline="30000" dirty="0" smtClean="0"/>
              <a:t>st</a:t>
            </a:r>
            <a:r>
              <a:rPr lang="en-CA" dirty="0" smtClean="0"/>
              <a:t>. And how we apply this belief to working with those we serve and how we make it work in Housing 1st, so we can effectively and efficiently put a stop to this issue we created and now have to solve together.</a:t>
            </a:r>
          </a:p>
          <a:p>
            <a:r>
              <a:rPr lang="en-US" dirty="0" smtClean="0"/>
              <a:t>So, inside our program we came up with, with</a:t>
            </a:r>
            <a:r>
              <a:rPr lang="en-US" baseline="0" dirty="0" smtClean="0"/>
              <a:t> help, what we can see here:</a:t>
            </a:r>
            <a:endParaRPr lang="en-CA" dirty="0" smtClean="0"/>
          </a:p>
          <a:p>
            <a:r>
              <a:rPr lang="en-US" dirty="0" smtClean="0"/>
              <a:t>Goal</a:t>
            </a:r>
            <a:r>
              <a:rPr lang="en-US" baseline="0" dirty="0" smtClean="0"/>
              <a:t> 1: read goal</a:t>
            </a:r>
          </a:p>
          <a:p>
            <a:r>
              <a:rPr lang="en-US" baseline="0" dirty="0" smtClean="0"/>
              <a:t>Goal 2:read goal</a:t>
            </a:r>
          </a:p>
          <a:p>
            <a:r>
              <a:rPr lang="en-US" baseline="0" dirty="0" smtClean="0"/>
              <a:t>Our belief in the way our ancestors lived has been the key to us being able to share this belief with the people we have been working with to achieve these goals.</a:t>
            </a:r>
          </a:p>
          <a:p>
            <a:r>
              <a:rPr lang="en-US" baseline="0" dirty="0" smtClean="0"/>
              <a:t> And this belief is </a:t>
            </a:r>
            <a:r>
              <a:rPr lang="en-CA" baseline="0" dirty="0" smtClean="0"/>
              <a:t>a prayer, plain and simple, said by a common woman or man, anyone of you for instance or more importantly those we serve, it’s rooted in the home and keeping Good Health, Happiness, Help and Understanding in the home, It’s not religious, it’s spiritual. And these roots grow into every aspect of your being, the physical, the mental, and the spiritual. The only root it won’t seem to sprout though is the money tree…</a:t>
            </a:r>
          </a:p>
          <a:p>
            <a:r>
              <a:rPr lang="en-CA" baseline="0" dirty="0" smtClean="0"/>
              <a:t>It’s a prayer for a better tomorrow said by my ancestors, for over 19 generations, for future generations to come cause they knew of the hard times our people would face, it’s a prayer said by me for a better tomorrow for my children and future generations, it’s a prayer I try and share so it will continue on into the future. Consensuses is, (in Indian country), we always want it here to be able to help us live and thrive and for future generations. It’s a prayer we’ve spent years developing and will continue to do so as we grow.</a:t>
            </a:r>
          </a:p>
          <a:p>
            <a:r>
              <a:rPr lang="en-CA" baseline="0" dirty="0" smtClean="0"/>
              <a:t>It’s a prayer we’ve learned to share with those we work with and serve by simply showing the complete acceptance of this belief no matter their place in society and having a right to a home first and foremost,(housing 1st),  and furthermore no matter the level of complexities/addictions or needs,  (Harm Reduction),  and as many times as it takes. </a:t>
            </a:r>
          </a:p>
          <a:p>
            <a:r>
              <a:rPr lang="en-US" baseline="0" dirty="0" smtClean="0"/>
              <a:t>To us we had aligned our belief with the goals we had made to make the program match or peoples complexities with solutions that were time tested to be true for Aboriginal people by Aboriginal people.</a:t>
            </a:r>
          </a:p>
          <a:p>
            <a:endParaRPr lang="en-US" baseline="0" dirty="0" smtClean="0"/>
          </a:p>
          <a:p>
            <a:endParaRPr lang="en-CA" dirty="0" smtClean="0"/>
          </a:p>
          <a:p>
            <a:endParaRPr lang="en-CA" dirty="0" smtClean="0"/>
          </a:p>
          <a:p>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4</a:t>
            </a:fld>
            <a:endParaRPr lang="en-CA" dirty="0"/>
          </a:p>
        </p:txBody>
      </p:sp>
    </p:spTree>
    <p:extLst>
      <p:ext uri="{BB962C8B-B14F-4D97-AF65-F5344CB8AC3E}">
        <p14:creationId xmlns:p14="http://schemas.microsoft.com/office/powerpoint/2010/main" val="3983054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achieve our goals, next we came up with the objectives we needed to meet for our program and through our belief, consistency and partnerships, we love our partners and thank you, thank you to them and to the people. We have been able to meet these objectives to achieve the goals to see success in the people through the belief in the program inside of Housing 1</a:t>
            </a:r>
            <a:r>
              <a:rPr lang="en-US" baseline="30000" dirty="0" smtClean="0"/>
              <a:t>st</a:t>
            </a:r>
            <a:r>
              <a:rPr lang="en-US" baseline="0" dirty="0" smtClean="0"/>
              <a:t> as practitioners.</a:t>
            </a:r>
          </a:p>
          <a:p>
            <a:r>
              <a:rPr lang="en-US" baseline="0" dirty="0" smtClean="0"/>
              <a:t>I spoke to the love we have for our partners and collaborators and it was through there willingness to work with us and allowing us into there shelters</a:t>
            </a:r>
            <a:r>
              <a:rPr lang="en-CA" baseline="0" dirty="0" smtClean="0"/>
              <a:t>, detoxes, offices, we were able to offer these Aboriginal way of life programming connections.</a:t>
            </a:r>
          </a:p>
          <a:p>
            <a:r>
              <a:rPr lang="en-US" baseline="0" dirty="0" smtClean="0"/>
              <a:t>Objective 3(read aloud) made it possible to meet objectives 1,2 and 4. and the hard work of my partner in the pilot year of 09’.</a:t>
            </a:r>
          </a:p>
          <a:p>
            <a:r>
              <a:rPr lang="en-US" baseline="0" dirty="0" smtClean="0"/>
              <a:t>With this ground work now laid we were in all our partners spaces providing outreach services to the Aboriginal clients through the intake and referral process, we were advocating and identifying housing to have folks housed firstly and mostly cause that was the need: that met objective 1 for us.(read objective aloud)</a:t>
            </a:r>
          </a:p>
          <a:p>
            <a:r>
              <a:rPr lang="en-US" baseline="0" dirty="0" smtClean="0"/>
              <a:t>Objective 2 was also well on its way with the acceptance of 3, the consistent delivery of cultural activities for Aboriginal homeless and/or recently housed. This says we are an Aboriginal Centre delivering Aboriginal learnings to Aboriginal people either homeless or recently housed and we were and still are with this program, objective met.</a:t>
            </a:r>
          </a:p>
          <a:p>
            <a:r>
              <a:rPr lang="en-US" baseline="0" dirty="0" smtClean="0"/>
              <a:t>Objective 4 was met with a fine complement to build capacity at the Centre, with the finely quilted relationship we had with the rapid re-housing program we were working with in housing our people at the time. Together we came up with a proposal for a housing program to be operated out of the AFCC in partnership with, we were granted this housing 1</a:t>
            </a:r>
            <a:r>
              <a:rPr lang="en-US" baseline="30000" dirty="0" smtClean="0"/>
              <a:t>st</a:t>
            </a:r>
            <a:r>
              <a:rPr lang="en-US" baseline="0" dirty="0" smtClean="0"/>
              <a:t> program, it has had its struggles but remains strong and solely operated by the AFCC, it is called the Aboriginal Housing Initiative or AHI, and our capacity has doubled at the Centre and the Cultural Re-Connection program has flourished and grown to expand our work into the Justice, Health,  and Education systems in and around Calgary.</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9B31A28-E453-40FA-BA5B-A93929F54DDC}" type="slidenum">
              <a:rPr lang="en-CA" smtClean="0"/>
              <a:pPr/>
              <a:t>5</a:t>
            </a:fld>
            <a:endParaRPr lang="en-CA" dirty="0"/>
          </a:p>
        </p:txBody>
      </p:sp>
    </p:spTree>
    <p:extLst>
      <p:ext uri="{BB962C8B-B14F-4D97-AF65-F5344CB8AC3E}">
        <p14:creationId xmlns:p14="http://schemas.microsoft.com/office/powerpoint/2010/main" val="635155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p>
          <a:p>
            <a:r>
              <a:rPr lang="en-US" dirty="0" smtClean="0"/>
              <a:t>July</a:t>
            </a:r>
            <a:r>
              <a:rPr lang="en-US" baseline="0" dirty="0" smtClean="0"/>
              <a:t> 2009, the AFCC is a yellow old retro-fitted into offices house and the upstart of the program is going. First sweat November ‘09</a:t>
            </a:r>
          </a:p>
          <a:p>
            <a:r>
              <a:rPr lang="en-US" baseline="0" dirty="0" smtClean="0"/>
              <a:t> Today we’ve grown and moved main office location and operate 2 satellite offices for Case management for our housed folks and for greater access to Outreach and Cultural Re-Connection.</a:t>
            </a:r>
          </a:p>
          <a:p>
            <a:r>
              <a:rPr lang="en-US" baseline="0" dirty="0" smtClean="0"/>
              <a:t>With our program we have always focused on giving the people a house to make a home no matter the complexities and with this belief it is the hopes the improvements will be made in lifestyle, client driven, with cultural beliefs and other supports needed intact.</a:t>
            </a:r>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6</a:t>
            </a:fld>
            <a:endParaRPr lang="en-CA" dirty="0"/>
          </a:p>
        </p:txBody>
      </p:sp>
    </p:spTree>
    <p:extLst>
      <p:ext uri="{BB962C8B-B14F-4D97-AF65-F5344CB8AC3E}">
        <p14:creationId xmlns:p14="http://schemas.microsoft.com/office/powerpoint/2010/main" val="1194868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aloud)</a:t>
            </a:r>
          </a:p>
          <a:p>
            <a:r>
              <a:rPr lang="en-US" dirty="0" smtClean="0"/>
              <a:t>We</a:t>
            </a:r>
            <a:r>
              <a:rPr lang="en-US" baseline="0" dirty="0" smtClean="0"/>
              <a:t> believe this at the AFCC and if you haven't figured by now, we’re not to shabby at belief</a:t>
            </a:r>
          </a:p>
          <a:p>
            <a:r>
              <a:rPr lang="en-US" baseline="0" dirty="0" smtClean="0"/>
              <a:t>We serve the urban Aboriginal population to the best we can and we believe we lead the way in serving the Homeless Aboriginal population in cultural practices cause we will work with these women and men even though addictions are prevalent and upfront, we will work with them in cultural practice and holistic interventions daily.</a:t>
            </a:r>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7</a:t>
            </a:fld>
            <a:endParaRPr lang="en-CA" dirty="0"/>
          </a:p>
        </p:txBody>
      </p:sp>
    </p:spTree>
    <p:extLst>
      <p:ext uri="{BB962C8B-B14F-4D97-AF65-F5344CB8AC3E}">
        <p14:creationId xmlns:p14="http://schemas.microsoft.com/office/powerpoint/2010/main" val="3077578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see a</a:t>
            </a:r>
            <a:r>
              <a:rPr lang="en-US" baseline="0" dirty="0" smtClean="0"/>
              <a:t> visual, just to help form a minds eye view, of how we saw the non-Aboriginal homeless serving agencies trying to serve Homeless Aboriginal people.</a:t>
            </a:r>
          </a:p>
          <a:p>
            <a:r>
              <a:rPr lang="en-US" baseline="0" dirty="0" smtClean="0"/>
              <a:t>In the first part of this visual we see the people we are trying to serve in the middle and all the surrounding circles are agencies who all play a part in wrap around tailored services to provide safety, dignity and home for the people. It wasn’t for lack or want to not help homeless aboriginal people we found cause like I said earlier, we were welcomed with open arms to aid in the service of our people.</a:t>
            </a:r>
          </a:p>
          <a:p>
            <a:r>
              <a:rPr lang="en-US" baseline="0" dirty="0" smtClean="0"/>
              <a:t>We had all these agencies wanting to help and the beginning's of the 10year plan were six years into by Calgary’s count.</a:t>
            </a:r>
          </a:p>
          <a:p>
            <a:r>
              <a:rPr lang="en-US" baseline="0" dirty="0" smtClean="0"/>
              <a:t>Housing 1</a:t>
            </a:r>
            <a:r>
              <a:rPr lang="en-US" baseline="30000" dirty="0" smtClean="0"/>
              <a:t>st</a:t>
            </a:r>
            <a:r>
              <a:rPr lang="en-US" baseline="0" dirty="0" smtClean="0"/>
              <a:t>, that’s the arrows, that’s what they represent. A house firstly and with no pre-cursors, no expectations, just somewhere for the person to not be homeless to hopefully work on the issues that brought them to homelessness.</a:t>
            </a:r>
          </a:p>
          <a:p>
            <a:r>
              <a:rPr lang="en-US" baseline="0" dirty="0" smtClean="0"/>
              <a:t>And on the other side we see the complete circle of everybody working together to solve the issues we need to work on to be complete in our lives as Aboriginal peoples and keep our homes, in a perfect world right, we all know this could take time and time again for our people to be able to live in a house let alone make it a home.</a:t>
            </a:r>
          </a:p>
          <a:p>
            <a:r>
              <a:rPr lang="en-US" baseline="0" dirty="0" smtClean="0"/>
              <a:t>Underneath this process from clients being circled by the circles which represent agencies through the housing arrows, CAA now a days, to the complete circle and wrap around, we see Cultural Re-Connection and that’s us at the AFCC for the clients and partners we work with. We try and serve as that solid foundation needed to build upon, no matter how many times the big bad wolf blows your house down and we are there for the journey for those who are achieving sustainability of their home and for those trying to maintain that housing. Much like Calgary's system of care framework flow chart where you see supportive services and outreach throughout as a footing, we do the same with our Cultural Engagement and Re-Connection.</a:t>
            </a:r>
          </a:p>
          <a:p>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8</a:t>
            </a:fld>
            <a:endParaRPr lang="en-CA" dirty="0"/>
          </a:p>
        </p:txBody>
      </p:sp>
    </p:spTree>
    <p:extLst>
      <p:ext uri="{BB962C8B-B14F-4D97-AF65-F5344CB8AC3E}">
        <p14:creationId xmlns:p14="http://schemas.microsoft.com/office/powerpoint/2010/main" val="1018467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another visual aid to help illustrate the belief we try and grow within the people to achieve all those good things on the</a:t>
            </a:r>
            <a:r>
              <a:rPr lang="en-US" baseline="0" dirty="0" smtClean="0"/>
              <a:t> red road or whatever road you want to take to make your journey.</a:t>
            </a:r>
          </a:p>
          <a:p>
            <a:r>
              <a:rPr lang="en-US" baseline="0" dirty="0" smtClean="0"/>
              <a:t>Good health, happiness, help and understanding, the basics of what I was taught when I started with this alter, this belief. </a:t>
            </a:r>
          </a:p>
          <a:p>
            <a:r>
              <a:rPr lang="en-US" baseline="0" dirty="0" smtClean="0"/>
              <a:t>The Grandfather equation is what we like to call it cause with these things in your life in working with the 7sacred rights anything is possible.</a:t>
            </a:r>
          </a:p>
          <a:p>
            <a:r>
              <a:rPr lang="en-US" baseline="0" dirty="0" smtClean="0"/>
              <a:t>We start to work with our Good Health in our belief, above all else, and the women and men start to work with this also even if its only for small windows of time, say time enough for them to make a Friday and we’ll get to Fridays shortly here, so our good health and chasing it is very important cause when we feel healthy, we can feel happiness not a substance or beverage or non-beverage induced happiness but a genuine feeling cause </a:t>
            </a:r>
            <a:r>
              <a:rPr lang="en-US" baseline="0" dirty="0" smtClean="0"/>
              <a:t>we’re feeling good health or </a:t>
            </a:r>
            <a:r>
              <a:rPr lang="en-US" baseline="0" dirty="0" smtClean="0"/>
              <a:t>on our way</a:t>
            </a:r>
            <a:r>
              <a:rPr lang="en-US" baseline="0" dirty="0" smtClean="0"/>
              <a:t>. Detoxing.</a:t>
            </a:r>
            <a:endParaRPr lang="en-US" baseline="0" dirty="0" smtClean="0"/>
          </a:p>
          <a:p>
            <a:r>
              <a:rPr lang="en-US" baseline="0" dirty="0" smtClean="0"/>
              <a:t>Lets also remember that there's a continuum of services through this journey and we’re trying to build this piece, cultural re-connection, inside the folks we work with. Good health is achieved, a person has made it through the beginning's of the battle for their </a:t>
            </a:r>
            <a:r>
              <a:rPr lang="en-US" baseline="0" dirty="0" smtClean="0"/>
              <a:t>life, they’ve detoxed </a:t>
            </a:r>
            <a:r>
              <a:rPr lang="en-US" baseline="0" dirty="0" smtClean="0"/>
              <a:t>and we’ve seen this.</a:t>
            </a:r>
          </a:p>
          <a:p>
            <a:r>
              <a:rPr lang="en-US" baseline="0" dirty="0" smtClean="0"/>
              <a:t>Next comes Happiness and this we can share and have ourselves, have and share with others cause we know the struggle it took to get to only here, detoxing, sobering up, it hurts and that’s only the beginning.</a:t>
            </a:r>
          </a:p>
          <a:p>
            <a:r>
              <a:rPr lang="en-US" baseline="0" dirty="0" smtClean="0"/>
              <a:t>Good health and happiness, we’re housed we’re living healthy. We’re happy. On to help.</a:t>
            </a:r>
          </a:p>
          <a:p>
            <a:r>
              <a:rPr lang="en-US" baseline="0" dirty="0" smtClean="0"/>
              <a:t>We’ve been helped and we’re thankful for that help to get here, we can ask for help when we need it, we can give help to others. We want to help and help ourselves to keep this happiness, this good health that we’ve work to get.</a:t>
            </a:r>
          </a:p>
          <a:p>
            <a:r>
              <a:rPr lang="en-US" baseline="0" dirty="0" smtClean="0"/>
              <a:t>Than we get to understanding, here we can look back and reflect on the journey we’re on. What we’ve done to get here and how we can stay here. Understanding as Aboriginal people we can live our way of life to be a whole complete person with a home, with a name, with an identity to hold in high esteem and prestige as we once did as a nation bursting with Good health, Happiness, Help and understanding.</a:t>
            </a:r>
          </a:p>
          <a:p>
            <a:endParaRPr lang="en-US" baseline="0" dirty="0" smtClean="0"/>
          </a:p>
          <a:p>
            <a:r>
              <a:rPr lang="en-US" baseline="0" dirty="0" smtClean="0"/>
              <a:t>We all know this journey doesn’t happen overnight and the road is long as well as rough, travelled time and time again for some folks but with consistent practice of our cultural ways reinforced with supportive services, a person, a family can make it. 15 years for me, 30 for my partner, a lifetime.</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C9B31A28-E453-40FA-BA5B-A93929F54DDC}" type="slidenum">
              <a:rPr lang="en-CA" smtClean="0"/>
              <a:pPr/>
              <a:t>9</a:t>
            </a:fld>
            <a:endParaRPr lang="en-CA" dirty="0"/>
          </a:p>
        </p:txBody>
      </p:sp>
    </p:spTree>
    <p:extLst>
      <p:ext uri="{BB962C8B-B14F-4D97-AF65-F5344CB8AC3E}">
        <p14:creationId xmlns:p14="http://schemas.microsoft.com/office/powerpoint/2010/main" val="365256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29" name="Slide Number Placeholder 28"/>
          <p:cNvSpPr>
            <a:spLocks noGrp="1"/>
          </p:cNvSpPr>
          <p:nvPr>
            <p:ph type="sldNum" sz="quarter" idx="12"/>
          </p:nvPr>
        </p:nvSpPr>
        <p:spPr/>
        <p:txBody>
          <a:bodyPr/>
          <a:lstStyle/>
          <a:p>
            <a:fld id="{047DDB48-2015-4CF5-B499-A8BCB25400F7}" type="slidenum">
              <a:rPr lang="en-CA" smtClean="0"/>
              <a:pPr/>
              <a:t>‹#›</a:t>
            </a:fld>
            <a:endParaRPr lang="en-CA"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7924800" y="6416675"/>
            <a:ext cx="762000" cy="365125"/>
          </a:xfrm>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378DB3-1DB8-41E5-B74A-26CA8AC0D017}" type="datetimeFigureOut">
              <a:rPr lang="en-CA" smtClean="0"/>
              <a:pPr/>
              <a:t>27/04/2015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047DDB48-2015-4CF5-B499-A8BCB25400F7}" type="slidenum">
              <a:rPr lang="en-CA" smtClean="0"/>
              <a:pPr/>
              <a:t>‹#›</a:t>
            </a:fld>
            <a:endParaRPr lang="en-CA" dirty="0"/>
          </a:p>
        </p:txBody>
      </p:sp>
    </p:spTree>
  </p:cSld>
  <p:clrMapOvr>
    <a:masterClrMapping/>
  </p:clrMapOvr>
  <p:transition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378DB3-1DB8-41E5-B74A-26CA8AC0D017}" type="datetimeFigureOut">
              <a:rPr lang="en-CA" smtClean="0"/>
              <a:pPr/>
              <a:t>27/04/2015</a:t>
            </a:fld>
            <a:endParaRPr lang="en-CA"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47DDB48-2015-4CF5-B499-A8BCB25400F7}"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advTm="500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060848"/>
          </a:xfrm>
        </p:spPr>
        <p:txBody>
          <a:bodyPr>
            <a:normAutofit fontScale="90000"/>
          </a:bodyPr>
          <a:lstStyle/>
          <a:p>
            <a:pPr>
              <a:spcAft>
                <a:spcPts val="0"/>
              </a:spcAft>
            </a:pPr>
            <a:r>
              <a:rPr lang="en-CA" dirty="0" smtClean="0">
                <a:solidFill>
                  <a:srgbClr val="FF0000"/>
                </a:solidFill>
                <a:effectLst/>
                <a:latin typeface="Cambria"/>
                <a:ea typeface="Times New Roman"/>
                <a:cs typeface="Times New Roman"/>
              </a:rPr>
              <a:t>Aboriginal Homelessness: </a:t>
            </a:r>
            <a:br>
              <a:rPr lang="en-CA" dirty="0" smtClean="0">
                <a:solidFill>
                  <a:srgbClr val="FF0000"/>
                </a:solidFill>
                <a:effectLst/>
                <a:latin typeface="Cambria"/>
                <a:ea typeface="Times New Roman"/>
                <a:cs typeface="Times New Roman"/>
              </a:rPr>
            </a:br>
            <a:r>
              <a:rPr lang="en-CA" dirty="0" smtClean="0">
                <a:solidFill>
                  <a:srgbClr val="FF0000"/>
                </a:solidFill>
                <a:effectLst/>
                <a:latin typeface="Cambria"/>
                <a:ea typeface="Times New Roman"/>
                <a:cs typeface="Times New Roman"/>
              </a:rPr>
              <a:t>A ‘Belief’ in Housing 1</a:t>
            </a:r>
            <a:r>
              <a:rPr lang="en-CA" baseline="30000" dirty="0" smtClean="0">
                <a:solidFill>
                  <a:srgbClr val="FF0000"/>
                </a:solidFill>
                <a:effectLst/>
                <a:latin typeface="Cambria"/>
                <a:ea typeface="Times New Roman"/>
                <a:cs typeface="Times New Roman"/>
              </a:rPr>
              <a:t>st</a:t>
            </a:r>
            <a:r>
              <a:rPr lang="en-CA" dirty="0" smtClean="0">
                <a:solidFill>
                  <a:srgbClr val="FF0000"/>
                </a:solidFill>
                <a:effectLst/>
                <a:latin typeface="Cambria"/>
                <a:ea typeface="Times New Roman"/>
                <a:cs typeface="Times New Roman"/>
              </a:rPr>
              <a:t>’</a:t>
            </a:r>
            <a:r>
              <a:rPr lang="en-CA" sz="1200" dirty="0">
                <a:ea typeface="Times New Roman"/>
                <a:cs typeface="Times New Roman"/>
              </a:rPr>
              <a:t/>
            </a:r>
            <a:br>
              <a:rPr lang="en-CA" sz="1200" dirty="0">
                <a:ea typeface="Times New Roman"/>
                <a:cs typeface="Times New Roman"/>
              </a:rPr>
            </a:br>
            <a:endParaRPr lang="en-CA" dirty="0"/>
          </a:p>
        </p:txBody>
      </p:sp>
      <p:sp>
        <p:nvSpPr>
          <p:cNvPr id="3" name="Subtitle 2"/>
          <p:cNvSpPr>
            <a:spLocks noGrp="1"/>
          </p:cNvSpPr>
          <p:nvPr>
            <p:ph type="subTitle" idx="1"/>
          </p:nvPr>
        </p:nvSpPr>
        <p:spPr>
          <a:xfrm>
            <a:off x="0" y="3573016"/>
            <a:ext cx="9144000" cy="2971800"/>
          </a:xfrm>
        </p:spPr>
        <p:txBody>
          <a:bodyPr>
            <a:normAutofit lnSpcReduction="10000"/>
          </a:bodyPr>
          <a:lstStyle/>
          <a:p>
            <a:pPr algn="just"/>
            <a:r>
              <a:rPr lang="en-CA" dirty="0"/>
              <a:t>An </a:t>
            </a:r>
            <a:r>
              <a:rPr lang="en-CA" dirty="0" smtClean="0"/>
              <a:t>Aboriginal Outreach and Cultural Re-Connection Program as well as Housing, 1st </a:t>
            </a:r>
            <a:r>
              <a:rPr lang="en-CA" dirty="0"/>
              <a:t>practitioners approach to ending Aboriginal </a:t>
            </a:r>
            <a:r>
              <a:rPr lang="en-CA" dirty="0" smtClean="0"/>
              <a:t>Homelessness </a:t>
            </a:r>
            <a:r>
              <a:rPr lang="en-CA" dirty="0"/>
              <a:t>rooted in a belief of an old way of life and how </a:t>
            </a:r>
            <a:r>
              <a:rPr lang="en-CA" dirty="0" smtClean="0"/>
              <a:t>that belief is shared with whom </a:t>
            </a:r>
            <a:r>
              <a:rPr lang="en-CA" dirty="0"/>
              <a:t>we work </a:t>
            </a:r>
            <a:r>
              <a:rPr lang="en-CA" dirty="0" smtClean="0"/>
              <a:t>with and </a:t>
            </a:r>
            <a:r>
              <a:rPr lang="en-CA" dirty="0"/>
              <a:t>to give back a lost identity for sustainability in housing and prevention of Homelessness.</a:t>
            </a:r>
          </a:p>
        </p:txBody>
      </p:sp>
      <p:grpSp>
        <p:nvGrpSpPr>
          <p:cNvPr id="4" name="Group 3"/>
          <p:cNvGrpSpPr>
            <a:grpSpLocks/>
          </p:cNvGrpSpPr>
          <p:nvPr/>
        </p:nvGrpSpPr>
        <p:grpSpPr bwMode="auto">
          <a:xfrm rot="16200000">
            <a:off x="4230374" y="2166118"/>
            <a:ext cx="740411" cy="777240"/>
            <a:chOff x="10217" y="9410"/>
            <a:chExt cx="1565" cy="590"/>
          </a:xfrm>
          <a:solidFill>
            <a:srgbClr val="C00000"/>
          </a:solidFill>
        </p:grpSpPr>
        <p:sp>
          <p:nvSpPr>
            <p:cNvPr id="5" name="AutoShape 8"/>
            <p:cNvSpPr>
              <a:spLocks noChangeArrowheads="1"/>
            </p:cNvSpPr>
            <p:nvPr/>
          </p:nvSpPr>
          <p:spPr bwMode="auto">
            <a:xfrm>
              <a:off x="11100" y="9410"/>
              <a:ext cx="682" cy="590"/>
            </a:xfrm>
            <a:prstGeom prst="chevron">
              <a:avLst>
                <a:gd name="adj" fmla="val 60312"/>
              </a:avLst>
            </a:prstGeom>
            <a:grpFill/>
            <a:extLst>
              <a:ext uri="{91240B29-F687-4F45-9708-019B960494DF}">
                <a14:hiddenLine xmlns:a14="http://schemas.microsoft.com/office/drawing/2010/main" w="9525">
                  <a:solidFill>
                    <a:srgbClr val="FFFFFF"/>
                  </a:solidFill>
                  <a:miter lim="800000"/>
                  <a:headEnd/>
                  <a:tailEnd/>
                </a14:hiddenLine>
              </a:ex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endParaRPr lang="en-CA" dirty="0"/>
            </a:p>
          </p:txBody>
        </p:sp>
        <p:sp>
          <p:nvSpPr>
            <p:cNvPr id="6" name="AutoShape 9"/>
            <p:cNvSpPr>
              <a:spLocks noChangeArrowheads="1"/>
            </p:cNvSpPr>
            <p:nvPr/>
          </p:nvSpPr>
          <p:spPr bwMode="auto">
            <a:xfrm>
              <a:off x="10659" y="9410"/>
              <a:ext cx="682" cy="590"/>
            </a:xfrm>
            <a:prstGeom prst="chevron">
              <a:avLst>
                <a:gd name="adj" fmla="val 60312"/>
              </a:avLst>
            </a:prstGeom>
            <a:grpFill/>
            <a:extLst>
              <a:ext uri="{91240B29-F687-4F45-9708-019B960494DF}">
                <a14:hiddenLine xmlns:a14="http://schemas.microsoft.com/office/drawing/2010/main" w="9525">
                  <a:solidFill>
                    <a:srgbClr val="FFFFFF"/>
                  </a:solidFill>
                  <a:miter lim="800000"/>
                  <a:headEnd/>
                  <a:tailEnd/>
                </a14:hiddenLine>
              </a:ex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endParaRPr lang="en-CA" dirty="0"/>
            </a:p>
          </p:txBody>
        </p:sp>
        <p:sp>
          <p:nvSpPr>
            <p:cNvPr id="7" name="AutoShape 10"/>
            <p:cNvSpPr>
              <a:spLocks noChangeArrowheads="1"/>
            </p:cNvSpPr>
            <p:nvPr/>
          </p:nvSpPr>
          <p:spPr bwMode="auto">
            <a:xfrm>
              <a:off x="10217" y="9410"/>
              <a:ext cx="682" cy="590"/>
            </a:xfrm>
            <a:prstGeom prst="chevron">
              <a:avLst>
                <a:gd name="adj" fmla="val 57613"/>
              </a:avLst>
            </a:prstGeom>
            <a:grpFill/>
            <a:extLst>
              <a:ext uri="{91240B29-F687-4F45-9708-019B960494DF}">
                <a14:hiddenLine xmlns:a14="http://schemas.microsoft.com/office/drawing/2010/main" w="9525">
                  <a:solidFill>
                    <a:srgbClr val="FFFFFF"/>
                  </a:solidFill>
                  <a:miter lim="800000"/>
                  <a:headEnd/>
                  <a:tailEnd/>
                </a14:hiddenLine>
              </a:ex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endParaRPr lang="en-CA" dirty="0"/>
            </a:p>
          </p:txBody>
        </p:sp>
      </p:grpSp>
    </p:spTree>
    <p:extLst>
      <p:ext uri="{BB962C8B-B14F-4D97-AF65-F5344CB8AC3E}">
        <p14:creationId xmlns:p14="http://schemas.microsoft.com/office/powerpoint/2010/main" val="354220186"/>
      </p:ext>
    </p:extLst>
  </p:cSld>
  <p:clrMapOvr>
    <a:masterClrMapping/>
  </p:clrMapOvr>
  <p:transition advTm="5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Aboriginal Friendship Centre of Calgary: Cultural Re-Connection Program</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3419179"/>
              </p:ext>
            </p:extLst>
          </p:nvPr>
        </p:nvGraphicFramePr>
        <p:xfrm>
          <a:off x="0" y="2060848"/>
          <a:ext cx="9144000"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3248181"/>
      </p:ext>
    </p:extLst>
  </p:cSld>
  <p:clrMapOvr>
    <a:masterClrMapping/>
  </p:clrMapOvr>
  <p:transition advTm="5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5800"/>
            <a:ext cx="9144000" cy="1143000"/>
          </a:xfrm>
        </p:spPr>
        <p:txBody>
          <a:bodyPr>
            <a:normAutofit fontScale="90000"/>
          </a:bodyPr>
          <a:lstStyle/>
          <a:p>
            <a:r>
              <a:rPr lang="en-CA" dirty="0" smtClean="0"/>
              <a:t>Aboriginal Friendship Centre of Calgary: Cultural Re-Connection Program</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5583599"/>
              </p:ext>
            </p:extLst>
          </p:nvPr>
        </p:nvGraphicFramePr>
        <p:xfrm>
          <a:off x="251520" y="2204864"/>
          <a:ext cx="8640960" cy="46531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4113222"/>
      </p:ext>
    </p:extLst>
  </p:cSld>
  <p:clrMapOvr>
    <a:masterClrMapping/>
  </p:clrMapOvr>
  <p:transition advTm="5000">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354162"/>
          </a:xfrm>
        </p:spPr>
        <p:txBody>
          <a:bodyPr>
            <a:normAutofit fontScale="90000"/>
          </a:bodyPr>
          <a:lstStyle/>
          <a:p>
            <a:r>
              <a:rPr lang="en-CA" dirty="0" smtClean="0"/>
              <a:t>Aboriginal </a:t>
            </a:r>
            <a:r>
              <a:rPr lang="en-CA" dirty="0"/>
              <a:t>Friendship Centre of </a:t>
            </a:r>
            <a:r>
              <a:rPr lang="en-CA" dirty="0" smtClean="0"/>
              <a:t>Calgary</a:t>
            </a:r>
            <a:r>
              <a:rPr lang="en-CA" dirty="0"/>
              <a:t>: Cultural Re-Connection Program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5963518"/>
              </p:ext>
            </p:extLst>
          </p:nvPr>
        </p:nvGraphicFramePr>
        <p:xfrm>
          <a:off x="251520" y="1988840"/>
          <a:ext cx="864096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7813834"/>
      </p:ext>
    </p:extLst>
  </p:cSld>
  <p:clrMapOvr>
    <a:masterClrMapping/>
  </p:clrMapOvr>
  <p:transition advTm="5000">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3792"/>
            <a:ext cx="9144000" cy="1143000"/>
          </a:xfrm>
        </p:spPr>
        <p:txBody>
          <a:bodyPr>
            <a:normAutofit fontScale="90000"/>
          </a:bodyPr>
          <a:lstStyle/>
          <a:p>
            <a:r>
              <a:rPr lang="en-CA" dirty="0"/>
              <a:t>Aboriginal Friendship Centre of Calgary: Cultural Re-Connection Program</a:t>
            </a:r>
          </a:p>
        </p:txBody>
      </p:sp>
      <p:sp>
        <p:nvSpPr>
          <p:cNvPr id="3" name="Content Placeholder 2"/>
          <p:cNvSpPr>
            <a:spLocks noGrp="1"/>
          </p:cNvSpPr>
          <p:nvPr>
            <p:ph idx="1"/>
          </p:nvPr>
        </p:nvSpPr>
        <p:spPr>
          <a:xfrm>
            <a:off x="457200" y="2132856"/>
            <a:ext cx="8229600" cy="4968552"/>
          </a:xfrm>
        </p:spPr>
        <p:txBody>
          <a:bodyPr>
            <a:normAutofit fontScale="62500" lnSpcReduction="20000"/>
          </a:bodyPr>
          <a:lstStyle/>
          <a:p>
            <a:pPr>
              <a:buNone/>
            </a:pPr>
            <a:r>
              <a:rPr lang="en-CA" sz="3800" dirty="0" smtClean="0"/>
              <a:t>Sweat Ceremony Feedback Comments:</a:t>
            </a:r>
          </a:p>
          <a:p>
            <a:pPr>
              <a:buNone/>
            </a:pPr>
            <a:endParaRPr lang="en-CA" sz="3800" dirty="0" smtClean="0"/>
          </a:p>
          <a:p>
            <a:pPr>
              <a:buFont typeface="Wingdings" pitchFamily="2" charset="2"/>
              <a:buChar char="q"/>
            </a:pPr>
            <a:r>
              <a:rPr lang="en-CA" dirty="0" smtClean="0"/>
              <a:t>“It was my first sweat; I found the lodge excellent, the scenery, the view, the fire, all part of an excellent spiritual experience.  Thank-you!”</a:t>
            </a:r>
          </a:p>
          <a:p>
            <a:pPr>
              <a:buFont typeface="Wingdings" pitchFamily="2" charset="2"/>
              <a:buChar char="q"/>
            </a:pPr>
            <a:r>
              <a:rPr lang="en-CA" dirty="0" smtClean="0"/>
              <a:t>“ Awesome sweat, pray all our prayers are answered, hey, hey all  my relations.”</a:t>
            </a:r>
          </a:p>
          <a:p>
            <a:pPr>
              <a:buFont typeface="Wingdings" pitchFamily="2" charset="2"/>
              <a:buChar char="q"/>
            </a:pPr>
            <a:r>
              <a:rPr lang="en-CA" dirty="0" smtClean="0"/>
              <a:t>“Pushed to the edge, great sweat.”</a:t>
            </a:r>
          </a:p>
          <a:p>
            <a:pPr>
              <a:buFont typeface="Wingdings" pitchFamily="2" charset="2"/>
              <a:buChar char="q"/>
            </a:pPr>
            <a:r>
              <a:rPr lang="en-CA" dirty="0" smtClean="0"/>
              <a:t>“Thank-you for giving me the opportunity to participate.  My heart is warm.”</a:t>
            </a:r>
          </a:p>
          <a:p>
            <a:pPr>
              <a:buFont typeface="Wingdings" pitchFamily="2" charset="2"/>
              <a:buChar char="q"/>
            </a:pPr>
            <a:r>
              <a:rPr lang="en-CA" dirty="0" smtClean="0"/>
              <a:t>“The sweat was forthright, real and brutally honest and because of that it is a loving and healing experience.”</a:t>
            </a:r>
          </a:p>
          <a:p>
            <a:pPr>
              <a:buFont typeface="Wingdings" pitchFamily="2" charset="2"/>
              <a:buChar char="q"/>
            </a:pPr>
            <a:r>
              <a:rPr lang="en-CA" dirty="0" smtClean="0"/>
              <a:t>“I really enjoyed it.  It’s been a long time since I’ve been in a sweat; I’d like to go again, thank-you very much.”</a:t>
            </a:r>
          </a:p>
          <a:p>
            <a:pPr>
              <a:buFont typeface="Wingdings" pitchFamily="2" charset="2"/>
              <a:buChar char="q"/>
            </a:pPr>
            <a:r>
              <a:rPr lang="en-CA" dirty="0" smtClean="0"/>
              <a:t>“My first sweat ceremony, I needed it.  To give and receive support from others gave me a strong sense of community.  Thanks for the experience.”</a:t>
            </a:r>
          </a:p>
          <a:p>
            <a:pPr>
              <a:buFont typeface="Wingdings" pitchFamily="2" charset="2"/>
              <a:buChar char="q"/>
            </a:pPr>
            <a:r>
              <a:rPr lang="en-CA" dirty="0" smtClean="0"/>
              <a:t>“Thank-you for bringing me home.”</a:t>
            </a:r>
            <a:endParaRPr lang="en-CA" dirty="0"/>
          </a:p>
        </p:txBody>
      </p:sp>
    </p:spTree>
    <p:extLst>
      <p:ext uri="{BB962C8B-B14F-4D97-AF65-F5344CB8AC3E}">
        <p14:creationId xmlns:p14="http://schemas.microsoft.com/office/powerpoint/2010/main" val="758951168"/>
      </p:ext>
    </p:extLst>
  </p:cSld>
  <p:clrMapOvr>
    <a:masterClrMapping/>
  </p:clrMapOvr>
  <p:transition advTm="5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Aboriginal Friendship Centre of Calgary: Cultural Re-Connection Program</a:t>
            </a:r>
            <a:endParaRPr lang="en-CA"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48198" y="1601960"/>
            <a:ext cx="2647604" cy="4705004"/>
          </a:xfrm>
        </p:spPr>
      </p:pic>
      <p:pic>
        <p:nvPicPr>
          <p:cNvPr id="5"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27117" y="1600200"/>
            <a:ext cx="4689765" cy="4708525"/>
          </a:xfrm>
          <a:prstGeom prst="rect">
            <a:avLst/>
          </a:prstGeom>
        </p:spPr>
      </p:pic>
    </p:spTree>
    <p:extLst>
      <p:ext uri="{BB962C8B-B14F-4D97-AF65-F5344CB8AC3E}">
        <p14:creationId xmlns:p14="http://schemas.microsoft.com/office/powerpoint/2010/main" val="1465601418"/>
      </p:ext>
    </p:extLst>
  </p:cSld>
  <p:clrMapOvr>
    <a:masterClrMapping/>
  </p:clrMapOvr>
  <p:transition spd="med" advTm="5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7584" y="1700808"/>
            <a:ext cx="7560840" cy="5157192"/>
          </a:xfrm>
        </p:spPr>
      </p:pic>
      <p:sp>
        <p:nvSpPr>
          <p:cNvPr id="2" name="Title 1"/>
          <p:cNvSpPr>
            <a:spLocks noGrp="1"/>
          </p:cNvSpPr>
          <p:nvPr>
            <p:ph type="title"/>
          </p:nvPr>
        </p:nvSpPr>
        <p:spPr/>
        <p:txBody>
          <a:bodyPr>
            <a:normAutofit fontScale="90000"/>
          </a:bodyPr>
          <a:lstStyle/>
          <a:p>
            <a:r>
              <a:rPr lang="en-CA" dirty="0"/>
              <a:t>Aboriginal Friendship Centre of Calgary: Cultural Re-Connection Program</a:t>
            </a:r>
          </a:p>
        </p:txBody>
      </p:sp>
    </p:spTree>
    <p:extLst>
      <p:ext uri="{BB962C8B-B14F-4D97-AF65-F5344CB8AC3E}">
        <p14:creationId xmlns:p14="http://schemas.microsoft.com/office/powerpoint/2010/main" val="1134562474"/>
      </p:ext>
    </p:extLst>
  </p:cSld>
  <p:clrMapOvr>
    <a:masterClrMapping/>
  </p:clrMapOvr>
  <p:transition advTm="500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CA"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Aboriginal Friendship Centre of Calgary: Cultural Re-Connection Program</a:t>
            </a:r>
            <a:endParaRPr lang="en-CA" dirty="0"/>
          </a:p>
        </p:txBody>
      </p:sp>
      <p:sp>
        <p:nvSpPr>
          <p:cNvPr id="3" name="Content Placeholder 2"/>
          <p:cNvSpPr>
            <a:spLocks noGrp="1"/>
          </p:cNvSpPr>
          <p:nvPr>
            <p:ph idx="1"/>
          </p:nvPr>
        </p:nvSpPr>
        <p:spPr/>
        <p:txBody>
          <a:bodyPr/>
          <a:lstStyle/>
          <a:p>
            <a:pPr marL="137160" indent="0">
              <a:buNone/>
            </a:pPr>
            <a:r>
              <a:rPr lang="en-US" b="1" dirty="0" smtClean="0"/>
              <a:t>Goal 1:</a:t>
            </a:r>
          </a:p>
          <a:p>
            <a:pPr marL="137160" indent="0">
              <a:buNone/>
            </a:pPr>
            <a:r>
              <a:rPr lang="en-US" dirty="0" smtClean="0"/>
              <a:t>Assist homeless Aboriginal people with a continuous improvement of lifestyle adjustments to help them find and maintain housing per the housing 1</a:t>
            </a:r>
            <a:r>
              <a:rPr lang="en-US" baseline="30000" dirty="0" smtClean="0"/>
              <a:t>st</a:t>
            </a:r>
            <a:r>
              <a:rPr lang="en-US" dirty="0" smtClean="0"/>
              <a:t> philosophy using culturally appropriate supports</a:t>
            </a:r>
          </a:p>
          <a:p>
            <a:pPr marL="137160" indent="0">
              <a:buNone/>
            </a:pPr>
            <a:r>
              <a:rPr lang="en-US" b="1" dirty="0" smtClean="0"/>
              <a:t>Goal 2:</a:t>
            </a:r>
          </a:p>
          <a:p>
            <a:pPr marL="137160" indent="0">
              <a:buNone/>
            </a:pPr>
            <a:r>
              <a:rPr lang="en-US" dirty="0" smtClean="0"/>
              <a:t>Offer culturally based holistic interventions to Homeless Aboriginal people in Calgary </a:t>
            </a:r>
            <a:endParaRPr lang="en-CA" dirty="0"/>
          </a:p>
        </p:txBody>
      </p:sp>
    </p:spTree>
    <p:extLst>
      <p:ext uri="{BB962C8B-B14F-4D97-AF65-F5344CB8AC3E}">
        <p14:creationId xmlns:p14="http://schemas.microsoft.com/office/powerpoint/2010/main" val="331003100"/>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Aboriginal Friendship Centre of Calgary: Cultural Re-Connection Program</a:t>
            </a:r>
          </a:p>
        </p:txBody>
      </p:sp>
      <p:sp>
        <p:nvSpPr>
          <p:cNvPr id="3" name="Content Placeholder 2"/>
          <p:cNvSpPr>
            <a:spLocks noGrp="1"/>
          </p:cNvSpPr>
          <p:nvPr>
            <p:ph idx="1"/>
          </p:nvPr>
        </p:nvSpPr>
        <p:spPr>
          <a:xfrm>
            <a:off x="0" y="2032208"/>
            <a:ext cx="9144000" cy="4709160"/>
          </a:xfrm>
        </p:spPr>
        <p:txBody>
          <a:bodyPr>
            <a:normAutofit/>
          </a:bodyPr>
          <a:lstStyle/>
          <a:p>
            <a:pPr marL="137160" indent="0">
              <a:buNone/>
            </a:pPr>
            <a:r>
              <a:rPr lang="en-US" sz="2400" b="1" dirty="0" smtClean="0"/>
              <a:t>Objectives:</a:t>
            </a:r>
          </a:p>
          <a:p>
            <a:pPr marL="137160" indent="0">
              <a:buNone/>
            </a:pPr>
            <a:r>
              <a:rPr lang="en-US" sz="2400" dirty="0" smtClean="0"/>
              <a:t>1: Provide outreach services to Aboriginal people in shelters and on the street by: Intakes, referrals, advocate and provide assistance to homeless people to help them identify and obtain long term housing according to Housing 1</a:t>
            </a:r>
            <a:r>
              <a:rPr lang="en-US" sz="2400" baseline="30000" dirty="0" smtClean="0"/>
              <a:t>st</a:t>
            </a:r>
            <a:endParaRPr lang="en-US" sz="2400" dirty="0" smtClean="0"/>
          </a:p>
          <a:p>
            <a:pPr marL="137160" indent="0">
              <a:buNone/>
            </a:pPr>
            <a:r>
              <a:rPr lang="en-US" sz="2400" dirty="0" smtClean="0"/>
              <a:t>2: Deliver and promote cultural activities for Aboriginal homeless and recently housed people</a:t>
            </a:r>
          </a:p>
          <a:p>
            <a:pPr marL="137160" indent="0">
              <a:buNone/>
            </a:pPr>
            <a:r>
              <a:rPr lang="en-US" sz="2400" dirty="0" smtClean="0"/>
              <a:t>3: Collaborate with homeless and community based agencies to offer Aboriginal Programming connections</a:t>
            </a:r>
          </a:p>
          <a:p>
            <a:pPr marL="137160" indent="0">
              <a:buNone/>
            </a:pPr>
            <a:r>
              <a:rPr lang="en-US" sz="2400" dirty="0" smtClean="0"/>
              <a:t>4: Expand program complement to build capacity internally</a:t>
            </a:r>
          </a:p>
          <a:p>
            <a:endParaRPr lang="en-CA" dirty="0">
              <a:solidFill>
                <a:srgbClr val="FF0000"/>
              </a:solidFill>
            </a:endParaRPr>
          </a:p>
        </p:txBody>
      </p:sp>
    </p:spTree>
    <p:extLst>
      <p:ext uri="{BB962C8B-B14F-4D97-AF65-F5344CB8AC3E}">
        <p14:creationId xmlns:p14="http://schemas.microsoft.com/office/powerpoint/2010/main" val="3027883588"/>
      </p:ext>
    </p:extLst>
  </p:cSld>
  <p:clrMapOvr>
    <a:masterClrMapping/>
  </p:clrMapOvr>
  <p:transition advTm="5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CA"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Aboriginal Friendship Centre of Calgary: Cultural Re-Connection Program</a:t>
            </a:r>
            <a:endParaRPr lang="en-CA" dirty="0"/>
          </a:p>
        </p:txBody>
      </p:sp>
      <p:sp>
        <p:nvSpPr>
          <p:cNvPr id="3" name="Content Placeholder 2"/>
          <p:cNvSpPr>
            <a:spLocks noGrp="1"/>
          </p:cNvSpPr>
          <p:nvPr>
            <p:ph idx="1"/>
          </p:nvPr>
        </p:nvSpPr>
        <p:spPr>
          <a:xfrm>
            <a:off x="457200" y="2392248"/>
            <a:ext cx="8229600" cy="4709160"/>
          </a:xfrm>
        </p:spPr>
        <p:txBody>
          <a:bodyPr>
            <a:normAutofit/>
          </a:bodyPr>
          <a:lstStyle/>
          <a:p>
            <a:pPr marL="137160" indent="0">
              <a:buNone/>
            </a:pPr>
            <a:r>
              <a:rPr lang="en-US" dirty="0" smtClean="0"/>
              <a:t>The AFCC had been delivering the Outreach and Cultural Re-Connection Program since 2009</a:t>
            </a:r>
          </a:p>
          <a:p>
            <a:pPr marL="137160" indent="0">
              <a:buNone/>
            </a:pPr>
            <a:r>
              <a:rPr lang="en-US" dirty="0" smtClean="0"/>
              <a:t> The program focuses on continuous improvement of lifestyle adjustments inclusive of cultural integration, knowledge transfer, community support services, advocacy, all combined with referrals internally and/or </a:t>
            </a:r>
            <a:r>
              <a:rPr lang="en-US" dirty="0"/>
              <a:t>e</a:t>
            </a:r>
            <a:r>
              <a:rPr lang="en-US" dirty="0" smtClean="0"/>
              <a:t>xternally for housing solutions for Aboriginal clients</a:t>
            </a:r>
            <a:endParaRPr lang="en-CA" sz="2400" dirty="0"/>
          </a:p>
        </p:txBody>
      </p:sp>
    </p:spTree>
    <p:extLst>
      <p:ext uri="{BB962C8B-B14F-4D97-AF65-F5344CB8AC3E}">
        <p14:creationId xmlns:p14="http://schemas.microsoft.com/office/powerpoint/2010/main" val="3895632077"/>
      </p:ext>
    </p:extLst>
  </p:cSld>
  <p:clrMapOvr>
    <a:masterClrMapping/>
  </p:clrMapOvr>
  <p:transition advTm="5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5800"/>
            <a:ext cx="9144000" cy="1143000"/>
          </a:xfrm>
        </p:spPr>
        <p:txBody>
          <a:bodyPr>
            <a:normAutofit fontScale="90000"/>
          </a:bodyPr>
          <a:lstStyle/>
          <a:p>
            <a:r>
              <a:rPr lang="en-CA" dirty="0"/>
              <a:t>Aboriginal Friendship Centre of Calgary: Cultural Re-Connection Program</a:t>
            </a:r>
          </a:p>
        </p:txBody>
      </p:sp>
      <p:sp>
        <p:nvSpPr>
          <p:cNvPr id="3" name="Content Placeholder 2"/>
          <p:cNvSpPr>
            <a:spLocks noGrp="1"/>
          </p:cNvSpPr>
          <p:nvPr>
            <p:ph idx="1"/>
          </p:nvPr>
        </p:nvSpPr>
        <p:spPr>
          <a:xfrm>
            <a:off x="457200" y="2564904"/>
            <a:ext cx="8229600" cy="4680520"/>
          </a:xfrm>
        </p:spPr>
        <p:txBody>
          <a:bodyPr/>
          <a:lstStyle/>
          <a:p>
            <a:pPr marL="137160" indent="0">
              <a:buNone/>
            </a:pPr>
            <a:r>
              <a:rPr lang="en-US" dirty="0" smtClean="0"/>
              <a:t>Services for Aboriginal people are Culturally appropriate at the AFCC and the Outreach and Cultural Re-Connection Program continues to lead the way in provision of best practice cultural and holistic intervention assistance for Homeless Aboriginal people in the City of Calgary.</a:t>
            </a:r>
          </a:p>
          <a:p>
            <a:pPr marL="137160" indent="0">
              <a:buNone/>
            </a:pPr>
            <a:r>
              <a:rPr lang="en-US" dirty="0" smtClean="0"/>
              <a:t>The program offers daily outreach and/or Cultural re-connection services</a:t>
            </a:r>
            <a:endParaRPr lang="en-CA" dirty="0"/>
          </a:p>
        </p:txBody>
      </p:sp>
    </p:spTree>
    <p:extLst>
      <p:ext uri="{BB962C8B-B14F-4D97-AF65-F5344CB8AC3E}">
        <p14:creationId xmlns:p14="http://schemas.microsoft.com/office/powerpoint/2010/main" val="1088585053"/>
      </p:ext>
    </p:extLst>
  </p:cSld>
  <p:clrMapOvr>
    <a:masterClrMapping/>
  </p:clrMapOvr>
  <p:transition advTm="5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Aboriginal Friendship Centre of Calgary: Cultural Re-Connection Program</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2658533"/>
              </p:ext>
            </p:extLst>
          </p:nvPr>
        </p:nvGraphicFramePr>
        <p:xfrm>
          <a:off x="457200" y="2204864"/>
          <a:ext cx="822960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5620225"/>
      </p:ext>
    </p:extLst>
  </p:cSld>
  <p:clrMapOvr>
    <a:masterClrMapping/>
  </p:clrMapOvr>
  <p:transition advTm="5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CA"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Aboriginal Friendship Centre of Calgary: Cultural Re-Connection Program</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9655398"/>
              </p:ext>
            </p:extLst>
          </p:nvPr>
        </p:nvGraphicFramePr>
        <p:xfrm>
          <a:off x="457200" y="1988840"/>
          <a:ext cx="8229600" cy="48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9591583"/>
      </p:ext>
    </p:extLst>
  </p:cSld>
  <p:clrMapOvr>
    <a:masterClrMapping/>
  </p:clrMapOvr>
  <p:transition advTm="5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2883</TotalTime>
  <Words>4930</Words>
  <Application>Microsoft Office PowerPoint</Application>
  <PresentationFormat>On-screen Show (4:3)</PresentationFormat>
  <Paragraphs>143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Aboriginal Homelessness:  A ‘Belief’ in Housing 1st’ </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lpstr>Aboriginal Friendship Centre of Calgary: Cultural Re-Connection Program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Aboriginal Homelessness: A ‘Belief’ in Housing 1st</dc:title>
  <dc:creator>Sydney</dc:creator>
  <cp:lastModifiedBy>Sydney</cp:lastModifiedBy>
  <cp:revision>314</cp:revision>
  <dcterms:created xsi:type="dcterms:W3CDTF">2015-04-08T22:53:43Z</dcterms:created>
  <dcterms:modified xsi:type="dcterms:W3CDTF">2015-04-28T01:26:29Z</dcterms:modified>
</cp:coreProperties>
</file>