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43" r:id="rId3"/>
    <p:sldId id="334" r:id="rId4"/>
    <p:sldId id="352" r:id="rId5"/>
    <p:sldId id="344" r:id="rId6"/>
    <p:sldId id="342" r:id="rId7"/>
    <p:sldId id="351" r:id="rId8"/>
    <p:sldId id="350" r:id="rId9"/>
    <p:sldId id="347" r:id="rId10"/>
    <p:sldId id="338" r:id="rId11"/>
    <p:sldId id="353" r:id="rId12"/>
    <p:sldId id="354" r:id="rId13"/>
    <p:sldId id="356" r:id="rId14"/>
    <p:sldId id="357" r:id="rId15"/>
    <p:sldId id="358" r:id="rId16"/>
    <p:sldId id="359" r:id="rId17"/>
    <p:sldId id="349" r:id="rId18"/>
  </p:sldIdLst>
  <p:sldSz cx="9144000" cy="6858000" type="screen4x3"/>
  <p:notesSz cx="9144000" cy="6858000"/>
  <p:defaultTextStyle>
    <a:defPPr>
      <a:defRPr lang="en-US"/>
    </a:defPPr>
    <a:lvl1pPr algn="l" rtl="0" fontAlgn="base">
      <a:spcBef>
        <a:spcPct val="0"/>
      </a:spcBef>
      <a:spcAft>
        <a:spcPct val="0"/>
      </a:spcAft>
      <a:defRPr sz="1200" kern="1200">
        <a:solidFill>
          <a:schemeClr val="tx1"/>
        </a:solidFill>
        <a:latin typeface="Arial" charset="0"/>
        <a:ea typeface="+mn-ea"/>
        <a:cs typeface="+mn-cs"/>
      </a:defRPr>
    </a:lvl1pPr>
    <a:lvl2pPr marL="457200" algn="l" rtl="0" fontAlgn="base">
      <a:spcBef>
        <a:spcPct val="0"/>
      </a:spcBef>
      <a:spcAft>
        <a:spcPct val="0"/>
      </a:spcAft>
      <a:defRPr sz="1200" kern="1200">
        <a:solidFill>
          <a:schemeClr val="tx1"/>
        </a:solidFill>
        <a:latin typeface="Arial" charset="0"/>
        <a:ea typeface="+mn-ea"/>
        <a:cs typeface="+mn-cs"/>
      </a:defRPr>
    </a:lvl2pPr>
    <a:lvl3pPr marL="914400" algn="l" rtl="0" fontAlgn="base">
      <a:spcBef>
        <a:spcPct val="0"/>
      </a:spcBef>
      <a:spcAft>
        <a:spcPct val="0"/>
      </a:spcAft>
      <a:defRPr sz="1200" kern="1200">
        <a:solidFill>
          <a:schemeClr val="tx1"/>
        </a:solidFill>
        <a:latin typeface="Arial" charset="0"/>
        <a:ea typeface="+mn-ea"/>
        <a:cs typeface="+mn-cs"/>
      </a:defRPr>
    </a:lvl3pPr>
    <a:lvl4pPr marL="1371600" algn="l" rtl="0" fontAlgn="base">
      <a:spcBef>
        <a:spcPct val="0"/>
      </a:spcBef>
      <a:spcAft>
        <a:spcPct val="0"/>
      </a:spcAft>
      <a:defRPr sz="1200" kern="1200">
        <a:solidFill>
          <a:schemeClr val="tx1"/>
        </a:solidFill>
        <a:latin typeface="Arial" charset="0"/>
        <a:ea typeface="+mn-ea"/>
        <a:cs typeface="+mn-cs"/>
      </a:defRPr>
    </a:lvl4pPr>
    <a:lvl5pPr marL="1828800" algn="l" rtl="0" fontAlgn="base">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EEBC"/>
    <a:srgbClr val="EDEAF6"/>
    <a:srgbClr val="D9D3ED"/>
    <a:srgbClr val="E5E1F3"/>
    <a:srgbClr val="B0E6DC"/>
    <a:srgbClr val="D9F3EE"/>
    <a:srgbClr val="DFF5D7"/>
    <a:srgbClr val="A9E5D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93" autoAdjust="0"/>
    <p:restoredTop sz="80453" autoAdjust="0"/>
  </p:normalViewPr>
  <p:slideViewPr>
    <p:cSldViewPr>
      <p:cViewPr varScale="1">
        <p:scale>
          <a:sx n="54" d="100"/>
          <a:sy n="54" d="100"/>
        </p:scale>
        <p:origin x="-205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912" y="-10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lang val="en-CA"/>
  <c:chart>
    <c:autoTitleDeleted val="1"/>
    <c:view3D>
      <c:rAngAx val="1"/>
    </c:view3D>
    <c:sideWall>
      <c:spPr>
        <a:ln>
          <a:solidFill>
            <a:schemeClr val="tx1"/>
          </a:solidFill>
        </a:ln>
      </c:spPr>
    </c:sideWall>
    <c:backWall>
      <c:spPr>
        <a:ln>
          <a:solidFill>
            <a:schemeClr val="tx1"/>
          </a:solidFill>
        </a:ln>
      </c:spPr>
    </c:backWall>
    <c:plotArea>
      <c:layout/>
      <c:bar3DChart>
        <c:barDir val="bar"/>
        <c:grouping val="clustered"/>
        <c:ser>
          <c:idx val="0"/>
          <c:order val="0"/>
          <c:tx>
            <c:strRef>
              <c:f>Sheet1!$B$1</c:f>
              <c:strCache>
                <c:ptCount val="1"/>
                <c:pt idx="0">
                  <c:v>Series 1</c:v>
                </c:pt>
              </c:strCache>
            </c:strRef>
          </c:tx>
          <c:dLbls>
            <c:spPr>
              <a:noFill/>
              <a:ln>
                <a:noFill/>
              </a:ln>
              <a:effectLst/>
            </c:spPr>
            <c:showVal val="1"/>
            <c:extLst>
              <c:ext xmlns:c15="http://schemas.microsoft.com/office/drawing/2012/chart" uri="{CE6537A1-D6FC-4f65-9D91-7224C49458BB}">
                <c15:showLeaderLines val="0"/>
              </c:ext>
            </c:extLst>
          </c:dLbls>
          <c:cat>
            <c:strRef>
              <c:f>Sheet1!$A$2:$A$15</c:f>
              <c:strCache>
                <c:ptCount val="14"/>
                <c:pt idx="0">
                  <c:v>Verbal/Emotional/Psychological</c:v>
                </c:pt>
                <c:pt idx="1">
                  <c:v>Physical</c:v>
                </c:pt>
                <c:pt idx="2">
                  <c:v>Financial</c:v>
                </c:pt>
                <c:pt idx="3">
                  <c:v>Threats of Abuse</c:v>
                </c:pt>
                <c:pt idx="4">
                  <c:v>Sexual</c:v>
                </c:pt>
                <c:pt idx="5">
                  <c:v>Property</c:v>
                </c:pt>
                <c:pt idx="6">
                  <c:v>Neglect</c:v>
                </c:pt>
                <c:pt idx="7">
                  <c:v>Family</c:v>
                </c:pt>
                <c:pt idx="8">
                  <c:v>Electronic Stalking</c:v>
                </c:pt>
                <c:pt idx="9">
                  <c:v>Spiritual</c:v>
                </c:pt>
                <c:pt idx="10">
                  <c:v>Non Electronic Stalking</c:v>
                </c:pt>
                <c:pt idx="11">
                  <c:v>Cultural</c:v>
                </c:pt>
                <c:pt idx="12">
                  <c:v>Animals</c:v>
                </c:pt>
                <c:pt idx="13">
                  <c:v>Trafficking</c:v>
                </c:pt>
              </c:strCache>
            </c:strRef>
          </c:cat>
          <c:val>
            <c:numRef>
              <c:f>Sheet1!$B$2:$B$15</c:f>
              <c:numCache>
                <c:formatCode>0%</c:formatCode>
                <c:ptCount val="14"/>
                <c:pt idx="0">
                  <c:v>0.94871794871793835</c:v>
                </c:pt>
                <c:pt idx="1">
                  <c:v>0.80952380952380965</c:v>
                </c:pt>
                <c:pt idx="2">
                  <c:v>0.68498168498168699</c:v>
                </c:pt>
                <c:pt idx="3">
                  <c:v>0.44688644688645146</c:v>
                </c:pt>
                <c:pt idx="4">
                  <c:v>0.3846153846153848</c:v>
                </c:pt>
                <c:pt idx="5">
                  <c:v>0.33699633699633702</c:v>
                </c:pt>
                <c:pt idx="6">
                  <c:v>0.32234432234432664</c:v>
                </c:pt>
                <c:pt idx="7">
                  <c:v>0.31501831501831823</c:v>
                </c:pt>
                <c:pt idx="8">
                  <c:v>0.2051282051282052</c:v>
                </c:pt>
                <c:pt idx="9">
                  <c:v>0.16117216117216207</c:v>
                </c:pt>
                <c:pt idx="10">
                  <c:v>0.15384615384615627</c:v>
                </c:pt>
                <c:pt idx="11">
                  <c:v>9.1575091575093484E-2</c:v>
                </c:pt>
                <c:pt idx="12">
                  <c:v>7.3260073260073319E-2</c:v>
                </c:pt>
                <c:pt idx="13">
                  <c:v>2.5641025641026053E-2</c:v>
                </c:pt>
              </c:numCache>
            </c:numRef>
          </c:val>
        </c:ser>
        <c:shape val="box"/>
        <c:axId val="57014144"/>
        <c:axId val="68436352"/>
        <c:axId val="0"/>
      </c:bar3DChart>
      <c:catAx>
        <c:axId val="57014144"/>
        <c:scaling>
          <c:orientation val="minMax"/>
        </c:scaling>
        <c:axPos val="l"/>
        <c:numFmt formatCode="General" sourceLinked="0"/>
        <c:tickLblPos val="nextTo"/>
        <c:crossAx val="68436352"/>
        <c:crosses val="autoZero"/>
        <c:auto val="1"/>
        <c:lblAlgn val="ctr"/>
        <c:lblOffset val="100"/>
      </c:catAx>
      <c:valAx>
        <c:axId val="68436352"/>
        <c:scaling>
          <c:orientation val="minMax"/>
        </c:scaling>
        <c:axPos val="b"/>
        <c:majorGridlines/>
        <c:numFmt formatCode="0%" sourceLinked="1"/>
        <c:tickLblPos val="nextTo"/>
        <c:crossAx val="57014144"/>
        <c:crosses val="autoZero"/>
        <c:crossBetween val="between"/>
      </c:valAx>
    </c:plotArea>
    <c:plotVisOnly val="1"/>
    <c:dispBlanksAs val="gap"/>
  </c:chart>
  <c:spPr>
    <a:ln w="3175">
      <a:solidFill>
        <a:schemeClr val="tx1"/>
      </a:solid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CA"/>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6.8378976410028519E-2"/>
          <c:y val="0.19428796632024051"/>
          <c:w val="0.83188750632645769"/>
          <c:h val="0.80571206373894888"/>
        </c:manualLayout>
      </c:layout>
      <c:pie3DChart>
        <c:varyColors val="1"/>
        <c:ser>
          <c:idx val="0"/>
          <c:order val="0"/>
          <c:tx>
            <c:strRef>
              <c:f>Sheet1!$B$1</c:f>
              <c:strCache>
                <c:ptCount val="1"/>
                <c:pt idx="0">
                  <c:v>Sales</c:v>
                </c:pt>
              </c:strCache>
            </c:strRef>
          </c:tx>
          <c:dLbls>
            <c:dLbl>
              <c:idx val="1"/>
              <c:layout>
                <c:manualLayout>
                  <c:x val="-0.15418811498125903"/>
                  <c:y val="8.9452955919053057E-2"/>
                </c:manualLayout>
              </c:layout>
              <c:showVal val="1"/>
              <c:showCatName val="1"/>
              <c:showPercent val="1"/>
              <c:extLst>
                <c:ext xmlns:c15="http://schemas.microsoft.com/office/drawing/2012/chart" uri="{CE6537A1-D6FC-4f65-9D91-7224C49458BB}"/>
              </c:extLst>
            </c:dLbl>
            <c:dLbl>
              <c:idx val="2"/>
              <c:layout>
                <c:manualLayout>
                  <c:x val="-7.2961884195564722E-2"/>
                  <c:y val="-8.5170974654390191E-2"/>
                </c:manualLayout>
              </c:layout>
              <c:showVal val="1"/>
              <c:showCatName val="1"/>
              <c:showPercent val="1"/>
              <c:extLst>
                <c:ext xmlns:c15="http://schemas.microsoft.com/office/drawing/2012/chart" uri="{CE6537A1-D6FC-4f65-9D91-7224C49458BB}"/>
              </c:extLst>
            </c:dLbl>
            <c:spPr>
              <a:noFill/>
              <a:ln>
                <a:noFill/>
              </a:ln>
              <a:effectLst/>
            </c:spPr>
            <c:txPr>
              <a:bodyPr/>
              <a:lstStyle/>
              <a:p>
                <a:pPr>
                  <a:defRPr sz="1800"/>
                </a:pPr>
                <a:endParaRPr lang="en-US"/>
              </a:p>
            </c:txPr>
            <c:showVal val="1"/>
            <c:showCatName val="1"/>
            <c:showPercent val="1"/>
            <c:showLeaderLines val="1"/>
            <c:extLst>
              <c:ext xmlns:c15="http://schemas.microsoft.com/office/drawing/2012/chart" uri="{CE6537A1-D6FC-4f65-9D91-7224C49458BB}"/>
            </c:extLst>
          </c:dLbls>
          <c:cat>
            <c:strRef>
              <c:f>Sheet1!$A$2:$A$5</c:f>
              <c:strCache>
                <c:ptCount val="4"/>
                <c:pt idx="0">
                  <c:v>Variable Danger</c:v>
                </c:pt>
                <c:pt idx="1">
                  <c:v>Increased Danger</c:v>
                </c:pt>
                <c:pt idx="2">
                  <c:v>Severe Danger</c:v>
                </c:pt>
                <c:pt idx="3">
                  <c:v>Extreme Danger</c:v>
                </c:pt>
              </c:strCache>
            </c:strRef>
          </c:cat>
          <c:val>
            <c:numRef>
              <c:f>Sheet1!$B$2:$B$5</c:f>
              <c:numCache>
                <c:formatCode>General</c:formatCode>
                <c:ptCount val="4"/>
                <c:pt idx="0">
                  <c:v>3</c:v>
                </c:pt>
                <c:pt idx="1">
                  <c:v>14</c:v>
                </c:pt>
                <c:pt idx="2">
                  <c:v>10</c:v>
                </c:pt>
                <c:pt idx="3">
                  <c:v>53</c:v>
                </c:pt>
              </c:numCache>
            </c:numRef>
          </c:val>
        </c:ser>
      </c:pie3DChart>
    </c:plotArea>
    <c:plotVisOnly val="1"/>
    <c:dispBlanksAs val="zero"/>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CA"/>
  <c:chart>
    <c:autoTitleDeleted val="1"/>
    <c:view3D>
      <c:rotX val="30"/>
      <c:perspective val="30"/>
    </c:view3D>
    <c:plotArea>
      <c:layout>
        <c:manualLayout>
          <c:layoutTarget val="inner"/>
          <c:xMode val="edge"/>
          <c:yMode val="edge"/>
          <c:x val="0.16328237643924789"/>
          <c:y val="0.24942285824450877"/>
          <c:w val="0.76840332759119645"/>
          <c:h val="0.74585340190959282"/>
        </c:manualLayout>
      </c:layout>
      <c:pie3DChart>
        <c:varyColors val="1"/>
        <c:ser>
          <c:idx val="0"/>
          <c:order val="0"/>
          <c:tx>
            <c:strRef>
              <c:f>Sheet1!$B$1</c:f>
              <c:strCache>
                <c:ptCount val="1"/>
                <c:pt idx="0">
                  <c:v>Column1</c:v>
                </c:pt>
              </c:strCache>
            </c:strRef>
          </c:tx>
          <c:dLbls>
            <c:dLbl>
              <c:idx val="0"/>
              <c:layout>
                <c:manualLayout>
                  <c:x val="-0.23715358450148891"/>
                  <c:y val="-0.23901925625633638"/>
                </c:manualLayout>
              </c:layout>
              <c:showVal val="1"/>
              <c:showCatName val="1"/>
              <c:showPercent val="1"/>
              <c:extLst>
                <c:ext xmlns:c15="http://schemas.microsoft.com/office/drawing/2012/chart" uri="{CE6537A1-D6FC-4f65-9D91-7224C49458BB}"/>
              </c:extLst>
            </c:dLbl>
            <c:dLbl>
              <c:idx val="1"/>
              <c:layout/>
              <c:tx>
                <c:rich>
                  <a:bodyPr/>
                  <a:lstStyle/>
                  <a:p>
                    <a:r>
                      <a:rPr lang="en-US" sz="1600"/>
                      <a:t>Did not complete the program or meet her goals, 26, 17%</a:t>
                    </a:r>
                    <a:endParaRPr lang="en-US"/>
                  </a:p>
                </c:rich>
              </c:tx>
              <c:showVal val="1"/>
              <c:showCatName val="1"/>
              <c:showPercent val="1"/>
              <c:extLst>
                <c:ext xmlns:c15="http://schemas.microsoft.com/office/drawing/2012/chart" uri="{CE6537A1-D6FC-4f65-9D91-7224C49458BB}"/>
              </c:extLst>
            </c:dLbl>
            <c:spPr>
              <a:noFill/>
              <a:ln>
                <a:noFill/>
              </a:ln>
              <a:effectLst/>
            </c:spPr>
            <c:txPr>
              <a:bodyPr/>
              <a:lstStyle/>
              <a:p>
                <a:pPr>
                  <a:defRPr sz="1600"/>
                </a:pPr>
                <a:endParaRPr lang="en-US"/>
              </a:p>
            </c:txPr>
            <c:showVal val="1"/>
            <c:showCatName val="1"/>
            <c:showPercent val="1"/>
            <c:showLeaderLines val="1"/>
            <c:extLst>
              <c:ext xmlns:c15="http://schemas.microsoft.com/office/drawing/2012/chart" uri="{CE6537A1-D6FC-4f65-9D91-7224C49458BB}"/>
            </c:extLst>
          </c:dLbls>
          <c:cat>
            <c:strRef>
              <c:f>Sheet1!$A$2:$A$4</c:f>
              <c:strCache>
                <c:ptCount val="3"/>
                <c:pt idx="0">
                  <c:v>Completed the program and met her goals</c:v>
                </c:pt>
                <c:pt idx="1">
                  <c:v>Did not complete the program or met her goals</c:v>
                </c:pt>
                <c:pt idx="2">
                  <c:v>Another program was found to be better suited</c:v>
                </c:pt>
              </c:strCache>
            </c:strRef>
          </c:cat>
          <c:val>
            <c:numRef>
              <c:f>Sheet1!$B$2:$B$4</c:f>
              <c:numCache>
                <c:formatCode>General</c:formatCode>
                <c:ptCount val="3"/>
                <c:pt idx="0">
                  <c:v>110</c:v>
                </c:pt>
                <c:pt idx="1">
                  <c:v>26</c:v>
                </c:pt>
                <c:pt idx="2">
                  <c:v>20</c:v>
                </c:pt>
              </c:numCache>
            </c:numRef>
          </c:val>
        </c:ser>
      </c:pie3DChart>
    </c:plotArea>
    <c:plotVisOnly val="1"/>
    <c:dispBlanksAs val="zero"/>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CA"/>
  <c:chart>
    <c:autoTitleDeleted val="1"/>
    <c:view3D>
      <c:rotX val="30"/>
      <c:perspective val="30"/>
    </c:view3D>
    <c:plotArea>
      <c:layout>
        <c:manualLayout>
          <c:layoutTarget val="inner"/>
          <c:xMode val="edge"/>
          <c:yMode val="edge"/>
          <c:x val="0.23554156980461288"/>
          <c:y val="0.27876179496866432"/>
          <c:w val="0.70195843019538828"/>
          <c:h val="0.67727501285043301"/>
        </c:manualLayout>
      </c:layout>
      <c:pie3DChart>
        <c:varyColors val="1"/>
        <c:ser>
          <c:idx val="0"/>
          <c:order val="0"/>
          <c:tx>
            <c:strRef>
              <c:f>Sheet1!$B$1</c:f>
              <c:strCache>
                <c:ptCount val="1"/>
                <c:pt idx="0">
                  <c:v>Sales</c:v>
                </c:pt>
              </c:strCache>
            </c:strRef>
          </c:tx>
          <c:dLbls>
            <c:dLbl>
              <c:idx val="1"/>
              <c:layout>
                <c:manualLayout>
                  <c:x val="0.13700032358968828"/>
                  <c:y val="-0.22815665688847719"/>
                </c:manualLayout>
              </c:layout>
              <c:showVal val="1"/>
              <c:showCatName val="1"/>
              <c:showPercent val="1"/>
              <c:extLst>
                <c:ext xmlns:c15="http://schemas.microsoft.com/office/drawing/2012/chart" uri="{CE6537A1-D6FC-4f65-9D91-7224C49458BB}"/>
              </c:extLst>
            </c:dLbl>
            <c:dLbl>
              <c:idx val="2"/>
              <c:layout>
                <c:manualLayout>
                  <c:x val="2.8620760640214089E-2"/>
                  <c:y val="0.14110630537380023"/>
                </c:manualLayout>
              </c:layout>
              <c:showVal val="1"/>
              <c:showCatName val="1"/>
              <c:showPercent val="1"/>
              <c:extLst>
                <c:ext xmlns:c15="http://schemas.microsoft.com/office/drawing/2012/chart" uri="{CE6537A1-D6FC-4f65-9D91-7224C49458BB}"/>
              </c:extLst>
            </c:dLbl>
            <c:spPr>
              <a:noFill/>
              <a:ln>
                <a:noFill/>
              </a:ln>
              <a:effectLst/>
            </c:spPr>
            <c:txPr>
              <a:bodyPr/>
              <a:lstStyle/>
              <a:p>
                <a:pPr>
                  <a:defRPr sz="1800"/>
                </a:pPr>
                <a:endParaRPr lang="en-US"/>
              </a:p>
            </c:txPr>
            <c:showVal val="1"/>
            <c:showCatName val="1"/>
            <c:showPercent val="1"/>
            <c:showLeaderLines val="1"/>
            <c:extLst>
              <c:ext xmlns:c15="http://schemas.microsoft.com/office/drawing/2012/chart" uri="{CE6537A1-D6FC-4f65-9D91-7224C49458BB}"/>
            </c:extLst>
          </c:dLbls>
          <c:cat>
            <c:strRef>
              <c:f>Sheet1!$A$2:$A$7</c:f>
              <c:strCache>
                <c:ptCount val="6"/>
                <c:pt idx="0">
                  <c:v>Stable Housing</c:v>
                </c:pt>
                <c:pt idx="1">
                  <c:v>Transitional Housing</c:v>
                </c:pt>
                <c:pt idx="2">
                  <c:v>Short-term Housing/Shelter</c:v>
                </c:pt>
                <c:pt idx="3">
                  <c:v>Other</c:v>
                </c:pt>
                <c:pt idx="4">
                  <c:v>Facilities</c:v>
                </c:pt>
                <c:pt idx="5">
                  <c:v>Unknown</c:v>
                </c:pt>
              </c:strCache>
            </c:strRef>
          </c:cat>
          <c:val>
            <c:numRef>
              <c:f>Sheet1!$B$2:$B$7</c:f>
              <c:numCache>
                <c:formatCode>General</c:formatCode>
                <c:ptCount val="6"/>
                <c:pt idx="0">
                  <c:v>119</c:v>
                </c:pt>
                <c:pt idx="1">
                  <c:v>24</c:v>
                </c:pt>
                <c:pt idx="2">
                  <c:v>24</c:v>
                </c:pt>
                <c:pt idx="3">
                  <c:v>13</c:v>
                </c:pt>
                <c:pt idx="4">
                  <c:v>2</c:v>
                </c:pt>
                <c:pt idx="5">
                  <c:v>42</c:v>
                </c:pt>
              </c:numCache>
            </c:numRef>
          </c:val>
        </c:ser>
      </c:pie3DChart>
    </c:plotArea>
    <c:plotVisOnly val="1"/>
    <c:dispBlanksAs val="zero"/>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CA"/>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EBF74E1-D344-417C-B994-840701C9E997}" type="datetimeFigureOut">
              <a:rPr lang="en-US"/>
              <a:pPr>
                <a:defRPr/>
              </a:pPr>
              <a:t>5/8/2015</a:t>
            </a:fld>
            <a:endParaRPr lang="en-CA"/>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CA"/>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5479303-1B54-42C8-8204-54994F68969A}" type="slidenum">
              <a:rPr lang="en-CA"/>
              <a:pPr>
                <a:defRPr/>
              </a:pPr>
              <a:t>‹#›</a:t>
            </a:fld>
            <a:endParaRPr lang="en-CA"/>
          </a:p>
        </p:txBody>
      </p:sp>
    </p:spTree>
    <p:extLst>
      <p:ext uri="{BB962C8B-B14F-4D97-AF65-F5344CB8AC3E}">
        <p14:creationId xmlns:p14="http://schemas.microsoft.com/office/powerpoint/2010/main" xmlns="" val="613835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mtClean="0">
                <a:latin typeface="Calibri" pitchFamily="34" charset="0"/>
              </a:defRPr>
            </a:lvl1pPr>
          </a:lstStyle>
          <a:p>
            <a:pPr>
              <a:defRPr/>
            </a:pPr>
            <a:endParaRPr lang="en-CA"/>
          </a:p>
        </p:txBody>
      </p:sp>
      <p:sp>
        <p:nvSpPr>
          <p:cNvPr id="35843"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latin typeface="Calibri" pitchFamily="34" charset="0"/>
              </a:defRPr>
            </a:lvl1pPr>
          </a:lstStyle>
          <a:p>
            <a:pPr>
              <a:defRPr/>
            </a:pPr>
            <a:fld id="{9CA076F8-3679-4D7F-94E7-BD7D8C7877DF}" type="datetimeFigureOut">
              <a:rPr lang="en-CA"/>
              <a:pPr>
                <a:defRPr/>
              </a:pPr>
              <a:t>08/05/2015</a:t>
            </a:fld>
            <a:endParaRPr lang="en-CA"/>
          </a:p>
        </p:txBody>
      </p:sp>
      <p:sp>
        <p:nvSpPr>
          <p:cNvPr id="32772"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5846"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mtClean="0">
                <a:latin typeface="Calibri" pitchFamily="34" charset="0"/>
              </a:defRPr>
            </a:lvl1pPr>
          </a:lstStyle>
          <a:p>
            <a:pPr>
              <a:defRPr/>
            </a:pPr>
            <a:endParaRPr lang="en-CA"/>
          </a:p>
        </p:txBody>
      </p:sp>
      <p:sp>
        <p:nvSpPr>
          <p:cNvPr id="35847"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mtClean="0">
                <a:latin typeface="Calibri" pitchFamily="34" charset="0"/>
              </a:defRPr>
            </a:lvl1pPr>
          </a:lstStyle>
          <a:p>
            <a:pPr>
              <a:defRPr/>
            </a:pPr>
            <a:fld id="{A760C482-A6EE-469B-ADDD-A2FC1BBF263E}" type="slidenum">
              <a:rPr lang="en-CA"/>
              <a:pPr>
                <a:defRPr/>
              </a:pPr>
              <a:t>‹#›</a:t>
            </a:fld>
            <a:endParaRPr lang="en-CA"/>
          </a:p>
        </p:txBody>
      </p:sp>
    </p:spTree>
    <p:extLst>
      <p:ext uri="{BB962C8B-B14F-4D97-AF65-F5344CB8AC3E}">
        <p14:creationId xmlns:p14="http://schemas.microsoft.com/office/powerpoint/2010/main" xmlns="" val="49982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CA" sz="3200" kern="1200" dirty="0" smtClean="0">
              <a:solidFill>
                <a:schemeClr val="tx1"/>
              </a:solidFill>
              <a:latin typeface="Calibri" pitchFamily="34" charset="0"/>
              <a:ea typeface="+mn-ea"/>
              <a:cs typeface="+mn-cs"/>
            </a:endParaRPr>
          </a:p>
          <a:p>
            <a:pPr eaLnBrk="1" hangingPunct="1"/>
            <a:endParaRPr lang="en-CA" sz="320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lvl="0"/>
            <a:endParaRPr lang="en-US" sz="1200" kern="1200" dirty="0" smtClean="0">
              <a:solidFill>
                <a:schemeClr val="tx1"/>
              </a:solidFill>
              <a:latin typeface="Calibri" pitchFamily="34"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CA"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lvl="0"/>
            <a:endParaRPr lang="en-CA"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CA" sz="1200" kern="1200" dirty="0" smtClean="0">
              <a:solidFill>
                <a:schemeClr val="tx1"/>
              </a:solidFill>
              <a:effectLst/>
              <a:latin typeface="Calibri"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lvl="0"/>
            <a:endParaRPr lang="en-CA"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CA" sz="1200" kern="1200" dirty="0" smtClean="0">
              <a:solidFill>
                <a:schemeClr val="tx1"/>
              </a:solidFill>
              <a:effectLst/>
              <a:latin typeface="Calibri" pitchFamily="34"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r>
              <a:rPr lang="en-US" sz="1200" kern="1200" dirty="0" smtClean="0">
                <a:solidFill>
                  <a:schemeClr val="tx1"/>
                </a:solidFill>
                <a:effectLst/>
                <a:latin typeface="Calibri" pitchFamily="34" charset="0"/>
                <a:ea typeface="+mn-ea"/>
                <a:cs typeface="+mn-cs"/>
              </a:rPr>
              <a:t>  </a:t>
            </a:r>
            <a:endParaRPr lang="en-CA" sz="1200" kern="1200" dirty="0" smtClean="0">
              <a:solidFill>
                <a:schemeClr val="tx1"/>
              </a:solidFill>
              <a:effectLst/>
              <a:latin typeface="Calibri" pitchFamily="34" charset="0"/>
              <a:ea typeface="+mn-ea"/>
              <a:cs typeface="+mn-cs"/>
            </a:endParaRPr>
          </a:p>
          <a:p>
            <a:r>
              <a:rPr lang="en-US" sz="1200" kern="1200" dirty="0" smtClean="0">
                <a:solidFill>
                  <a:schemeClr val="tx1"/>
                </a:solidFill>
                <a:effectLst/>
                <a:latin typeface="Calibri" pitchFamily="34" charset="0"/>
                <a:ea typeface="+mn-ea"/>
                <a:cs typeface="+mn-cs"/>
              </a:rPr>
              <a:t> </a:t>
            </a:r>
            <a:endParaRPr lang="en-CA" sz="1200" kern="1200" dirty="0" smtClean="0">
              <a:solidFill>
                <a:schemeClr val="tx1"/>
              </a:solidFill>
              <a:effectLst/>
              <a:latin typeface="Calibri" pitchFamily="34" charset="0"/>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CA"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lvl="0"/>
            <a:endParaRPr lang="en-CA" sz="1000" kern="1200" dirty="0" smtClean="0">
              <a:solidFill>
                <a:schemeClr val="tx1"/>
              </a:solidFill>
              <a:latin typeface="Calibri" pitchFamily="34" charset="0"/>
              <a:ea typeface="+mn-ea"/>
              <a:cs typeface="+mn-cs"/>
            </a:endParaRPr>
          </a:p>
          <a:p>
            <a:pPr lvl="0">
              <a:buFont typeface="Arial" pitchFamily="34" charset="0"/>
              <a:buNone/>
            </a:pPr>
            <a:endParaRPr lang="en-CA" sz="1100" kern="1200" dirty="0" smtClean="0">
              <a:solidFill>
                <a:schemeClr val="tx1"/>
              </a:solidFill>
              <a:latin typeface="Calibri" pitchFamily="34" charset="0"/>
              <a:ea typeface="+mn-ea"/>
              <a:cs typeface="+mn-cs"/>
            </a:endParaRPr>
          </a:p>
          <a:p>
            <a:pPr eaLnBrk="1" hangingPunct="1">
              <a:buFont typeface="Arial" pitchFamily="34" charset="0"/>
              <a:buChar char="•"/>
            </a:pPr>
            <a:endParaRPr lang="en-CA"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lvl="0"/>
            <a:r>
              <a:rPr lang="en-CA" sz="1200" b="1" kern="1200" dirty="0" smtClean="0">
                <a:solidFill>
                  <a:schemeClr val="tx1"/>
                </a:solidFill>
                <a:latin typeface="Calibri" pitchFamily="34" charset="0"/>
                <a:ea typeface="+mn-ea"/>
                <a:cs typeface="+mn-cs"/>
              </a:rPr>
              <a:t> </a:t>
            </a:r>
            <a:endParaRPr lang="en-CA" sz="1200" kern="1200" dirty="0" smtClean="0">
              <a:solidFill>
                <a:schemeClr val="tx1"/>
              </a:solidFill>
              <a:latin typeface="Calibri" pitchFamily="34" charset="0"/>
              <a:ea typeface="+mn-ea"/>
              <a:cs typeface="+mn-cs"/>
            </a:endParaRPr>
          </a:p>
          <a:p>
            <a:endParaRPr lang="en-CA" sz="1050" kern="1200" dirty="0" smtClean="0">
              <a:solidFill>
                <a:schemeClr val="tx1"/>
              </a:solidFill>
              <a:latin typeface="Calibri" pitchFamily="34" charset="0"/>
              <a:ea typeface="+mn-ea"/>
              <a:cs typeface="+mn-cs"/>
            </a:endParaRPr>
          </a:p>
          <a:p>
            <a:pPr lvl="0"/>
            <a:endParaRPr lang="en-CA" sz="1200" kern="1200" dirty="0" smtClean="0">
              <a:solidFill>
                <a:schemeClr val="tx1"/>
              </a:solidFill>
              <a:latin typeface="Calibri" pitchFamily="34" charset="0"/>
              <a:ea typeface="+mn-ea"/>
              <a:cs typeface="+mn-cs"/>
            </a:endParaRPr>
          </a:p>
          <a:p>
            <a:endParaRPr lang="en-CA" sz="1200" kern="1200" dirty="0" smtClean="0">
              <a:solidFill>
                <a:schemeClr val="tx1"/>
              </a:solidFill>
              <a:latin typeface="Calibri" pitchFamily="34" charset="0"/>
              <a:ea typeface="+mn-ea"/>
              <a:cs typeface="+mn-cs"/>
            </a:endParaRPr>
          </a:p>
          <a:p>
            <a:endParaRPr lang="en-CA" sz="1400" kern="1200" dirty="0" smtClean="0">
              <a:solidFill>
                <a:schemeClr val="tx1"/>
              </a:solidFill>
              <a:latin typeface="Calibri" pitchFamily="34" charset="0"/>
              <a:ea typeface="+mn-ea"/>
              <a:cs typeface="+mn-cs"/>
            </a:endParaRPr>
          </a:p>
          <a:p>
            <a:pPr eaLnBrk="1" hangingPunct="1"/>
            <a:endParaRPr lang="en-CA" dirty="0" smtClean="0"/>
          </a:p>
          <a:p>
            <a:pPr eaLnBrk="1" hangingPunct="1"/>
            <a:endParaRPr lang="en-CA"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endParaRPr lang="en-CA" sz="1400" kern="1200" dirty="0" smtClean="0">
              <a:solidFill>
                <a:schemeClr val="tx1"/>
              </a:solidFill>
              <a:latin typeface="Calibri" pitchFamily="34" charset="0"/>
              <a:ea typeface="+mn-ea"/>
              <a:cs typeface="+mn-cs"/>
            </a:endParaRPr>
          </a:p>
          <a:p>
            <a:pPr lvl="1">
              <a:buFont typeface="Arial" pitchFamily="34" charset="0"/>
              <a:buChar char="•"/>
            </a:pPr>
            <a:endParaRPr lang="en-CA" sz="1050" kern="1200" dirty="0" smtClean="0">
              <a:solidFill>
                <a:schemeClr val="tx1"/>
              </a:solidFill>
              <a:latin typeface="Calibri" pitchFamily="34" charset="0"/>
              <a:ea typeface="+mn-ea"/>
              <a:cs typeface="+mn-cs"/>
            </a:endParaRPr>
          </a:p>
          <a:p>
            <a:pPr>
              <a:buFont typeface="Arial" pitchFamily="34" charset="0"/>
              <a:buChar char="•"/>
            </a:pPr>
            <a:endParaRPr lang="en-CA" sz="1200" kern="1200" dirty="0" smtClean="0">
              <a:solidFill>
                <a:schemeClr val="tx1"/>
              </a:solidFill>
              <a:latin typeface="Calibri" pitchFamily="34" charset="0"/>
              <a:ea typeface="+mn-ea"/>
              <a:cs typeface="+mn-cs"/>
            </a:endParaRPr>
          </a:p>
          <a:p>
            <a:pPr eaLnBrk="1" hangingPunct="1">
              <a:buFont typeface="Arial" pitchFamily="34" charset="0"/>
              <a:buChar char="•"/>
            </a:pPr>
            <a:endParaRPr lang="en-CA"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lvl="1"/>
            <a:endParaRPr lang="en-CA" sz="1050" kern="1200" dirty="0" smtClean="0">
              <a:solidFill>
                <a:schemeClr val="tx1"/>
              </a:solidFill>
              <a:latin typeface="Calibri" pitchFamily="34" charset="0"/>
              <a:ea typeface="+mn-ea"/>
              <a:cs typeface="+mn-cs"/>
            </a:endParaRPr>
          </a:p>
          <a:p>
            <a:endParaRPr lang="en-CA" sz="1200" kern="1200" dirty="0" smtClean="0">
              <a:solidFill>
                <a:schemeClr val="tx1"/>
              </a:solidFill>
              <a:latin typeface="Calibri" pitchFamily="34" charset="0"/>
              <a:ea typeface="+mn-ea"/>
              <a:cs typeface="+mn-cs"/>
            </a:endParaRPr>
          </a:p>
          <a:p>
            <a:pPr eaLnBrk="1" hangingPunct="1">
              <a:buFontTx/>
              <a:buNone/>
            </a:pPr>
            <a:endParaRPr lang="en-CA"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lvl="0"/>
            <a:endParaRPr lang="en-CA" dirty="0" smtClean="0"/>
          </a:p>
          <a:p>
            <a:pPr eaLnBrk="1" hangingPunct="1"/>
            <a:endParaRPr lang="en-CA"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lvl="0"/>
            <a:endParaRPr lang="en-CA" sz="1200" kern="1200" dirty="0" smtClean="0">
              <a:solidFill>
                <a:schemeClr val="tx1"/>
              </a:solidFill>
              <a:latin typeface="Calibri" pitchFamily="34" charset="0"/>
              <a:ea typeface="+mn-ea"/>
              <a:cs typeface="+mn-cs"/>
            </a:endParaRPr>
          </a:p>
          <a:p>
            <a:pPr eaLnBrk="1" hangingPunct="1"/>
            <a:endParaRPr lang="en-CA" baseline="0" dirty="0" smtClean="0"/>
          </a:p>
          <a:p>
            <a:pPr lvl="0">
              <a:buFont typeface="Arial" pitchFamily="34" charset="0"/>
              <a:buNone/>
            </a:pPr>
            <a:endParaRPr lang="en-CA" baseline="0" dirty="0" smtClean="0"/>
          </a:p>
          <a:p>
            <a:pPr eaLnBrk="1" hangingPunct="1"/>
            <a:endParaRPr lang="en-CA" dirty="0" smtClean="0"/>
          </a:p>
          <a:p>
            <a:pPr eaLnBrk="1" hangingPunct="1"/>
            <a:endParaRPr lang="en-CA"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lvl="0"/>
            <a:endParaRPr lang="en-CA"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lvl="0"/>
            <a:endParaRPr lang="en-CA" sz="1200" kern="1200" dirty="0" smtClean="0">
              <a:solidFill>
                <a:schemeClr val="tx1"/>
              </a:solidFill>
              <a:latin typeface="Calibri" pitchFamily="3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CA" sz="1200" kern="1200" dirty="0" smtClean="0">
              <a:solidFill>
                <a:schemeClr val="tx1"/>
              </a:solidFill>
              <a:latin typeface="Calibri" pitchFamily="34" charset="0"/>
              <a:ea typeface="+mn-ea"/>
              <a:cs typeface="+mn-cs"/>
            </a:endParaRPr>
          </a:p>
          <a:p>
            <a:endParaRPr lang="en-CA" sz="1200" kern="1200" dirty="0" smtClean="0">
              <a:solidFill>
                <a:schemeClr val="tx1"/>
              </a:solidFill>
              <a:latin typeface="Calibri" pitchFamily="3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Calibri" pitchFamily="34" charset="0"/>
              <a:ea typeface="+mn-ea"/>
              <a:cs typeface="+mn-cs"/>
            </a:endParaRPr>
          </a:p>
          <a:p>
            <a:pPr eaLnBrk="1" hangingPunct="1"/>
            <a:endParaRPr lang="en-CA" dirty="0" smtClean="0"/>
          </a:p>
          <a:p>
            <a:pPr eaLnBrk="1" hangingPunct="1"/>
            <a:endParaRPr lang="en-CA"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endParaRPr lang="en-CA" sz="1200" kern="1200" dirty="0" smtClean="0">
              <a:solidFill>
                <a:schemeClr val="tx1"/>
              </a:solidFill>
              <a:latin typeface="Calibri" pitchFamily="34" charset="0"/>
              <a:ea typeface="+mn-ea"/>
              <a:cs typeface="+mn-cs"/>
            </a:endParaRPr>
          </a:p>
          <a:p>
            <a:endParaRPr lang="en-CA"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203A76AD-EC1B-4F93-84A6-BF729BF5B610}" type="datetimeFigureOut">
              <a:rPr lang="en-US"/>
              <a:pPr>
                <a:defRPr/>
              </a:pPr>
              <a:t>5/8/2015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9FEBE20B-7B75-45C1-BD5C-47C12BA71335}"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45BBC105-6063-4520-80E5-F24502D844E7}" type="datetimeFigureOut">
              <a:rPr lang="en-US"/>
              <a:pPr>
                <a:defRPr/>
              </a:pPr>
              <a:t>5/8/2015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36B15A5A-CF6C-49B2-9DDD-CC34D77D51F1}"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B385C308-2195-4F1A-B17B-5C094D7DCF97}" type="datetimeFigureOut">
              <a:rPr lang="en-US"/>
              <a:pPr>
                <a:defRPr/>
              </a:pPr>
              <a:t>5/8/2015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076E7DB7-296B-4B25-AE01-E55DBF77427A}" type="slidenum">
              <a:rPr lang="en-CA"/>
              <a:pPr>
                <a:defRPr/>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3" name="Date Placeholder 3"/>
          <p:cNvSpPr>
            <a:spLocks noGrp="1"/>
          </p:cNvSpPr>
          <p:nvPr>
            <p:ph type="dt" sz="half" idx="10"/>
          </p:nvPr>
        </p:nvSpPr>
        <p:spPr/>
        <p:txBody>
          <a:bodyPr/>
          <a:lstStyle>
            <a:lvl1pPr>
              <a:defRPr/>
            </a:lvl1pPr>
          </a:lstStyle>
          <a:p>
            <a:pPr>
              <a:defRPr/>
            </a:pPr>
            <a:fld id="{6B88C59C-EC4C-4C8C-8505-D35276DACB04}" type="datetimeFigureOut">
              <a:rPr lang="en-US"/>
              <a:pPr>
                <a:defRPr/>
              </a:pPr>
              <a:t>5/8/2015</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ACCE13F8-352F-45E3-881B-11058F5258ED}" type="slidenum">
              <a:rPr lang="en-CA"/>
              <a:pPr>
                <a:defRPr/>
              </a:pPr>
              <a:t>‹#›</a:t>
            </a:fld>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457200" y="1600200"/>
            <a:ext cx="8229600" cy="4525963"/>
          </a:xfrm>
        </p:spPr>
        <p:txBody>
          <a:bodyPr/>
          <a:lstStyle/>
          <a:p>
            <a:pPr lvl="0"/>
            <a:endParaRPr lang="en-CA" noProof="0"/>
          </a:p>
        </p:txBody>
      </p:sp>
      <p:sp>
        <p:nvSpPr>
          <p:cNvPr id="4" name="Date Placeholder 3"/>
          <p:cNvSpPr>
            <a:spLocks noGrp="1"/>
          </p:cNvSpPr>
          <p:nvPr>
            <p:ph type="dt" sz="half" idx="10"/>
          </p:nvPr>
        </p:nvSpPr>
        <p:spPr/>
        <p:txBody>
          <a:bodyPr/>
          <a:lstStyle>
            <a:lvl1pPr>
              <a:defRPr/>
            </a:lvl1pPr>
          </a:lstStyle>
          <a:p>
            <a:pPr>
              <a:defRPr/>
            </a:pPr>
            <a:fld id="{385201EE-E343-49DD-A17B-DC8D99498F50}" type="datetimeFigureOut">
              <a:rPr lang="en-US"/>
              <a:pPr>
                <a:defRPr/>
              </a:pPr>
              <a:t>5/8/2015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5881D467-504F-437F-AC9B-95DD6D557C68}"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19511253-2F40-4906-9E2A-359FF7760E4B}" type="datetimeFigureOut">
              <a:rPr lang="en-US"/>
              <a:pPr>
                <a:defRPr/>
              </a:pPr>
              <a:t>5/8/2015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9DC4AA23-33C1-4C92-A4CB-DA5DB0DBE46C}"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8804F8D-354A-4D21-A3F8-D9732BD4B9DE}" type="datetimeFigureOut">
              <a:rPr lang="en-US"/>
              <a:pPr>
                <a:defRPr/>
              </a:pPr>
              <a:t>5/8/2015</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AAFF9199-5196-4318-B6E6-59872F5B3C70}"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10993DB2-7712-44A1-B4E4-AFE20B1CEB19}" type="datetimeFigureOut">
              <a:rPr lang="en-US"/>
              <a:pPr>
                <a:defRPr/>
              </a:pPr>
              <a:t>5/8/2015</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371CB095-BC81-4FC9-A238-8AB458686E55}"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7EA3A4C3-594D-4F55-B6EA-AD00929199BF}" type="datetimeFigureOut">
              <a:rPr lang="en-US"/>
              <a:pPr>
                <a:defRPr/>
              </a:pPr>
              <a:t>5/8/2015</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4F1593FA-86EF-4B85-A574-5A3E9C28703D}"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C1BBED98-9387-4DBE-A77D-CB8EF7E10AEC}" type="datetimeFigureOut">
              <a:rPr lang="en-US"/>
              <a:pPr>
                <a:defRPr/>
              </a:pPr>
              <a:t>5/8/2015</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818CBF0B-86CF-4C2F-BF38-E985D1218160}"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59D3A43-1C99-416C-B032-F3EC3EEE10FE}" type="datetimeFigureOut">
              <a:rPr lang="en-US"/>
              <a:pPr>
                <a:defRPr/>
              </a:pPr>
              <a:t>5/8/2015</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1621C19E-E277-478C-94E1-0ABAD7CD491E}"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DD6558-3AA4-44B1-AA9A-34825EC88646}" type="datetimeFigureOut">
              <a:rPr lang="en-US"/>
              <a:pPr>
                <a:defRPr/>
              </a:pPr>
              <a:t>5/8/2015</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A7E64B2F-5B63-45C8-9E1B-21BA04EB2026}"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987CF9-CD45-47CF-BF3D-85F282C9E55B}" type="datetimeFigureOut">
              <a:rPr lang="en-US"/>
              <a:pPr>
                <a:defRPr/>
              </a:pPr>
              <a:t>5/8/2015</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45D109EF-FD81-4426-B185-D2274E019140}"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0">
              <a:schemeClr val="accent5">
                <a:lumMod val="60000"/>
                <a:lumOff val="40000"/>
                <a:alpha val="55000"/>
              </a:schemeClr>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77C2F19-FA26-457D-9B0C-7C05DFABE438}" type="datetimeFigureOut">
              <a:rPr lang="en-US"/>
              <a:pPr>
                <a:defRPr/>
              </a:pPr>
              <a:t>5/8/2015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ED3B11B-8CA7-48DD-B630-2BF7262BFBFB}"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cws.ca/shelter_display.php?shelter_id=46"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cws.ca/collaborate-document/2479/vie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hyperlink" Target="https://www.acws.ca/repor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4098" name="Rectangle 4"/>
          <p:cNvSpPr>
            <a:spLocks noGrp="1"/>
          </p:cNvSpPr>
          <p:nvPr>
            <p:ph type="ctrTitle" idx="4294967295"/>
          </p:nvPr>
        </p:nvSpPr>
        <p:spPr>
          <a:xfrm>
            <a:off x="684213" y="1125538"/>
            <a:ext cx="7772400" cy="1470025"/>
          </a:xfrm>
        </p:spPr>
        <p:txBody>
          <a:bodyPr/>
          <a:lstStyle/>
          <a:p>
            <a:pPr eaLnBrk="1" hangingPunct="1"/>
            <a:r>
              <a:rPr lang="en-US" sz="4000" dirty="0" smtClean="0"/>
              <a:t>Alberta’s Second Stage Shelters:</a:t>
            </a:r>
          </a:p>
        </p:txBody>
      </p:sp>
      <p:sp>
        <p:nvSpPr>
          <p:cNvPr id="4099" name="Rectangle 5"/>
          <p:cNvSpPr>
            <a:spLocks noGrp="1"/>
          </p:cNvSpPr>
          <p:nvPr>
            <p:ph type="subTitle" idx="4294967295"/>
          </p:nvPr>
        </p:nvSpPr>
        <p:spPr>
          <a:xfrm>
            <a:off x="1403350" y="2420938"/>
            <a:ext cx="6400800" cy="3024286"/>
          </a:xfrm>
        </p:spPr>
        <p:txBody>
          <a:bodyPr/>
          <a:lstStyle/>
          <a:p>
            <a:pPr marL="0" indent="0" algn="ctr" eaLnBrk="1" hangingPunct="1">
              <a:lnSpc>
                <a:spcPct val="80000"/>
              </a:lnSpc>
              <a:buFont typeface="Arial" charset="0"/>
              <a:buNone/>
            </a:pPr>
            <a:r>
              <a:rPr lang="en-US" dirty="0" smtClean="0">
                <a:latin typeface="Arial" charset="0"/>
              </a:rPr>
              <a:t>Transitioning from Domestic Violence to Stability</a:t>
            </a:r>
          </a:p>
          <a:p>
            <a:pPr marL="0" indent="0" algn="ctr" eaLnBrk="1" hangingPunct="1">
              <a:lnSpc>
                <a:spcPct val="80000"/>
              </a:lnSpc>
              <a:buFont typeface="Arial" charset="0"/>
              <a:buNone/>
            </a:pPr>
            <a:endParaRPr lang="en-US" dirty="0" smtClean="0">
              <a:latin typeface="Arial" charset="0"/>
            </a:endParaRPr>
          </a:p>
          <a:p>
            <a:pPr marL="0" indent="0" algn="ctr" eaLnBrk="1" hangingPunct="1">
              <a:lnSpc>
                <a:spcPct val="80000"/>
              </a:lnSpc>
              <a:buFont typeface="Arial" charset="0"/>
              <a:buNone/>
            </a:pPr>
            <a:r>
              <a:rPr lang="en-US" sz="1800" dirty="0" smtClean="0">
                <a:latin typeface="Arial" charset="0"/>
              </a:rPr>
              <a:t>Carolyn Goard,   Alberta Council of Women’s Shelters</a:t>
            </a:r>
          </a:p>
          <a:p>
            <a:pPr marL="0" indent="0" algn="ctr" eaLnBrk="1" hangingPunct="1">
              <a:lnSpc>
                <a:spcPct val="80000"/>
              </a:lnSpc>
              <a:buNone/>
            </a:pPr>
            <a:r>
              <a:rPr lang="en-US" sz="1800" dirty="0" smtClean="0">
                <a:latin typeface="Arial" charset="0"/>
              </a:rPr>
              <a:t>Pat Garrett, Wings of Providence</a:t>
            </a:r>
          </a:p>
          <a:p>
            <a:pPr marL="0" indent="0" algn="ctr" eaLnBrk="1" hangingPunct="1">
              <a:lnSpc>
                <a:spcPct val="80000"/>
              </a:lnSpc>
              <a:buFont typeface="Arial" charset="0"/>
              <a:buNone/>
            </a:pPr>
            <a:r>
              <a:rPr lang="en-US" sz="1800" dirty="0" smtClean="0">
                <a:latin typeface="Arial" charset="0"/>
              </a:rPr>
              <a:t> </a:t>
            </a:r>
          </a:p>
          <a:p>
            <a:pPr marL="0" indent="0" algn="ctr" eaLnBrk="1" hangingPunct="1">
              <a:lnSpc>
                <a:spcPct val="80000"/>
              </a:lnSpc>
              <a:buFont typeface="Arial" charset="0"/>
              <a:buNone/>
            </a:pPr>
            <a:r>
              <a:rPr lang="en-US" sz="1600" b="1" dirty="0" smtClean="0">
                <a:latin typeface="Arial" charset="0"/>
              </a:rPr>
              <a:t>7 Cities Housing First Conference</a:t>
            </a:r>
          </a:p>
          <a:p>
            <a:pPr marL="0" indent="0" algn="ctr" eaLnBrk="1" hangingPunct="1">
              <a:lnSpc>
                <a:spcPct val="80000"/>
              </a:lnSpc>
              <a:buFont typeface="Arial" charset="0"/>
              <a:buNone/>
            </a:pPr>
            <a:r>
              <a:rPr lang="en-US" sz="1600" b="1" dirty="0" smtClean="0">
                <a:latin typeface="Arial" charset="0"/>
              </a:rPr>
              <a:t>May 6-8, 2015</a:t>
            </a:r>
          </a:p>
          <a:p>
            <a:pPr marL="0" indent="0" algn="ctr" eaLnBrk="1" hangingPunct="1">
              <a:lnSpc>
                <a:spcPct val="80000"/>
              </a:lnSpc>
              <a:buFont typeface="Arial" charset="0"/>
              <a:buNone/>
            </a:pPr>
            <a:r>
              <a:rPr lang="en-US" sz="1600" b="1" dirty="0" smtClean="0">
                <a:latin typeface="Arial" charset="0"/>
              </a:rPr>
              <a:t>Edmonton , Alberta </a:t>
            </a:r>
          </a:p>
          <a:p>
            <a:pPr marL="0" indent="0" algn="ctr" eaLnBrk="1" hangingPunct="1">
              <a:lnSpc>
                <a:spcPct val="80000"/>
              </a:lnSpc>
              <a:buFont typeface="Arial" charset="0"/>
              <a:buNone/>
            </a:pPr>
            <a:endParaRPr lang="en-US" sz="1800" dirty="0" smtClean="0">
              <a:latin typeface="Arial" charset="0"/>
            </a:endParaRPr>
          </a:p>
        </p:txBody>
      </p:sp>
      <p:sp>
        <p:nvSpPr>
          <p:cNvPr id="4100" name="Rectangle 7">
            <a:hlinkClick r:id="rId3"/>
          </p:cNvPr>
          <p:cNvSpPr>
            <a:spLocks noChangeArrowheads="1"/>
          </p:cNvSpPr>
          <p:nvPr/>
        </p:nvSpPr>
        <p:spPr bwMode="auto">
          <a:xfrm>
            <a:off x="0" y="0"/>
            <a:ext cx="9144000" cy="366713"/>
          </a:xfrm>
          <a:prstGeom prst="rect">
            <a:avLst/>
          </a:prstGeom>
          <a:noFill/>
          <a:ln w="9525">
            <a:noFill/>
            <a:miter lim="800000"/>
            <a:headEnd/>
            <a:tailEnd/>
          </a:ln>
        </p:spPr>
        <p:txBody>
          <a:bodyPr anchor="ctr">
            <a:spAutoFit/>
          </a:bodyPr>
          <a:lstStyle/>
          <a:p>
            <a:r>
              <a:rPr lang="en-US" sz="1800">
                <a:latin typeface="Calibri" pitchFamily="34" charset="0"/>
              </a:rPr>
              <a:t> </a:t>
            </a:r>
          </a:p>
        </p:txBody>
      </p:sp>
      <p:sp>
        <p:nvSpPr>
          <p:cNvPr id="4101" name="Rectangle 8">
            <a:hlinkClick r:id="rId3"/>
          </p:cNvPr>
          <p:cNvSpPr>
            <a:spLocks noChangeArrowheads="1"/>
          </p:cNvSpPr>
          <p:nvPr/>
        </p:nvSpPr>
        <p:spPr bwMode="auto">
          <a:xfrm>
            <a:off x="0" y="0"/>
            <a:ext cx="9144000" cy="366713"/>
          </a:xfrm>
          <a:prstGeom prst="rect">
            <a:avLst/>
          </a:prstGeom>
          <a:noFill/>
          <a:ln w="9525">
            <a:noFill/>
            <a:miter lim="800000"/>
            <a:headEnd/>
            <a:tailEnd/>
          </a:ln>
        </p:spPr>
        <p:txBody>
          <a:bodyPr anchor="ctr">
            <a:spAutoFit/>
          </a:bodyPr>
          <a:lstStyle/>
          <a:p>
            <a:r>
              <a:rPr lang="en-US" sz="1800">
                <a:latin typeface="Calibri" pitchFamily="34" charset="0"/>
              </a:rPr>
              <a:t> </a:t>
            </a:r>
          </a:p>
        </p:txBody>
      </p:sp>
      <p:sp>
        <p:nvSpPr>
          <p:cNvPr id="4102" name="Rectangle 9">
            <a:hlinkClick r:id="rId3"/>
          </p:cNvPr>
          <p:cNvSpPr>
            <a:spLocks noChangeArrowheads="1"/>
          </p:cNvSpPr>
          <p:nvPr/>
        </p:nvSpPr>
        <p:spPr bwMode="auto">
          <a:xfrm>
            <a:off x="0" y="0"/>
            <a:ext cx="9144000" cy="366713"/>
          </a:xfrm>
          <a:prstGeom prst="rect">
            <a:avLst/>
          </a:prstGeom>
          <a:noFill/>
          <a:ln w="9525">
            <a:noFill/>
            <a:miter lim="800000"/>
            <a:headEnd/>
            <a:tailEnd/>
          </a:ln>
        </p:spPr>
        <p:txBody>
          <a:bodyPr anchor="ctr">
            <a:spAutoFit/>
          </a:bodyPr>
          <a:lstStyle/>
          <a:p>
            <a:r>
              <a:rPr lang="en-US" sz="1800">
                <a:latin typeface="Calibri" pitchFamily="34" charset="0"/>
              </a:rPr>
              <a:t> </a:t>
            </a:r>
          </a:p>
        </p:txBody>
      </p:sp>
      <p:pic>
        <p:nvPicPr>
          <p:cNvPr id="4103" name="Picture 12" descr="ACWS (cmyk)"/>
          <p:cNvPicPr>
            <a:picLocks noChangeAspect="1" noChangeArrowheads="1"/>
          </p:cNvPicPr>
          <p:nvPr/>
        </p:nvPicPr>
        <p:blipFill>
          <a:blip r:embed="rId4" cstate="print"/>
          <a:srcRect/>
          <a:stretch>
            <a:fillRect/>
          </a:stretch>
        </p:blipFill>
        <p:spPr bwMode="auto">
          <a:xfrm>
            <a:off x="251520" y="260648"/>
            <a:ext cx="1828800" cy="773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706437"/>
          </a:xfrm>
        </p:spPr>
        <p:txBody>
          <a:bodyPr/>
          <a:lstStyle/>
          <a:p>
            <a:pPr eaLnBrk="1" hangingPunct="1"/>
            <a:r>
              <a:rPr lang="en-US" sz="3200" b="1" dirty="0" smtClean="0">
                <a:latin typeface="+mn-lt"/>
              </a:rPr>
              <a:t>Phase I Literature Review:  </a:t>
            </a:r>
            <a:br>
              <a:rPr lang="en-US" sz="3200" b="1" dirty="0" smtClean="0">
                <a:latin typeface="+mn-lt"/>
              </a:rPr>
            </a:br>
            <a:r>
              <a:rPr lang="en-US" sz="3200" b="1" dirty="0" smtClean="0">
                <a:latin typeface="+mn-lt"/>
              </a:rPr>
              <a:t>Violence, Poverty &amp; Housing</a:t>
            </a:r>
          </a:p>
        </p:txBody>
      </p:sp>
      <p:sp>
        <p:nvSpPr>
          <p:cNvPr id="11267" name="Rectangle 3"/>
          <p:cNvSpPr>
            <a:spLocks noGrp="1"/>
          </p:cNvSpPr>
          <p:nvPr>
            <p:ph type="body" idx="1"/>
          </p:nvPr>
        </p:nvSpPr>
        <p:spPr>
          <a:xfrm>
            <a:off x="158750" y="1412775"/>
            <a:ext cx="8829675" cy="5081687"/>
          </a:xfrm>
        </p:spPr>
        <p:txBody>
          <a:bodyPr/>
          <a:lstStyle/>
          <a:p>
            <a:pPr>
              <a:lnSpc>
                <a:spcPct val="80000"/>
              </a:lnSpc>
            </a:pPr>
            <a:r>
              <a:rPr lang="en-US" sz="2200" dirty="0" smtClean="0">
                <a:latin typeface="+mj-lt"/>
              </a:rPr>
              <a:t>“</a:t>
            </a:r>
            <a:r>
              <a:rPr lang="en-US" sz="2400" dirty="0" smtClean="0">
                <a:latin typeface="+mj-lt"/>
              </a:rPr>
              <a:t>Increasingly it is becoming clear that a lack of affordable and safe housing and poverty have significant impacts on women’s decision… [to leave] an abusive partner.  Housing has been identified as a significant concern, one that not uncommonly can force a return to an abusive relationship” (Tutty, 2006).</a:t>
            </a:r>
          </a:p>
          <a:p>
            <a:pPr>
              <a:lnSpc>
                <a:spcPct val="80000"/>
              </a:lnSpc>
            </a:pPr>
            <a:r>
              <a:rPr lang="en-CA" sz="2400" dirty="0" smtClean="0">
                <a:latin typeface="+mj-lt"/>
              </a:rPr>
              <a:t>ACWS exit survey data from 2007-2008 states that 57% of women who stayed in emergency shelter in the past returned to the same relationship, citing the following reasons for return:</a:t>
            </a:r>
          </a:p>
          <a:p>
            <a:pPr marL="742950" lvl="2" indent="-342900">
              <a:lnSpc>
                <a:spcPct val="80000"/>
              </a:lnSpc>
            </a:pPr>
            <a:r>
              <a:rPr lang="en-CA" sz="2000" dirty="0" smtClean="0">
                <a:latin typeface="+mj-lt"/>
              </a:rPr>
              <a:t>lack of affordable housing 42%</a:t>
            </a:r>
          </a:p>
          <a:p>
            <a:pPr marL="742950" lvl="2" indent="-342900">
              <a:lnSpc>
                <a:spcPct val="80000"/>
              </a:lnSpc>
            </a:pPr>
            <a:r>
              <a:rPr lang="en-CA" sz="2000" dirty="0" smtClean="0">
                <a:latin typeface="+mj-lt"/>
              </a:rPr>
              <a:t>lack of money 45%</a:t>
            </a:r>
          </a:p>
          <a:p>
            <a:pPr marL="742950" lvl="2" indent="-342900">
              <a:lnSpc>
                <a:spcPct val="80000"/>
              </a:lnSpc>
            </a:pPr>
            <a:r>
              <a:rPr lang="en-CA" sz="2000" dirty="0" smtClean="0">
                <a:latin typeface="+mj-lt"/>
              </a:rPr>
              <a:t>fear 38%</a:t>
            </a:r>
          </a:p>
          <a:p>
            <a:pPr marL="342900" lvl="1" indent="-342900">
              <a:lnSpc>
                <a:spcPct val="80000"/>
              </a:lnSpc>
              <a:buFont typeface="Arial" charset="0"/>
              <a:buChar char="•"/>
            </a:pPr>
            <a:r>
              <a:rPr lang="en-CA" sz="2400" dirty="0" smtClean="0">
                <a:latin typeface="+mj-lt"/>
              </a:rPr>
              <a:t>Access to affordable housing is particularly problematic in rural communities and small towns</a:t>
            </a:r>
          </a:p>
          <a:p>
            <a:pPr marL="342900" lvl="1" indent="-342900">
              <a:lnSpc>
                <a:spcPct val="80000"/>
              </a:lnSpc>
              <a:buFont typeface="Arial" charset="0"/>
              <a:buChar char="•"/>
            </a:pPr>
            <a:endParaRPr lang="en-CA" sz="2400" dirty="0" smtClean="0">
              <a:latin typeface="+mj-lt"/>
            </a:endParaRPr>
          </a:p>
          <a:p>
            <a:pPr marL="342900" lvl="1" indent="-342900">
              <a:lnSpc>
                <a:spcPct val="80000"/>
              </a:lnSpc>
              <a:buNone/>
            </a:pPr>
            <a:endParaRPr lang="en-US" sz="2000" dirty="0" smtClean="0">
              <a:latin typeface="+mj-lt"/>
            </a:endParaRPr>
          </a:p>
        </p:txBody>
      </p:sp>
      <p:pic>
        <p:nvPicPr>
          <p:cNvPr id="5" name="Picture 2" descr="ACWS (cmyk)"/>
          <p:cNvPicPr>
            <a:picLocks noChangeAspect="1" noChangeArrowheads="1"/>
          </p:cNvPicPr>
          <p:nvPr/>
        </p:nvPicPr>
        <p:blipFill>
          <a:blip r:embed="rId3" cstate="print"/>
          <a:srcRect r="59375"/>
          <a:stretch>
            <a:fillRect/>
          </a:stretch>
        </p:blipFill>
        <p:spPr bwMode="auto">
          <a:xfrm>
            <a:off x="323529" y="0"/>
            <a:ext cx="792087" cy="1052736"/>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706437"/>
          </a:xfrm>
        </p:spPr>
        <p:txBody>
          <a:bodyPr/>
          <a:lstStyle/>
          <a:p>
            <a:pPr eaLnBrk="1" hangingPunct="1"/>
            <a:r>
              <a:rPr lang="en-US" sz="3200" b="1" dirty="0" smtClean="0">
                <a:latin typeface="+mn-lt"/>
              </a:rPr>
              <a:t>Phase I:</a:t>
            </a:r>
            <a:br>
              <a:rPr lang="en-US" sz="3200" b="1" dirty="0" smtClean="0">
                <a:latin typeface="+mn-lt"/>
              </a:rPr>
            </a:br>
            <a:r>
              <a:rPr lang="en-US" sz="3200" b="1" dirty="0" smtClean="0">
                <a:latin typeface="+mn-lt"/>
              </a:rPr>
              <a:t>Second-Stage Logic Model</a:t>
            </a:r>
          </a:p>
        </p:txBody>
      </p:sp>
      <p:pic>
        <p:nvPicPr>
          <p:cNvPr id="5" name="Picture 2" descr="ACWS (cmyk)"/>
          <p:cNvPicPr>
            <a:picLocks noChangeAspect="1" noChangeArrowheads="1"/>
          </p:cNvPicPr>
          <p:nvPr/>
        </p:nvPicPr>
        <p:blipFill>
          <a:blip r:embed="rId3" cstate="print"/>
          <a:srcRect r="59375"/>
          <a:stretch>
            <a:fillRect/>
          </a:stretch>
        </p:blipFill>
        <p:spPr bwMode="auto">
          <a:xfrm>
            <a:off x="323529" y="0"/>
            <a:ext cx="792087" cy="1052736"/>
          </a:xfrm>
          <a:prstGeom prst="rect">
            <a:avLst/>
          </a:prstGeom>
          <a:noFill/>
          <a:ln w="9525" algn="in">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xmlns="" val="154917131"/>
              </p:ext>
            </p:extLst>
          </p:nvPr>
        </p:nvGraphicFramePr>
        <p:xfrm>
          <a:off x="107504" y="1124744"/>
          <a:ext cx="8856984" cy="674109"/>
        </p:xfrm>
        <a:graphic>
          <a:graphicData uri="http://schemas.openxmlformats.org/drawingml/2006/table">
            <a:tbl>
              <a:tblPr firstRow="1" bandRow="1">
                <a:tableStyleId>{5C22544A-7EE6-4342-B048-85BDC9FD1C3A}</a:tableStyleId>
              </a:tblPr>
              <a:tblGrid>
                <a:gridCol w="2214246"/>
                <a:gridCol w="2214246"/>
                <a:gridCol w="2214246"/>
                <a:gridCol w="2214246"/>
              </a:tblGrid>
              <a:tr h="277869">
                <a:tc gridSpan="4">
                  <a:txBody>
                    <a:bodyPr/>
                    <a:lstStyle/>
                    <a:p>
                      <a:r>
                        <a:rPr lang="en-CA" sz="1200" dirty="0" smtClean="0"/>
                        <a:t>Inputs</a:t>
                      </a:r>
                      <a:endParaRPr lang="en-CA" sz="1200" dirty="0"/>
                    </a:p>
                  </a:txBody>
                  <a:tcPr anchor="ctr"/>
                </a:tc>
                <a:tc hMerge="1">
                  <a:txBody>
                    <a:bodyPr/>
                    <a:lstStyle/>
                    <a:p>
                      <a:endParaRPr lang="en-CA" dirty="0"/>
                    </a:p>
                  </a:txBody>
                  <a:tcPr/>
                </a:tc>
                <a:tc hMerge="1">
                  <a:txBody>
                    <a:bodyPr/>
                    <a:lstStyle/>
                    <a:p>
                      <a:endParaRPr lang="en-CA" dirty="0"/>
                    </a:p>
                  </a:txBody>
                  <a:tcPr/>
                </a:tc>
                <a:tc hMerge="1">
                  <a:txBody>
                    <a:bodyPr/>
                    <a:lstStyle/>
                    <a:p>
                      <a:endParaRPr lang="en-CA" dirty="0"/>
                    </a:p>
                  </a:txBody>
                  <a:tcPr/>
                </a:tc>
              </a:tr>
              <a:tr h="345195">
                <a:tc>
                  <a:txBody>
                    <a:bodyPr/>
                    <a:lstStyle/>
                    <a:p>
                      <a:r>
                        <a:rPr lang="en-US" sz="1000" b="1" kern="1200" dirty="0" smtClean="0">
                          <a:solidFill>
                            <a:schemeClr val="dk1"/>
                          </a:solidFill>
                          <a:effectLst/>
                          <a:latin typeface="+mn-lt"/>
                          <a:ea typeface="+mn-ea"/>
                          <a:cs typeface="+mn-cs"/>
                        </a:rPr>
                        <a:t>Governance</a:t>
                      </a:r>
                      <a:endParaRPr lang="en-CA" sz="1000" dirty="0"/>
                    </a:p>
                  </a:txBody>
                  <a:tcPr/>
                </a:tc>
                <a:tc>
                  <a:txBody>
                    <a:bodyPr/>
                    <a:lstStyle/>
                    <a:p>
                      <a:r>
                        <a:rPr lang="en-US" sz="1000" b="1" kern="1200" dirty="0" smtClean="0">
                          <a:solidFill>
                            <a:schemeClr val="dk1"/>
                          </a:solidFill>
                          <a:effectLst/>
                          <a:latin typeface="+mn-lt"/>
                          <a:ea typeface="+mn-ea"/>
                          <a:cs typeface="+mn-cs"/>
                        </a:rPr>
                        <a:t>Resources: Financial, Human, Technical, Volunteer, Community</a:t>
                      </a:r>
                      <a:endParaRPr lang="en-CA" sz="1000" dirty="0"/>
                    </a:p>
                  </a:txBody>
                  <a:tcPr/>
                </a:tc>
                <a:tc>
                  <a:txBody>
                    <a:bodyPr/>
                    <a:lstStyle/>
                    <a:p>
                      <a:r>
                        <a:rPr lang="en-US" sz="1000" b="1" kern="1200" dirty="0" smtClean="0">
                          <a:solidFill>
                            <a:schemeClr val="dk1"/>
                          </a:solidFill>
                          <a:effectLst/>
                          <a:latin typeface="+mn-lt"/>
                          <a:ea typeface="+mn-ea"/>
                          <a:cs typeface="+mn-cs"/>
                        </a:rPr>
                        <a:t>Program Operation and Administration</a:t>
                      </a:r>
                      <a:endParaRPr lang="en-CA" sz="1000" dirty="0"/>
                    </a:p>
                  </a:txBody>
                  <a:tcPr/>
                </a:tc>
                <a:tc>
                  <a:txBody>
                    <a:bodyPr/>
                    <a:lstStyle/>
                    <a:p>
                      <a:r>
                        <a:rPr lang="en-US" sz="1000" b="1" kern="1200" dirty="0" smtClean="0">
                          <a:solidFill>
                            <a:schemeClr val="dk1"/>
                          </a:solidFill>
                          <a:effectLst/>
                          <a:latin typeface="+mn-lt"/>
                          <a:ea typeface="+mn-ea"/>
                          <a:cs typeface="+mn-cs"/>
                        </a:rPr>
                        <a:t>Facility Operation</a:t>
                      </a:r>
                      <a:endParaRPr lang="en-CA" sz="1000" dirty="0"/>
                    </a:p>
                  </a:txBody>
                  <a:tcPr/>
                </a:tc>
              </a:tr>
            </a:tbl>
          </a:graphicData>
        </a:graphic>
      </p:graphicFrame>
      <p:graphicFrame>
        <p:nvGraphicFramePr>
          <p:cNvPr id="7" name="Content Placeholder 3"/>
          <p:cNvGraphicFramePr>
            <a:graphicFrameLocks noGrp="1"/>
          </p:cNvGraphicFramePr>
          <p:nvPr>
            <p:ph idx="1"/>
            <p:extLst>
              <p:ext uri="{D42A27DB-BD31-4B8C-83A1-F6EECF244321}">
                <p14:modId xmlns:p14="http://schemas.microsoft.com/office/powerpoint/2010/main" xmlns="" val="794539935"/>
              </p:ext>
            </p:extLst>
          </p:nvPr>
        </p:nvGraphicFramePr>
        <p:xfrm>
          <a:off x="107504" y="1823861"/>
          <a:ext cx="8856984" cy="645160"/>
        </p:xfrm>
        <a:graphic>
          <a:graphicData uri="http://schemas.openxmlformats.org/drawingml/2006/table">
            <a:tbl>
              <a:tblPr firstRow="1" bandRow="1">
                <a:tableStyleId>{5C22544A-7EE6-4342-B048-85BDC9FD1C3A}</a:tableStyleId>
              </a:tblPr>
              <a:tblGrid>
                <a:gridCol w="8856984"/>
              </a:tblGrid>
              <a:tr h="0">
                <a:tc>
                  <a:txBody>
                    <a:bodyPr/>
                    <a:lstStyle/>
                    <a:p>
                      <a:r>
                        <a:rPr lang="en-CA" sz="1200" dirty="0" smtClean="0"/>
                        <a:t>Activities</a:t>
                      </a:r>
                      <a:endParaRPr lang="en-CA" sz="1200"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Measured using services provided and referrals lists in Outcome Tracker and agency documentation to describe community programming</a:t>
                      </a:r>
                      <a:endParaRPr lang="en-CA" sz="1000" kern="1200" dirty="0" smtClean="0">
                        <a:solidFill>
                          <a:schemeClr val="dk1"/>
                        </a:solidFill>
                        <a:effectLst/>
                        <a:latin typeface="+mn-lt"/>
                        <a:ea typeface="+mn-ea"/>
                        <a:cs typeface="+mn-cs"/>
                      </a:endParaRPr>
                    </a:p>
                  </a:txBody>
                  <a:tcPr/>
                </a:tc>
              </a:tr>
            </a:tbl>
          </a:graphicData>
        </a:graphic>
      </p:graphicFrame>
      <p:graphicFrame>
        <p:nvGraphicFramePr>
          <p:cNvPr id="8" name="Content Placeholder 5"/>
          <p:cNvGraphicFramePr>
            <a:graphicFrameLocks/>
          </p:cNvGraphicFramePr>
          <p:nvPr>
            <p:extLst>
              <p:ext uri="{D42A27DB-BD31-4B8C-83A1-F6EECF244321}">
                <p14:modId xmlns:p14="http://schemas.microsoft.com/office/powerpoint/2010/main" xmlns="" val="2379955803"/>
              </p:ext>
            </p:extLst>
          </p:nvPr>
        </p:nvGraphicFramePr>
        <p:xfrm>
          <a:off x="107504" y="2471933"/>
          <a:ext cx="8856981" cy="1188720"/>
        </p:xfrm>
        <a:graphic>
          <a:graphicData uri="http://schemas.openxmlformats.org/drawingml/2006/table">
            <a:tbl>
              <a:tblPr firstRow="1" bandRow="1">
                <a:tableStyleId>{5C22544A-7EE6-4342-B048-85BDC9FD1C3A}</a:tableStyleId>
              </a:tblPr>
              <a:tblGrid>
                <a:gridCol w="1512165"/>
                <a:gridCol w="1521371"/>
                <a:gridCol w="2712413"/>
                <a:gridCol w="1549950"/>
                <a:gridCol w="1561082"/>
              </a:tblGrid>
              <a:tr h="370840">
                <a:tc>
                  <a:txBody>
                    <a:bodyPr/>
                    <a:lstStyle/>
                    <a:p>
                      <a:pPr marL="0" indent="0">
                        <a:buFont typeface="Arial" panose="020B0604020202020204" pitchFamily="34" charset="0"/>
                        <a:buNone/>
                      </a:pPr>
                      <a:r>
                        <a:rPr lang="en-CA" sz="1200" dirty="0" smtClean="0"/>
                        <a:t>Site Management</a:t>
                      </a:r>
                      <a:endParaRPr lang="en-CA" sz="1200" dirty="0"/>
                    </a:p>
                  </a:txBody>
                  <a:tcPr/>
                </a:tc>
                <a:tc>
                  <a:txBody>
                    <a:bodyPr/>
                    <a:lstStyle/>
                    <a:p>
                      <a:r>
                        <a:rPr lang="en-CA" sz="1200" dirty="0" smtClean="0"/>
                        <a:t>Safety Programming</a:t>
                      </a:r>
                      <a:endParaRPr lang="en-CA" sz="1200" dirty="0"/>
                    </a:p>
                  </a:txBody>
                  <a:tcPr/>
                </a:tc>
                <a:tc>
                  <a:txBody>
                    <a:bodyPr/>
                    <a:lstStyle/>
                    <a:p>
                      <a:r>
                        <a:rPr lang="en-CA" sz="1200" dirty="0" smtClean="0"/>
                        <a:t>Comprehensive Services to</a:t>
                      </a:r>
                      <a:r>
                        <a:rPr lang="en-CA" sz="1200" baseline="0" dirty="0" smtClean="0"/>
                        <a:t> Women and Children</a:t>
                      </a:r>
                      <a:endParaRPr lang="en-CA" sz="1200" dirty="0"/>
                    </a:p>
                  </a:txBody>
                  <a:tcPr/>
                </a:tc>
                <a:tc>
                  <a:txBody>
                    <a:bodyPr/>
                    <a:lstStyle/>
                    <a:p>
                      <a:r>
                        <a:rPr lang="en-CA" sz="1200" dirty="0" smtClean="0"/>
                        <a:t>Services</a:t>
                      </a:r>
                      <a:r>
                        <a:rPr lang="en-CA" sz="1200" baseline="0" dirty="0" smtClean="0"/>
                        <a:t> to Support Long-Term Housing Stability</a:t>
                      </a:r>
                      <a:endParaRPr lang="en-CA" sz="1200" dirty="0"/>
                    </a:p>
                  </a:txBody>
                  <a:tcPr/>
                </a:tc>
                <a:tc>
                  <a:txBody>
                    <a:bodyPr/>
                    <a:lstStyle/>
                    <a:p>
                      <a:r>
                        <a:rPr lang="en-CA" sz="1200" dirty="0" smtClean="0"/>
                        <a:t>Community Programming</a:t>
                      </a:r>
                      <a:endParaRPr lang="en-CA" sz="1200" dirty="0"/>
                    </a:p>
                  </a:txBody>
                  <a:tcPr/>
                </a:tc>
              </a:tr>
              <a:tr h="370840">
                <a:tc>
                  <a:txBody>
                    <a:bodyPr/>
                    <a:lstStyle/>
                    <a:p>
                      <a:pPr marL="171450" lvl="0" indent="-171450">
                        <a:buFont typeface="Arial" panose="020B0604020202020204" pitchFamily="34" charset="0"/>
                        <a:buChar char="•"/>
                      </a:pPr>
                      <a:r>
                        <a:rPr lang="en-CA" sz="1000" dirty="0" smtClean="0"/>
                        <a:t>Shelter roles/responsibilities</a:t>
                      </a:r>
                      <a:endParaRPr lang="en-CA" sz="1000" dirty="0"/>
                    </a:p>
                  </a:txBody>
                  <a:tcPr/>
                </a:tc>
                <a:tc>
                  <a:txBody>
                    <a:bodyPr/>
                    <a:lstStyle/>
                    <a:p>
                      <a:pPr marL="171450" lvl="0" indent="-171450">
                        <a:buFont typeface="Arial" panose="020B0604020202020204" pitchFamily="34" charset="0"/>
                        <a:buChar char="•"/>
                      </a:pPr>
                      <a:r>
                        <a:rPr lang="en-CA" sz="1000" dirty="0" smtClean="0"/>
                        <a:t>Shelter and</a:t>
                      </a:r>
                      <a:r>
                        <a:rPr lang="en-CA" sz="1000" baseline="0" dirty="0" smtClean="0"/>
                        <a:t> individual safety and security provision</a:t>
                      </a:r>
                      <a:endParaRPr lang="en-CA" sz="1000" dirty="0"/>
                    </a:p>
                  </a:txBody>
                  <a:tcPr/>
                </a:tc>
                <a:tc>
                  <a:txBody>
                    <a:bodyPr/>
                    <a:lstStyle/>
                    <a:p>
                      <a:pPr marL="171450" lvl="0" indent="-171450">
                        <a:buFont typeface="Arial" panose="020B0604020202020204" pitchFamily="34" charset="0"/>
                        <a:buChar char="•"/>
                      </a:pPr>
                      <a:r>
                        <a:rPr lang="en-CA" sz="1000" dirty="0" smtClean="0"/>
                        <a:t>Services provided</a:t>
                      </a:r>
                      <a:endParaRPr lang="en-CA" sz="1000" dirty="0"/>
                    </a:p>
                  </a:txBody>
                  <a:tcPr/>
                </a:tc>
                <a:tc>
                  <a:txBody>
                    <a:bodyPr/>
                    <a:lstStyle/>
                    <a:p>
                      <a:pPr marL="171450" lvl="0" indent="-171450">
                        <a:buFont typeface="Arial" panose="020B0604020202020204" pitchFamily="34" charset="0"/>
                        <a:buChar char="•"/>
                      </a:pPr>
                      <a:r>
                        <a:rPr lang="en-CA" sz="1000" dirty="0" smtClean="0"/>
                        <a:t>Services provided</a:t>
                      </a:r>
                      <a:endParaRPr lang="en-CA" sz="1000" dirty="0"/>
                    </a:p>
                  </a:txBody>
                  <a:tcPr/>
                </a:tc>
                <a:tc>
                  <a:txBody>
                    <a:bodyPr/>
                    <a:lstStyle/>
                    <a:p>
                      <a:pPr marL="171450" lvl="0" indent="-171450">
                        <a:buFont typeface="Arial" panose="020B0604020202020204" pitchFamily="34" charset="0"/>
                        <a:buChar char="•"/>
                      </a:pPr>
                      <a:r>
                        <a:rPr lang="en-CA" sz="1000" dirty="0" smtClean="0"/>
                        <a:t>Shelter advocacy, awareness,</a:t>
                      </a:r>
                      <a:r>
                        <a:rPr lang="en-CA" sz="1000" baseline="0" dirty="0" smtClean="0"/>
                        <a:t> networking and fundraising</a:t>
                      </a:r>
                      <a:endParaRPr lang="en-CA" sz="1000"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2810959848"/>
              </p:ext>
            </p:extLst>
          </p:nvPr>
        </p:nvGraphicFramePr>
        <p:xfrm>
          <a:off x="107504" y="4619019"/>
          <a:ext cx="8856981" cy="2074002"/>
        </p:xfrm>
        <a:graphic>
          <a:graphicData uri="http://schemas.openxmlformats.org/drawingml/2006/table">
            <a:tbl>
              <a:tblPr firstRow="1" bandRow="1">
                <a:tableStyleId>{5C22544A-7EE6-4342-B048-85BDC9FD1C3A}</a:tableStyleId>
              </a:tblPr>
              <a:tblGrid>
                <a:gridCol w="1265283"/>
                <a:gridCol w="1265283"/>
                <a:gridCol w="1265283"/>
                <a:gridCol w="1265283"/>
                <a:gridCol w="1265283"/>
                <a:gridCol w="1265283"/>
                <a:gridCol w="1265283"/>
              </a:tblGrid>
              <a:tr h="356054">
                <a:tc gridSpan="7">
                  <a:txBody>
                    <a:bodyPr/>
                    <a:lstStyle/>
                    <a:p>
                      <a:r>
                        <a:rPr lang="en-CA" sz="1200" dirty="0" smtClean="0"/>
                        <a:t>Client Outcomes</a:t>
                      </a:r>
                      <a:endParaRPr lang="en-CA" sz="1200" dirty="0"/>
                    </a:p>
                  </a:txBody>
                  <a:tcPr anchor="ctr"/>
                </a:tc>
                <a:tc hMerge="1">
                  <a:txBody>
                    <a:bodyPr/>
                    <a:lstStyle/>
                    <a:p>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r>
              <a:tr h="992686">
                <a:tc>
                  <a:txBody>
                    <a:bodyPr/>
                    <a:lstStyle/>
                    <a:p>
                      <a:r>
                        <a:rPr lang="en-US" sz="1000" b="1" kern="1200" dirty="0" smtClean="0">
                          <a:solidFill>
                            <a:schemeClr val="dk1"/>
                          </a:solidFill>
                          <a:effectLst/>
                          <a:latin typeface="+mn-lt"/>
                          <a:ea typeface="+mn-ea"/>
                          <a:cs typeface="+mn-cs"/>
                        </a:rPr>
                        <a:t>Women keep themselves and their children safe</a:t>
                      </a:r>
                      <a:endParaRPr lang="en-CA" sz="1000" b="1" dirty="0"/>
                    </a:p>
                  </a:txBody>
                  <a:tcPr/>
                </a:tc>
                <a:tc>
                  <a:txBody>
                    <a:bodyPr/>
                    <a:lstStyle/>
                    <a:p>
                      <a:r>
                        <a:rPr lang="en-US" sz="1000" b="1" kern="1200" dirty="0" smtClean="0">
                          <a:solidFill>
                            <a:schemeClr val="dk1"/>
                          </a:solidFill>
                          <a:effectLst/>
                          <a:latin typeface="+mn-lt"/>
                          <a:ea typeface="+mn-ea"/>
                          <a:cs typeface="+mn-cs"/>
                        </a:rPr>
                        <a:t>Children are more knowledgeable about keeping themselves safe</a:t>
                      </a:r>
                      <a:endParaRPr lang="en-CA" sz="1000" b="1" dirty="0"/>
                    </a:p>
                  </a:txBody>
                  <a:tcPr/>
                </a:tc>
                <a:tc>
                  <a:txBody>
                    <a:bodyPr/>
                    <a:lstStyle/>
                    <a:p>
                      <a:r>
                        <a:rPr lang="en-US" sz="1000" b="1" kern="1200" dirty="0" smtClean="0">
                          <a:solidFill>
                            <a:schemeClr val="dk1"/>
                          </a:solidFill>
                          <a:effectLst/>
                          <a:latin typeface="+mn-lt"/>
                          <a:ea typeface="+mn-ea"/>
                          <a:cs typeface="+mn-cs"/>
                        </a:rPr>
                        <a:t>Women access needed resources</a:t>
                      </a:r>
                      <a:endParaRPr lang="en-CA" sz="1000" b="1" dirty="0"/>
                    </a:p>
                  </a:txBody>
                  <a:tcPr/>
                </a:tc>
                <a:tc>
                  <a:txBody>
                    <a:bodyPr/>
                    <a:lstStyle/>
                    <a:p>
                      <a:r>
                        <a:rPr lang="en-US" sz="1000" b="1" kern="1200" dirty="0" smtClean="0">
                          <a:solidFill>
                            <a:schemeClr val="dk1"/>
                          </a:solidFill>
                          <a:effectLst/>
                          <a:latin typeface="+mn-lt"/>
                          <a:ea typeface="+mn-ea"/>
                          <a:cs typeface="+mn-cs"/>
                        </a:rPr>
                        <a:t>Women and children are safely housed</a:t>
                      </a:r>
                      <a:endParaRPr lang="en-CA" sz="1000" b="1" dirty="0"/>
                    </a:p>
                  </a:txBody>
                  <a:tcPr/>
                </a:tc>
                <a:tc>
                  <a:txBody>
                    <a:bodyPr/>
                    <a:lstStyle/>
                    <a:p>
                      <a:r>
                        <a:rPr lang="en-US" sz="1000" b="1" kern="1200" dirty="0" smtClean="0">
                          <a:solidFill>
                            <a:schemeClr val="dk1"/>
                          </a:solidFill>
                          <a:effectLst/>
                          <a:latin typeface="+mn-lt"/>
                          <a:ea typeface="+mn-ea"/>
                          <a:cs typeface="+mn-cs"/>
                        </a:rPr>
                        <a:t>Women identify and meet their individual goals </a:t>
                      </a:r>
                      <a:endParaRPr lang="en-CA" sz="1000" b="1" dirty="0"/>
                    </a:p>
                  </a:txBody>
                  <a:tcPr/>
                </a:tc>
                <a:tc>
                  <a:txBody>
                    <a:bodyPr/>
                    <a:lstStyle/>
                    <a:p>
                      <a:r>
                        <a:rPr lang="en-US" sz="1000" b="1" kern="1200" dirty="0" smtClean="0">
                          <a:solidFill>
                            <a:schemeClr val="dk1"/>
                          </a:solidFill>
                          <a:effectLst/>
                          <a:latin typeface="+mn-lt"/>
                          <a:ea typeface="+mn-ea"/>
                          <a:cs typeface="+mn-cs"/>
                        </a:rPr>
                        <a:t>Children and youth experience improvements in social and emotional development</a:t>
                      </a:r>
                      <a:endParaRPr lang="en-CA" sz="1000" b="1" dirty="0"/>
                    </a:p>
                  </a:txBody>
                  <a:tcPr/>
                </a:tc>
                <a:tc>
                  <a:txBody>
                    <a:bodyPr/>
                    <a:lstStyle/>
                    <a:p>
                      <a:r>
                        <a:rPr lang="en-US" sz="1000" b="1" kern="1200" dirty="0" smtClean="0">
                          <a:solidFill>
                            <a:schemeClr val="dk1"/>
                          </a:solidFill>
                          <a:effectLst/>
                          <a:latin typeface="+mn-lt"/>
                          <a:ea typeface="+mn-ea"/>
                          <a:cs typeface="+mn-cs"/>
                        </a:rPr>
                        <a:t>Increased community awareness and support</a:t>
                      </a:r>
                      <a:endParaRPr lang="en-CA" sz="1000" b="1" dirty="0"/>
                    </a:p>
                  </a:txBody>
                  <a:tcPr/>
                </a:tc>
              </a:tr>
              <a:tr h="356054">
                <a:tc>
                  <a:txBody>
                    <a:bodyPr/>
                    <a:lstStyle/>
                    <a:p>
                      <a:pPr marL="171450" indent="-171450">
                        <a:buFont typeface="Arial" panose="020B0604020202020204" pitchFamily="34" charset="0"/>
                        <a:buChar char="•"/>
                      </a:pPr>
                      <a:r>
                        <a:rPr lang="en-CA" sz="1000" b="0" dirty="0" smtClean="0"/>
                        <a:t>Indicators</a:t>
                      </a:r>
                      <a:endParaRPr lang="en-CA" sz="1000" b="0" dirty="0"/>
                    </a:p>
                  </a:txBody>
                  <a:tcPr/>
                </a:tc>
                <a:tc>
                  <a:txBody>
                    <a:bodyPr/>
                    <a:lstStyle/>
                    <a:p>
                      <a:pPr marL="171450" indent="-171450">
                        <a:buFont typeface="Arial" panose="020B0604020202020204" pitchFamily="34" charset="0"/>
                        <a:buChar char="•"/>
                      </a:pPr>
                      <a:r>
                        <a:rPr lang="en-CA" sz="1000" b="0" dirty="0" smtClean="0"/>
                        <a:t>Indicators</a:t>
                      </a:r>
                      <a:endParaRPr lang="en-CA" sz="1000" b="0" dirty="0"/>
                    </a:p>
                  </a:txBody>
                  <a:tcPr/>
                </a:tc>
                <a:tc>
                  <a:txBody>
                    <a:bodyPr/>
                    <a:lstStyle/>
                    <a:p>
                      <a:pPr marL="171450" indent="-171450">
                        <a:buFont typeface="Arial" panose="020B0604020202020204" pitchFamily="34" charset="0"/>
                        <a:buChar char="•"/>
                      </a:pPr>
                      <a:r>
                        <a:rPr lang="en-CA" sz="1000" b="0" dirty="0" smtClean="0"/>
                        <a:t>Indicators</a:t>
                      </a:r>
                      <a:endParaRPr lang="en-CA" sz="1000" b="0" dirty="0"/>
                    </a:p>
                  </a:txBody>
                  <a:tcPr/>
                </a:tc>
                <a:tc>
                  <a:txBody>
                    <a:bodyPr/>
                    <a:lstStyle/>
                    <a:p>
                      <a:pPr marL="171450" indent="-171450">
                        <a:buFont typeface="Arial" panose="020B0604020202020204" pitchFamily="34" charset="0"/>
                        <a:buChar char="•"/>
                      </a:pPr>
                      <a:r>
                        <a:rPr lang="en-CA" sz="1000" b="0" dirty="0" smtClean="0"/>
                        <a:t>Indicators</a:t>
                      </a:r>
                      <a:endParaRPr lang="en-CA" sz="1000" b="0" dirty="0"/>
                    </a:p>
                  </a:txBody>
                  <a:tcPr/>
                </a:tc>
                <a:tc>
                  <a:txBody>
                    <a:bodyPr/>
                    <a:lstStyle/>
                    <a:p>
                      <a:pPr marL="171450" indent="-171450">
                        <a:buFont typeface="Arial" panose="020B0604020202020204" pitchFamily="34" charset="0"/>
                        <a:buChar char="•"/>
                      </a:pPr>
                      <a:r>
                        <a:rPr lang="en-CA" sz="1000" b="0" dirty="0" smtClean="0"/>
                        <a:t>Indicators</a:t>
                      </a:r>
                      <a:endParaRPr lang="en-CA" sz="1000" b="0" dirty="0"/>
                    </a:p>
                  </a:txBody>
                  <a:tcPr/>
                </a:tc>
                <a:tc>
                  <a:txBody>
                    <a:bodyPr/>
                    <a:lstStyle/>
                    <a:p>
                      <a:pPr marL="171450" indent="-171450">
                        <a:buFont typeface="Arial" panose="020B0604020202020204" pitchFamily="34" charset="0"/>
                        <a:buChar char="•"/>
                      </a:pPr>
                      <a:r>
                        <a:rPr lang="en-CA" sz="1000" b="0" dirty="0" smtClean="0"/>
                        <a:t>Indicators</a:t>
                      </a:r>
                      <a:endParaRPr lang="en-CA" sz="1000" b="0" dirty="0"/>
                    </a:p>
                  </a:txBody>
                  <a:tcPr/>
                </a:tc>
                <a:tc>
                  <a:txBody>
                    <a:bodyPr/>
                    <a:lstStyle/>
                    <a:p>
                      <a:pPr marL="171450" indent="-171450">
                        <a:buFont typeface="Arial" panose="020B0604020202020204" pitchFamily="34" charset="0"/>
                        <a:buChar char="•"/>
                      </a:pPr>
                      <a:r>
                        <a:rPr lang="en-CA" sz="1000" b="0" dirty="0" smtClean="0"/>
                        <a:t>Indicators</a:t>
                      </a:r>
                      <a:endParaRPr lang="en-CA" sz="1000" b="0" dirty="0"/>
                    </a:p>
                  </a:txBody>
                  <a:tcPr/>
                </a:tc>
              </a:tr>
              <a:tr h="356054">
                <a:tc>
                  <a:txBody>
                    <a:bodyPr/>
                    <a:lstStyle/>
                    <a:p>
                      <a:pPr marL="171450" indent="-171450">
                        <a:buFont typeface="Arial" panose="020B0604020202020204" pitchFamily="34" charset="0"/>
                        <a:buChar char="•"/>
                      </a:pPr>
                      <a:r>
                        <a:rPr lang="en-CA" sz="1000" b="0" dirty="0" smtClean="0"/>
                        <a:t>measures</a:t>
                      </a:r>
                      <a:endParaRPr lang="en-CA" sz="1000" b="0" dirty="0"/>
                    </a:p>
                  </a:txBody>
                  <a:tcPr>
                    <a:solidFill>
                      <a:schemeClr val="accent6">
                        <a:lumMod val="20000"/>
                        <a:lumOff val="80000"/>
                      </a:schemeClr>
                    </a:solidFill>
                  </a:tcPr>
                </a:tc>
                <a:tc>
                  <a:txBody>
                    <a:bodyPr/>
                    <a:lstStyle/>
                    <a:p>
                      <a:pPr marL="171450" indent="-171450">
                        <a:buFont typeface="Arial" panose="020B0604020202020204" pitchFamily="34" charset="0"/>
                        <a:buChar char="•"/>
                      </a:pPr>
                      <a:r>
                        <a:rPr lang="en-CA" sz="1000" b="0" dirty="0" smtClean="0"/>
                        <a:t>measures</a:t>
                      </a:r>
                      <a:endParaRPr lang="en-CA" sz="1000" b="0" dirty="0"/>
                    </a:p>
                  </a:txBody>
                  <a:tcPr>
                    <a:solidFill>
                      <a:schemeClr val="accent6">
                        <a:lumMod val="20000"/>
                        <a:lumOff val="80000"/>
                      </a:schemeClr>
                    </a:solidFill>
                  </a:tcPr>
                </a:tc>
                <a:tc>
                  <a:txBody>
                    <a:bodyPr/>
                    <a:lstStyle/>
                    <a:p>
                      <a:pPr marL="171450" indent="-171450">
                        <a:buFont typeface="Arial" panose="020B0604020202020204" pitchFamily="34" charset="0"/>
                        <a:buChar char="•"/>
                      </a:pPr>
                      <a:r>
                        <a:rPr lang="en-CA" sz="1000" b="0" dirty="0" smtClean="0"/>
                        <a:t>measures</a:t>
                      </a:r>
                      <a:endParaRPr lang="en-CA" sz="1000" b="0" dirty="0"/>
                    </a:p>
                  </a:txBody>
                  <a:tcPr>
                    <a:solidFill>
                      <a:schemeClr val="accent6">
                        <a:lumMod val="20000"/>
                        <a:lumOff val="80000"/>
                      </a:schemeClr>
                    </a:solidFill>
                  </a:tcPr>
                </a:tc>
                <a:tc>
                  <a:txBody>
                    <a:bodyPr/>
                    <a:lstStyle/>
                    <a:p>
                      <a:pPr marL="171450" indent="-171450">
                        <a:buFont typeface="Arial" panose="020B0604020202020204" pitchFamily="34" charset="0"/>
                        <a:buChar char="•"/>
                      </a:pPr>
                      <a:r>
                        <a:rPr lang="en-CA" sz="1000" b="0" dirty="0" smtClean="0"/>
                        <a:t>measures</a:t>
                      </a:r>
                      <a:endParaRPr lang="en-CA" sz="1000" b="0" dirty="0"/>
                    </a:p>
                  </a:txBody>
                  <a:tcPr>
                    <a:solidFill>
                      <a:schemeClr val="accent6">
                        <a:lumMod val="20000"/>
                        <a:lumOff val="80000"/>
                      </a:schemeClr>
                    </a:solidFill>
                  </a:tcPr>
                </a:tc>
                <a:tc>
                  <a:txBody>
                    <a:bodyPr/>
                    <a:lstStyle/>
                    <a:p>
                      <a:pPr marL="171450" indent="-171450">
                        <a:buFont typeface="Arial" panose="020B0604020202020204" pitchFamily="34" charset="0"/>
                        <a:buChar char="•"/>
                      </a:pPr>
                      <a:r>
                        <a:rPr lang="en-CA" sz="1000" b="0" dirty="0" smtClean="0"/>
                        <a:t>measures</a:t>
                      </a:r>
                      <a:endParaRPr lang="en-CA" sz="1000" b="0" dirty="0"/>
                    </a:p>
                  </a:txBody>
                  <a:tcPr>
                    <a:solidFill>
                      <a:schemeClr val="accent6">
                        <a:lumMod val="20000"/>
                        <a:lumOff val="80000"/>
                      </a:schemeClr>
                    </a:solidFill>
                  </a:tcPr>
                </a:tc>
                <a:tc>
                  <a:txBody>
                    <a:bodyPr/>
                    <a:lstStyle/>
                    <a:p>
                      <a:pPr marL="171450" indent="-171450">
                        <a:buFont typeface="Arial" panose="020B0604020202020204" pitchFamily="34" charset="0"/>
                        <a:buChar char="•"/>
                      </a:pPr>
                      <a:r>
                        <a:rPr lang="en-CA" sz="1000" b="0" dirty="0" smtClean="0"/>
                        <a:t>measures</a:t>
                      </a:r>
                      <a:endParaRPr lang="en-CA" sz="1000" b="0" dirty="0"/>
                    </a:p>
                  </a:txBody>
                  <a:tcPr>
                    <a:solidFill>
                      <a:schemeClr val="accent6">
                        <a:lumMod val="20000"/>
                        <a:lumOff val="80000"/>
                      </a:schemeClr>
                    </a:solidFill>
                  </a:tcPr>
                </a:tc>
                <a:tc>
                  <a:txBody>
                    <a:bodyPr/>
                    <a:lstStyle/>
                    <a:p>
                      <a:pPr marL="171450" indent="-171450">
                        <a:buFont typeface="Arial" panose="020B0604020202020204" pitchFamily="34" charset="0"/>
                        <a:buChar char="•"/>
                      </a:pPr>
                      <a:r>
                        <a:rPr lang="en-CA" sz="1000" b="0" dirty="0" smtClean="0"/>
                        <a:t>measures</a:t>
                      </a:r>
                      <a:endParaRPr lang="en-CA" sz="1000" b="0" dirty="0"/>
                    </a:p>
                  </a:txBody>
                  <a:tcPr>
                    <a:solidFill>
                      <a:schemeClr val="accent6">
                        <a:lumMod val="20000"/>
                        <a:lumOff val="80000"/>
                      </a:schemeClr>
                    </a:solidFill>
                  </a:tcPr>
                </a:tc>
              </a:tr>
            </a:tbl>
          </a:graphicData>
        </a:graphic>
      </p:graphicFrame>
      <p:graphicFrame>
        <p:nvGraphicFramePr>
          <p:cNvPr id="10" name="Content Placeholder 3"/>
          <p:cNvGraphicFramePr>
            <a:graphicFrameLocks/>
          </p:cNvGraphicFramePr>
          <p:nvPr>
            <p:extLst>
              <p:ext uri="{D42A27DB-BD31-4B8C-83A1-F6EECF244321}">
                <p14:modId xmlns:p14="http://schemas.microsoft.com/office/powerpoint/2010/main" xmlns="" val="2528718045"/>
              </p:ext>
            </p:extLst>
          </p:nvPr>
        </p:nvGraphicFramePr>
        <p:xfrm>
          <a:off x="107504" y="3696069"/>
          <a:ext cx="8856985" cy="914400"/>
        </p:xfrm>
        <a:graphic>
          <a:graphicData uri="http://schemas.openxmlformats.org/drawingml/2006/table">
            <a:tbl>
              <a:tblPr firstRow="1" bandRow="1">
                <a:tableStyleId>{5C22544A-7EE6-4342-B048-85BDC9FD1C3A}</a:tableStyleId>
              </a:tblPr>
              <a:tblGrid>
                <a:gridCol w="1771397"/>
                <a:gridCol w="1771397"/>
                <a:gridCol w="1771397"/>
                <a:gridCol w="1771397"/>
                <a:gridCol w="1771397"/>
              </a:tblGrid>
              <a:tr h="236619">
                <a:tc gridSpan="5">
                  <a:txBody>
                    <a:bodyPr/>
                    <a:lstStyle/>
                    <a:p>
                      <a:r>
                        <a:rPr lang="en-CA" sz="1200" dirty="0" smtClean="0"/>
                        <a:t>Client Background</a:t>
                      </a:r>
                      <a:endParaRPr lang="en-CA" sz="1200" dirty="0"/>
                    </a:p>
                  </a:txBody>
                  <a:tcPr anchor="ctr"/>
                </a:tc>
                <a:tc hMerge="1">
                  <a:txBody>
                    <a:bodyPr/>
                    <a:lstStyle/>
                    <a:p>
                      <a:endParaRPr lang="en-CA" dirty="0"/>
                    </a:p>
                  </a:txBody>
                  <a:tcPr/>
                </a:tc>
                <a:tc hMerge="1">
                  <a:txBody>
                    <a:bodyPr/>
                    <a:lstStyle/>
                    <a:p>
                      <a:endParaRPr lang="en-CA" dirty="0"/>
                    </a:p>
                  </a:txBody>
                  <a:tcPr/>
                </a:tc>
                <a:tc hMerge="1">
                  <a:txBody>
                    <a:bodyPr/>
                    <a:lstStyle/>
                    <a:p>
                      <a:endParaRPr lang="en-CA" dirty="0"/>
                    </a:p>
                  </a:txBody>
                  <a:tcPr/>
                </a:tc>
                <a:tc hMerge="1">
                  <a:txBody>
                    <a:bodyPr/>
                    <a:lstStyle/>
                    <a:p>
                      <a:endParaRPr lang="en-CA" dirty="0"/>
                    </a:p>
                  </a:txBody>
                  <a:tcPr/>
                </a:tc>
              </a:tr>
              <a:tr h="373752">
                <a:tc>
                  <a:txBody>
                    <a:bodyPr/>
                    <a:lstStyle/>
                    <a:p>
                      <a:r>
                        <a:rPr lang="en-CA" sz="1000" b="1" dirty="0" smtClean="0"/>
                        <a:t>Client Demographics</a:t>
                      </a:r>
                      <a:endParaRPr lang="en-CA" sz="1000" b="1" dirty="0"/>
                    </a:p>
                  </a:txBody>
                  <a:tcPr/>
                </a:tc>
                <a:tc>
                  <a:txBody>
                    <a:bodyPr/>
                    <a:lstStyle/>
                    <a:p>
                      <a:r>
                        <a:rPr lang="en-CA" sz="1000" b="1" dirty="0" smtClean="0"/>
                        <a:t>Abuse History</a:t>
                      </a:r>
                      <a:endParaRPr lang="en-CA" sz="1000" b="1" dirty="0"/>
                    </a:p>
                  </a:txBody>
                  <a:tcPr/>
                </a:tc>
                <a:tc>
                  <a:txBody>
                    <a:bodyPr/>
                    <a:lstStyle/>
                    <a:p>
                      <a:r>
                        <a:rPr lang="en-CA" sz="1000" b="1" dirty="0" smtClean="0"/>
                        <a:t>Health</a:t>
                      </a:r>
                      <a:endParaRPr lang="en-CA" sz="1000" b="1" dirty="0"/>
                    </a:p>
                  </a:txBody>
                  <a:tcPr/>
                </a:tc>
                <a:tc>
                  <a:txBody>
                    <a:bodyPr/>
                    <a:lstStyle/>
                    <a:p>
                      <a:r>
                        <a:rPr lang="en-CA" sz="1000" b="1" dirty="0" smtClean="0"/>
                        <a:t>Stability Factors</a:t>
                      </a:r>
                      <a:endParaRPr lang="en-CA" sz="1000" b="1" dirty="0"/>
                    </a:p>
                  </a:txBody>
                  <a:tcPr/>
                </a:tc>
                <a:tc>
                  <a:txBody>
                    <a:bodyPr/>
                    <a:lstStyle/>
                    <a:p>
                      <a:r>
                        <a:rPr lang="en-CA" sz="1000" b="1" dirty="0" smtClean="0"/>
                        <a:t>History of Community Connections</a:t>
                      </a:r>
                      <a:endParaRPr lang="en-CA" sz="1000" b="1" dirty="0"/>
                    </a:p>
                  </a:txBody>
                  <a:tcPr/>
                </a:tc>
              </a:tr>
              <a:tr h="213687">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t>Indicators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t>Indicators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t>Indicators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t>Indicators</a:t>
                      </a:r>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t>Indicators</a:t>
                      </a: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706437"/>
          </a:xfrm>
        </p:spPr>
        <p:txBody>
          <a:bodyPr/>
          <a:lstStyle/>
          <a:p>
            <a:pPr eaLnBrk="1" hangingPunct="1"/>
            <a:r>
              <a:rPr lang="en-US" sz="3600" dirty="0" smtClean="0">
                <a:latin typeface="Arial" charset="0"/>
              </a:rPr>
              <a:t>Phase I:  Results of Data Analysis</a:t>
            </a:r>
          </a:p>
        </p:txBody>
      </p:sp>
      <p:sp>
        <p:nvSpPr>
          <p:cNvPr id="11267" name="Rectangle 3"/>
          <p:cNvSpPr>
            <a:spLocks noGrp="1"/>
          </p:cNvSpPr>
          <p:nvPr>
            <p:ph type="body" idx="1"/>
          </p:nvPr>
        </p:nvSpPr>
        <p:spPr>
          <a:xfrm>
            <a:off x="158750" y="1412775"/>
            <a:ext cx="8829675" cy="5081687"/>
          </a:xfrm>
        </p:spPr>
        <p:txBody>
          <a:bodyPr/>
          <a:lstStyle/>
          <a:p>
            <a:pPr marL="342900" lvl="1" indent="-342900">
              <a:lnSpc>
                <a:spcPct val="80000"/>
              </a:lnSpc>
              <a:buFont typeface="Arial" charset="0"/>
              <a:buChar char="•"/>
            </a:pPr>
            <a:endParaRPr lang="en-CA" sz="2400" dirty="0" smtClean="0"/>
          </a:p>
          <a:p>
            <a:pPr marL="342900" lvl="1" indent="-342900">
              <a:lnSpc>
                <a:spcPct val="80000"/>
              </a:lnSpc>
              <a:buNone/>
            </a:pPr>
            <a:endParaRPr lang="en-US" sz="2000" dirty="0" smtClean="0"/>
          </a:p>
        </p:txBody>
      </p:sp>
      <p:pic>
        <p:nvPicPr>
          <p:cNvPr id="5" name="Picture 2" descr="ACWS (cmyk)"/>
          <p:cNvPicPr>
            <a:picLocks noChangeAspect="1" noChangeArrowheads="1"/>
          </p:cNvPicPr>
          <p:nvPr/>
        </p:nvPicPr>
        <p:blipFill>
          <a:blip r:embed="rId3" cstate="print"/>
          <a:srcRect r="59375"/>
          <a:stretch>
            <a:fillRect/>
          </a:stretch>
        </p:blipFill>
        <p:spPr bwMode="auto">
          <a:xfrm>
            <a:off x="323529" y="0"/>
            <a:ext cx="792087" cy="1052736"/>
          </a:xfrm>
          <a:prstGeom prst="rect">
            <a:avLst/>
          </a:prstGeom>
          <a:noFill/>
          <a:ln w="9525" algn="in">
            <a:noFill/>
            <a:miter lim="800000"/>
            <a:headEnd/>
            <a:tailEnd/>
          </a:ln>
        </p:spPr>
      </p:pic>
      <p:graphicFrame>
        <p:nvGraphicFramePr>
          <p:cNvPr id="6" name="Chart 5"/>
          <p:cNvGraphicFramePr/>
          <p:nvPr>
            <p:extLst>
              <p:ext uri="{D42A27DB-BD31-4B8C-83A1-F6EECF244321}">
                <p14:modId xmlns:p14="http://schemas.microsoft.com/office/powerpoint/2010/main" xmlns="" val="3777890706"/>
              </p:ext>
            </p:extLst>
          </p:nvPr>
        </p:nvGraphicFramePr>
        <p:xfrm>
          <a:off x="467544" y="1772816"/>
          <a:ext cx="7776864" cy="4608512"/>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325861" y="1133237"/>
            <a:ext cx="6264696" cy="461665"/>
          </a:xfrm>
          <a:prstGeom prst="rect">
            <a:avLst/>
          </a:prstGeom>
          <a:noFill/>
        </p:spPr>
        <p:txBody>
          <a:bodyPr wrap="square" rtlCol="0">
            <a:spAutoFit/>
          </a:bodyPr>
          <a:lstStyle/>
          <a:p>
            <a:r>
              <a:rPr lang="en-CA" sz="2400" i="1" dirty="0">
                <a:ea typeface="+mj-ea"/>
                <a:cs typeface="+mj-cs"/>
              </a:rPr>
              <a:t>Type of Abuse Experienced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706437"/>
          </a:xfrm>
        </p:spPr>
        <p:txBody>
          <a:bodyPr/>
          <a:lstStyle/>
          <a:p>
            <a:pPr eaLnBrk="1" hangingPunct="1"/>
            <a:r>
              <a:rPr lang="en-US" sz="3600" b="1" dirty="0" smtClean="0">
                <a:latin typeface="+mn-lt"/>
              </a:rPr>
              <a:t>Phase I:  Results of Data Analysis</a:t>
            </a:r>
          </a:p>
        </p:txBody>
      </p:sp>
      <p:sp>
        <p:nvSpPr>
          <p:cNvPr id="11267" name="Rectangle 3"/>
          <p:cNvSpPr>
            <a:spLocks noGrp="1"/>
          </p:cNvSpPr>
          <p:nvPr>
            <p:ph type="body" idx="1"/>
          </p:nvPr>
        </p:nvSpPr>
        <p:spPr>
          <a:xfrm>
            <a:off x="158750" y="1412775"/>
            <a:ext cx="8829675" cy="5081687"/>
          </a:xfrm>
        </p:spPr>
        <p:txBody>
          <a:bodyPr/>
          <a:lstStyle/>
          <a:p>
            <a:pPr marL="342900" lvl="1" indent="-342900">
              <a:lnSpc>
                <a:spcPct val="80000"/>
              </a:lnSpc>
              <a:buFont typeface="Arial" charset="0"/>
              <a:buChar char="•"/>
            </a:pPr>
            <a:endParaRPr lang="en-CA" sz="2400" dirty="0" smtClean="0"/>
          </a:p>
          <a:p>
            <a:pPr marL="342900" lvl="1" indent="-342900">
              <a:lnSpc>
                <a:spcPct val="80000"/>
              </a:lnSpc>
              <a:buNone/>
            </a:pPr>
            <a:endParaRPr lang="en-US" sz="3600" dirty="0">
              <a:latin typeface="Arial" charset="0"/>
              <a:ea typeface="+mj-ea"/>
              <a:cs typeface="+mj-cs"/>
            </a:endParaRPr>
          </a:p>
        </p:txBody>
      </p:sp>
      <p:pic>
        <p:nvPicPr>
          <p:cNvPr id="5" name="Picture 2" descr="ACWS (cmyk)"/>
          <p:cNvPicPr>
            <a:picLocks noChangeAspect="1" noChangeArrowheads="1"/>
          </p:cNvPicPr>
          <p:nvPr/>
        </p:nvPicPr>
        <p:blipFill>
          <a:blip r:embed="rId3" cstate="print"/>
          <a:srcRect r="59375"/>
          <a:stretch>
            <a:fillRect/>
          </a:stretch>
        </p:blipFill>
        <p:spPr bwMode="auto">
          <a:xfrm>
            <a:off x="323529" y="0"/>
            <a:ext cx="792087" cy="1052736"/>
          </a:xfrm>
          <a:prstGeom prst="rect">
            <a:avLst/>
          </a:prstGeom>
          <a:noFill/>
          <a:ln w="9525" algn="in">
            <a:noFill/>
            <a:miter lim="800000"/>
            <a:headEnd/>
            <a:tailEnd/>
          </a:ln>
        </p:spPr>
      </p:pic>
      <p:graphicFrame>
        <p:nvGraphicFramePr>
          <p:cNvPr id="7" name="Chart 6"/>
          <p:cNvGraphicFramePr/>
          <p:nvPr>
            <p:extLst>
              <p:ext uri="{D42A27DB-BD31-4B8C-83A1-F6EECF244321}">
                <p14:modId xmlns:p14="http://schemas.microsoft.com/office/powerpoint/2010/main" xmlns="" val="3906884238"/>
              </p:ext>
            </p:extLst>
          </p:nvPr>
        </p:nvGraphicFramePr>
        <p:xfrm>
          <a:off x="1259632" y="1844824"/>
          <a:ext cx="6480720" cy="4752528"/>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1"/>
          <p:cNvSpPr txBox="1"/>
          <p:nvPr/>
        </p:nvSpPr>
        <p:spPr>
          <a:xfrm>
            <a:off x="1439652" y="1608802"/>
            <a:ext cx="6264696" cy="4616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2400" i="1" dirty="0">
                <a:latin typeface="Arial" charset="0"/>
                <a:ea typeface="+mj-ea"/>
                <a:cs typeface="+mj-cs"/>
              </a:rPr>
              <a:t>Danger Assessment Scores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706437"/>
          </a:xfrm>
        </p:spPr>
        <p:txBody>
          <a:bodyPr/>
          <a:lstStyle/>
          <a:p>
            <a:pPr eaLnBrk="1" hangingPunct="1"/>
            <a:r>
              <a:rPr lang="en-US" sz="3200" b="1" dirty="0" smtClean="0">
                <a:latin typeface="+mn-lt"/>
              </a:rPr>
              <a:t>Phase I:  Results of Data Analysis</a:t>
            </a:r>
          </a:p>
        </p:txBody>
      </p:sp>
      <p:sp>
        <p:nvSpPr>
          <p:cNvPr id="11267" name="Rectangle 3"/>
          <p:cNvSpPr>
            <a:spLocks noGrp="1"/>
          </p:cNvSpPr>
          <p:nvPr>
            <p:ph type="body" idx="1"/>
          </p:nvPr>
        </p:nvSpPr>
        <p:spPr>
          <a:xfrm>
            <a:off x="158750" y="1412775"/>
            <a:ext cx="8829675" cy="5081687"/>
          </a:xfrm>
        </p:spPr>
        <p:txBody>
          <a:bodyPr/>
          <a:lstStyle/>
          <a:p>
            <a:pPr marL="342900" lvl="1" indent="-342900">
              <a:lnSpc>
                <a:spcPct val="80000"/>
              </a:lnSpc>
              <a:buFont typeface="Arial" charset="0"/>
              <a:buChar char="•"/>
            </a:pPr>
            <a:endParaRPr lang="en-CA" sz="2400" dirty="0" smtClean="0"/>
          </a:p>
          <a:p>
            <a:pPr marL="342900" lvl="1" indent="-342900">
              <a:lnSpc>
                <a:spcPct val="80000"/>
              </a:lnSpc>
              <a:buNone/>
            </a:pPr>
            <a:endParaRPr lang="en-US" sz="2000" dirty="0" smtClean="0"/>
          </a:p>
        </p:txBody>
      </p:sp>
      <p:pic>
        <p:nvPicPr>
          <p:cNvPr id="5" name="Picture 2" descr="ACWS (cmyk)"/>
          <p:cNvPicPr>
            <a:picLocks noChangeAspect="1" noChangeArrowheads="1"/>
          </p:cNvPicPr>
          <p:nvPr/>
        </p:nvPicPr>
        <p:blipFill>
          <a:blip r:embed="rId3" cstate="print"/>
          <a:srcRect r="59375"/>
          <a:stretch>
            <a:fillRect/>
          </a:stretch>
        </p:blipFill>
        <p:spPr bwMode="auto">
          <a:xfrm>
            <a:off x="323529" y="0"/>
            <a:ext cx="792087" cy="1052736"/>
          </a:xfrm>
          <a:prstGeom prst="rect">
            <a:avLst/>
          </a:prstGeom>
          <a:noFill/>
          <a:ln w="9525" algn="in">
            <a:noFill/>
            <a:miter lim="800000"/>
            <a:headEnd/>
            <a:tailEnd/>
          </a:ln>
        </p:spPr>
      </p:pic>
      <p:graphicFrame>
        <p:nvGraphicFramePr>
          <p:cNvPr id="6" name="Chart 5"/>
          <p:cNvGraphicFramePr/>
          <p:nvPr>
            <p:extLst>
              <p:ext uri="{D42A27DB-BD31-4B8C-83A1-F6EECF244321}">
                <p14:modId xmlns:p14="http://schemas.microsoft.com/office/powerpoint/2010/main" xmlns="" val="1388049238"/>
              </p:ext>
            </p:extLst>
          </p:nvPr>
        </p:nvGraphicFramePr>
        <p:xfrm>
          <a:off x="1331640" y="1961456"/>
          <a:ext cx="6552728" cy="4896544"/>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1"/>
          <p:cNvSpPr txBox="1"/>
          <p:nvPr/>
        </p:nvSpPr>
        <p:spPr>
          <a:xfrm>
            <a:off x="1439652" y="1386571"/>
            <a:ext cx="6264696" cy="4616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2400" i="1" dirty="0" smtClean="0">
                <a:latin typeface="Arial" charset="0"/>
                <a:ea typeface="+mj-ea"/>
                <a:cs typeface="+mj-cs"/>
              </a:rPr>
              <a:t>Goal Completion</a:t>
            </a:r>
            <a:endParaRPr lang="en-CA" sz="2400" i="1" dirty="0">
              <a:latin typeface="Arial" charset="0"/>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706437"/>
          </a:xfrm>
        </p:spPr>
        <p:txBody>
          <a:bodyPr/>
          <a:lstStyle/>
          <a:p>
            <a:pPr eaLnBrk="1" hangingPunct="1"/>
            <a:r>
              <a:rPr lang="en-US" sz="3200" b="1" dirty="0" smtClean="0">
                <a:latin typeface="+mn-lt"/>
              </a:rPr>
              <a:t>Phase I:  Results of Data Analysis</a:t>
            </a:r>
          </a:p>
        </p:txBody>
      </p:sp>
      <p:sp>
        <p:nvSpPr>
          <p:cNvPr id="11267" name="Rectangle 3"/>
          <p:cNvSpPr>
            <a:spLocks noGrp="1"/>
          </p:cNvSpPr>
          <p:nvPr>
            <p:ph type="body" idx="1"/>
          </p:nvPr>
        </p:nvSpPr>
        <p:spPr>
          <a:xfrm>
            <a:off x="158750" y="1412775"/>
            <a:ext cx="8829675" cy="5081687"/>
          </a:xfrm>
        </p:spPr>
        <p:txBody>
          <a:bodyPr/>
          <a:lstStyle/>
          <a:p>
            <a:pPr marL="342900" lvl="1" indent="-342900">
              <a:lnSpc>
                <a:spcPct val="80000"/>
              </a:lnSpc>
              <a:buFont typeface="Arial" charset="0"/>
              <a:buChar char="•"/>
            </a:pPr>
            <a:endParaRPr lang="en-CA" sz="2400" dirty="0" smtClean="0"/>
          </a:p>
          <a:p>
            <a:pPr marL="342900" lvl="1" indent="-342900">
              <a:lnSpc>
                <a:spcPct val="80000"/>
              </a:lnSpc>
              <a:buNone/>
            </a:pPr>
            <a:endParaRPr lang="en-US" sz="2000" dirty="0" smtClean="0"/>
          </a:p>
        </p:txBody>
      </p:sp>
      <p:pic>
        <p:nvPicPr>
          <p:cNvPr id="5" name="Picture 2" descr="ACWS (cmyk)"/>
          <p:cNvPicPr>
            <a:picLocks noChangeAspect="1" noChangeArrowheads="1"/>
          </p:cNvPicPr>
          <p:nvPr/>
        </p:nvPicPr>
        <p:blipFill>
          <a:blip r:embed="rId3" cstate="print"/>
          <a:srcRect r="59375"/>
          <a:stretch>
            <a:fillRect/>
          </a:stretch>
        </p:blipFill>
        <p:spPr bwMode="auto">
          <a:xfrm>
            <a:off x="323529" y="0"/>
            <a:ext cx="792087" cy="1052736"/>
          </a:xfrm>
          <a:prstGeom prst="rect">
            <a:avLst/>
          </a:prstGeom>
          <a:noFill/>
          <a:ln w="9525" algn="in">
            <a:noFill/>
            <a:miter lim="800000"/>
            <a:headEnd/>
            <a:tailEnd/>
          </a:ln>
        </p:spPr>
      </p:pic>
      <p:graphicFrame>
        <p:nvGraphicFramePr>
          <p:cNvPr id="6" name="Chart 5"/>
          <p:cNvGraphicFramePr/>
          <p:nvPr>
            <p:extLst>
              <p:ext uri="{D42A27DB-BD31-4B8C-83A1-F6EECF244321}">
                <p14:modId xmlns:p14="http://schemas.microsoft.com/office/powerpoint/2010/main" xmlns="" val="3182688942"/>
              </p:ext>
            </p:extLst>
          </p:nvPr>
        </p:nvGraphicFramePr>
        <p:xfrm>
          <a:off x="719572" y="1484784"/>
          <a:ext cx="7632848" cy="4110757"/>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1"/>
          <p:cNvSpPr txBox="1"/>
          <p:nvPr/>
        </p:nvSpPr>
        <p:spPr>
          <a:xfrm>
            <a:off x="1439652" y="1386571"/>
            <a:ext cx="6264696" cy="46166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CA" sz="2400" i="1" dirty="0" smtClean="0">
                <a:latin typeface="Arial" charset="0"/>
                <a:ea typeface="+mj-ea"/>
                <a:cs typeface="+mj-cs"/>
              </a:rPr>
              <a:t>Housing at Discharge</a:t>
            </a:r>
            <a:endParaRPr lang="en-CA" sz="2400" i="1" dirty="0">
              <a:latin typeface="Arial" charset="0"/>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1266" name="Rectangle 2"/>
          <p:cNvSpPr>
            <a:spLocks noGrp="1"/>
          </p:cNvSpPr>
          <p:nvPr>
            <p:ph type="title"/>
          </p:nvPr>
        </p:nvSpPr>
        <p:spPr>
          <a:xfrm>
            <a:off x="457200" y="274638"/>
            <a:ext cx="8229600" cy="706437"/>
          </a:xfrm>
        </p:spPr>
        <p:txBody>
          <a:bodyPr/>
          <a:lstStyle/>
          <a:p>
            <a:pPr eaLnBrk="1" hangingPunct="1"/>
            <a:r>
              <a:rPr lang="en-US" sz="3600" b="1" dirty="0" smtClean="0">
                <a:latin typeface="+mn-lt"/>
              </a:rPr>
              <a:t>Phase II: Goals</a:t>
            </a:r>
          </a:p>
        </p:txBody>
      </p:sp>
      <p:sp>
        <p:nvSpPr>
          <p:cNvPr id="11267" name="Rectangle 3"/>
          <p:cNvSpPr>
            <a:spLocks noGrp="1"/>
          </p:cNvSpPr>
          <p:nvPr>
            <p:ph type="body" idx="1"/>
          </p:nvPr>
        </p:nvSpPr>
        <p:spPr>
          <a:xfrm>
            <a:off x="158750" y="1268761"/>
            <a:ext cx="8829675" cy="5225702"/>
          </a:xfrm>
        </p:spPr>
        <p:txBody>
          <a:bodyPr/>
          <a:lstStyle/>
          <a:p>
            <a:pPr marL="342900" lvl="1" indent="-342900">
              <a:lnSpc>
                <a:spcPct val="80000"/>
              </a:lnSpc>
              <a:buFont typeface="Arial" pitchFamily="34" charset="0"/>
              <a:buChar char="•"/>
            </a:pPr>
            <a:r>
              <a:rPr lang="en-US" sz="3200" dirty="0" smtClean="0"/>
              <a:t>Implement and evaluate</a:t>
            </a:r>
            <a:r>
              <a:rPr lang="en-US" sz="4000" dirty="0" smtClean="0"/>
              <a:t>:</a:t>
            </a:r>
          </a:p>
          <a:p>
            <a:pPr marL="742950" lvl="2" indent="-342900">
              <a:lnSpc>
                <a:spcPct val="80000"/>
              </a:lnSpc>
              <a:buFont typeface="Courier New" pitchFamily="49" charset="0"/>
              <a:buChar char="o"/>
            </a:pPr>
            <a:r>
              <a:rPr lang="en-US" sz="2800" dirty="0" smtClean="0"/>
              <a:t>Outcome measurement tools including goal attainment scaling (developed in Phase 1)</a:t>
            </a:r>
          </a:p>
          <a:p>
            <a:pPr marL="742950" lvl="2" indent="-342900">
              <a:lnSpc>
                <a:spcPct val="80000"/>
              </a:lnSpc>
              <a:buNone/>
            </a:pPr>
            <a:endParaRPr lang="en-US" sz="3200" dirty="0" smtClean="0"/>
          </a:p>
          <a:p>
            <a:pPr marL="342900" lvl="1" indent="-342900">
              <a:lnSpc>
                <a:spcPct val="80000"/>
              </a:lnSpc>
              <a:buFont typeface="Arial" pitchFamily="34" charset="0"/>
              <a:buChar char="•"/>
            </a:pPr>
            <a:r>
              <a:rPr lang="en-US" sz="3200" dirty="0" smtClean="0"/>
              <a:t>Develop and implement an Acuity Scale</a:t>
            </a:r>
          </a:p>
          <a:p>
            <a:pPr marL="342900" lvl="1" indent="-342900">
              <a:lnSpc>
                <a:spcPct val="80000"/>
              </a:lnSpc>
              <a:buFont typeface="Arial" pitchFamily="34" charset="0"/>
              <a:buChar char="•"/>
            </a:pPr>
            <a:endParaRPr lang="en-US" sz="3200" dirty="0" smtClean="0"/>
          </a:p>
          <a:p>
            <a:pPr marL="342900" lvl="1" indent="-342900">
              <a:lnSpc>
                <a:spcPct val="80000"/>
              </a:lnSpc>
              <a:buFont typeface="Arial" pitchFamily="34" charset="0"/>
              <a:buChar char="•"/>
            </a:pPr>
            <a:r>
              <a:rPr lang="en-US" sz="3200" dirty="0" smtClean="0"/>
              <a:t>Improve shelters data collection processes resulting in increased data fidelity in both individual shelters and ACWS data aggregation</a:t>
            </a:r>
          </a:p>
          <a:p>
            <a:pPr marL="342900" lvl="1" indent="-342900">
              <a:lnSpc>
                <a:spcPct val="80000"/>
              </a:lnSpc>
              <a:buFont typeface="Arial" pitchFamily="34" charset="0"/>
              <a:buChar char="•"/>
            </a:pPr>
            <a:endParaRPr lang="en-US" sz="3200" dirty="0" smtClean="0"/>
          </a:p>
          <a:p>
            <a:pPr marL="342900" lvl="1" indent="-342900">
              <a:lnSpc>
                <a:spcPct val="80000"/>
              </a:lnSpc>
              <a:buFont typeface="Arial" pitchFamily="34" charset="0"/>
              <a:buChar char="•"/>
            </a:pPr>
            <a:endParaRPr lang="en-US" sz="3200" dirty="0" smtClean="0"/>
          </a:p>
        </p:txBody>
      </p:sp>
      <p:pic>
        <p:nvPicPr>
          <p:cNvPr id="5" name="Picture 2" descr="ACWS (cmyk)"/>
          <p:cNvPicPr>
            <a:picLocks noChangeAspect="1" noChangeArrowheads="1"/>
          </p:cNvPicPr>
          <p:nvPr/>
        </p:nvPicPr>
        <p:blipFill>
          <a:blip r:embed="rId3" cstate="print"/>
          <a:srcRect r="59375"/>
          <a:stretch>
            <a:fillRect/>
          </a:stretch>
        </p:blipFill>
        <p:spPr bwMode="auto">
          <a:xfrm>
            <a:off x="323529" y="0"/>
            <a:ext cx="792087" cy="1052736"/>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sz="3600" b="1" dirty="0" smtClean="0">
                <a:latin typeface="+mn-lt"/>
              </a:rPr>
              <a:t>Final Comments:</a:t>
            </a:r>
          </a:p>
        </p:txBody>
      </p:sp>
      <p:sp>
        <p:nvSpPr>
          <p:cNvPr id="6" name="Rectangle 3"/>
          <p:cNvSpPr txBox="1">
            <a:spLocks/>
          </p:cNvSpPr>
          <p:nvPr/>
        </p:nvSpPr>
        <p:spPr bwMode="auto">
          <a:xfrm>
            <a:off x="323528" y="1340768"/>
            <a:ext cx="8434139" cy="49949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defTabSz="914400" eaLnBrk="0" latinLnBrk="0" hangingPunct="0">
              <a:lnSpc>
                <a:spcPct val="80000"/>
              </a:lnSpc>
              <a:spcBef>
                <a:spcPct val="20000"/>
              </a:spcBef>
              <a:buClrTx/>
              <a:buSzTx/>
              <a:buFont typeface="Arial" charset="0"/>
              <a:buChar char="•"/>
              <a:tabLst/>
              <a:defRPr/>
            </a:pPr>
            <a:r>
              <a:rPr lang="en-US" sz="2800" dirty="0" smtClean="0">
                <a:latin typeface="+mn-lt"/>
              </a:rPr>
              <a:t>Place second stage supportive housing within the spectrum of services for homeless women and fund appropriately</a:t>
            </a:r>
          </a:p>
          <a:p>
            <a:pPr marL="342900" indent="-342900" eaLnBrk="0" hangingPunct="0">
              <a:lnSpc>
                <a:spcPct val="80000"/>
              </a:lnSpc>
              <a:spcBef>
                <a:spcPct val="20000"/>
              </a:spcBef>
              <a:buFont typeface="Arial" charset="0"/>
              <a:buChar char="•"/>
            </a:pPr>
            <a:endParaRPr lang="en-US" sz="2800" dirty="0" smtClean="0">
              <a:latin typeface="+mn-lt"/>
            </a:endParaRPr>
          </a:p>
          <a:p>
            <a:pPr marL="342900" indent="-342900" eaLnBrk="0" hangingPunct="0">
              <a:lnSpc>
                <a:spcPct val="80000"/>
              </a:lnSpc>
              <a:spcBef>
                <a:spcPct val="20000"/>
              </a:spcBef>
              <a:buFont typeface="Arial" charset="0"/>
              <a:buChar char="•"/>
            </a:pPr>
            <a:r>
              <a:rPr lang="en-US" sz="2800" dirty="0" smtClean="0">
                <a:latin typeface="+mn-lt"/>
              </a:rPr>
              <a:t>Provide more housing options for women without children, using harm reduction approach</a:t>
            </a:r>
          </a:p>
          <a:p>
            <a:pPr marL="342900" indent="-342900" eaLnBrk="0" hangingPunct="0">
              <a:lnSpc>
                <a:spcPct val="80000"/>
              </a:lnSpc>
              <a:spcBef>
                <a:spcPct val="20000"/>
              </a:spcBef>
              <a:buFont typeface="Arial" charset="0"/>
              <a:buChar char="•"/>
            </a:pPr>
            <a:endParaRPr lang="en-US" sz="2800" dirty="0">
              <a:latin typeface="+mn-lt"/>
            </a:endParaRPr>
          </a:p>
          <a:p>
            <a:pPr marL="342900" indent="-342900" eaLnBrk="0" hangingPunct="0">
              <a:lnSpc>
                <a:spcPct val="80000"/>
              </a:lnSpc>
              <a:spcBef>
                <a:spcPct val="20000"/>
              </a:spcBef>
              <a:buFont typeface="Arial" charset="0"/>
              <a:buChar char="•"/>
            </a:pPr>
            <a:r>
              <a:rPr lang="en-US" sz="2800" dirty="0" smtClean="0">
                <a:latin typeface="+mn-lt"/>
              </a:rPr>
              <a:t>Adapt tools to support placement decisions for women and children fleeing domestic violence</a:t>
            </a:r>
          </a:p>
          <a:p>
            <a:pPr marL="342900" indent="-342900" eaLnBrk="0" hangingPunct="0">
              <a:lnSpc>
                <a:spcPct val="80000"/>
              </a:lnSpc>
              <a:spcBef>
                <a:spcPct val="20000"/>
              </a:spcBef>
              <a:buFont typeface="Arial" charset="0"/>
              <a:buChar char="•"/>
            </a:pPr>
            <a:endParaRPr lang="en-US" sz="2800" dirty="0">
              <a:latin typeface="+mn-lt"/>
            </a:endParaRPr>
          </a:p>
          <a:p>
            <a:pPr marL="342900" indent="-342900" eaLnBrk="0" hangingPunct="0">
              <a:lnSpc>
                <a:spcPct val="80000"/>
              </a:lnSpc>
              <a:spcBef>
                <a:spcPct val="20000"/>
              </a:spcBef>
              <a:buFont typeface="Arial" charset="0"/>
              <a:buChar char="•"/>
            </a:pPr>
            <a:r>
              <a:rPr lang="en-US" sz="2800" dirty="0" smtClean="0">
                <a:latin typeface="+mn-lt"/>
              </a:rPr>
              <a:t>Ensure that homeless databases protect survivors’ privacy</a:t>
            </a:r>
            <a:endParaRPr lang="en-US" sz="2800" dirty="0">
              <a:latin typeface="+mn-lt"/>
            </a:endParaRPr>
          </a:p>
        </p:txBody>
      </p:sp>
      <p:pic>
        <p:nvPicPr>
          <p:cNvPr id="4" name="Picture 2" descr="ACWS (cmyk)"/>
          <p:cNvPicPr>
            <a:picLocks noChangeAspect="1" noChangeArrowheads="1"/>
          </p:cNvPicPr>
          <p:nvPr/>
        </p:nvPicPr>
        <p:blipFill>
          <a:blip r:embed="rId3" cstate="print"/>
          <a:srcRect r="59375"/>
          <a:stretch>
            <a:fillRect/>
          </a:stretch>
        </p:blipFill>
        <p:spPr bwMode="auto">
          <a:xfrm>
            <a:off x="323529" y="404664"/>
            <a:ext cx="792087" cy="864096"/>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6" name="Content Placeholder 2"/>
          <p:cNvSpPr txBox="1">
            <a:spLocks/>
          </p:cNvSpPr>
          <p:nvPr/>
        </p:nvSpPr>
        <p:spPr bwMode="auto">
          <a:xfrm>
            <a:off x="539552" y="134076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pPr>
            <a:endParaRPr lang="en-CA" sz="3200" dirty="0" smtClean="0">
              <a:latin typeface="+mn-lt"/>
            </a:endParaRPr>
          </a:p>
          <a:p>
            <a:pPr marL="342900" indent="-342900" eaLnBrk="0" hangingPunct="0">
              <a:spcBef>
                <a:spcPct val="20000"/>
              </a:spcBef>
              <a:buFont typeface="Arial" charset="0"/>
              <a:buChar char="•"/>
            </a:pPr>
            <a:r>
              <a:rPr lang="en-CA" sz="3200" dirty="0" smtClean="0">
                <a:latin typeface="+mn-lt"/>
              </a:rPr>
              <a:t>Second </a:t>
            </a:r>
            <a:r>
              <a:rPr lang="en-CA" sz="3200" dirty="0">
                <a:latin typeface="+mn-lt"/>
              </a:rPr>
              <a:t>stage shelters </a:t>
            </a:r>
            <a:r>
              <a:rPr lang="en-CA" sz="3200" dirty="0" smtClean="0">
                <a:latin typeface="+mn-lt"/>
              </a:rPr>
              <a:t>provide safe</a:t>
            </a:r>
            <a:r>
              <a:rPr lang="en-CA" sz="3200" dirty="0">
                <a:latin typeface="+mn-lt"/>
              </a:rPr>
              <a:t>, longer term (6 months to one year) apartment‐style </a:t>
            </a:r>
            <a:r>
              <a:rPr lang="en-CA" sz="3200" dirty="0" smtClean="0">
                <a:latin typeface="+mn-lt"/>
              </a:rPr>
              <a:t>supportive housing that </a:t>
            </a:r>
            <a:r>
              <a:rPr lang="en-CA" sz="3200" dirty="0">
                <a:latin typeface="+mn-lt"/>
              </a:rPr>
              <a:t>are part of the </a:t>
            </a:r>
            <a:r>
              <a:rPr lang="en-CA" sz="3200" dirty="0" smtClean="0">
                <a:latin typeface="+mn-lt"/>
              </a:rPr>
              <a:t>spectrum </a:t>
            </a:r>
            <a:r>
              <a:rPr lang="en-CA" sz="3200" dirty="0">
                <a:latin typeface="+mn-lt"/>
              </a:rPr>
              <a:t>of domestic violence </a:t>
            </a:r>
            <a:r>
              <a:rPr lang="en-CA" sz="3200" dirty="0" smtClean="0">
                <a:latin typeface="+mn-lt"/>
              </a:rPr>
              <a:t>and housing services </a:t>
            </a:r>
          </a:p>
          <a:p>
            <a:pPr marL="342900" indent="-342900" eaLnBrk="0" hangingPunct="0">
              <a:spcBef>
                <a:spcPct val="20000"/>
              </a:spcBef>
              <a:buFont typeface="Arial" charset="0"/>
              <a:buChar char="•"/>
            </a:pPr>
            <a:r>
              <a:rPr lang="en-CA" sz="3200" dirty="0" smtClean="0">
                <a:latin typeface="+mn-lt"/>
              </a:rPr>
              <a:t>Specialized domestic violence services ensure safety</a:t>
            </a:r>
            <a:endParaRPr lang="en-CA" sz="3200" dirty="0">
              <a:latin typeface="+mn-lt"/>
            </a:endParaRPr>
          </a:p>
        </p:txBody>
      </p:sp>
      <p:sp>
        <p:nvSpPr>
          <p:cNvPr id="8" name="Title 1"/>
          <p:cNvSpPr>
            <a:spLocks noGrp="1"/>
          </p:cNvSpPr>
          <p:nvPr>
            <p:ph type="title"/>
          </p:nvPr>
        </p:nvSpPr>
        <p:spPr/>
        <p:txBody>
          <a:bodyPr/>
          <a:lstStyle/>
          <a:p>
            <a:r>
              <a:rPr lang="en-CA" sz="3600" b="1" dirty="0" smtClean="0"/>
              <a:t>What are Second Stage Shelters</a:t>
            </a:r>
            <a:endParaRPr lang="en-CA" sz="3600" b="1" dirty="0"/>
          </a:p>
        </p:txBody>
      </p:sp>
      <p:pic>
        <p:nvPicPr>
          <p:cNvPr id="5" name="Picture 2" descr="ACWS (cmyk)"/>
          <p:cNvPicPr>
            <a:picLocks noChangeAspect="1" noChangeArrowheads="1"/>
          </p:cNvPicPr>
          <p:nvPr/>
        </p:nvPicPr>
        <p:blipFill>
          <a:blip r:embed="rId3" cstate="print"/>
          <a:srcRect r="59375"/>
          <a:stretch>
            <a:fillRect/>
          </a:stretch>
        </p:blipFill>
        <p:spPr bwMode="auto">
          <a:xfrm>
            <a:off x="0" y="404664"/>
            <a:ext cx="971599" cy="864096"/>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6" name="Content Placeholder 2"/>
          <p:cNvSpPr txBox="1">
            <a:spLocks/>
          </p:cNvSpPr>
          <p:nvPr/>
        </p:nvSpPr>
        <p:spPr bwMode="auto">
          <a:xfrm>
            <a:off x="539552" y="1639341"/>
            <a:ext cx="8229600" cy="43099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CA"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1"/>
          <p:cNvSpPr>
            <a:spLocks noGrp="1"/>
          </p:cNvSpPr>
          <p:nvPr>
            <p:ph type="title"/>
          </p:nvPr>
        </p:nvSpPr>
        <p:spPr>
          <a:xfrm>
            <a:off x="457200" y="274638"/>
            <a:ext cx="8939336" cy="1138138"/>
          </a:xfrm>
        </p:spPr>
        <p:txBody>
          <a:bodyPr/>
          <a:lstStyle/>
          <a:p>
            <a:r>
              <a:rPr lang="en-CA" sz="4000" b="1" dirty="0" smtClean="0"/>
              <a:t>The Second-Stage Shelter Project</a:t>
            </a:r>
            <a:br>
              <a:rPr lang="en-CA" sz="4000" b="1" dirty="0" smtClean="0"/>
            </a:br>
            <a:r>
              <a:rPr lang="en-CA" sz="4000" b="1" dirty="0" smtClean="0"/>
              <a:t>Overarching Goals</a:t>
            </a:r>
            <a:endParaRPr lang="en-CA" sz="4000" b="1" dirty="0"/>
          </a:p>
        </p:txBody>
      </p:sp>
      <p:pic>
        <p:nvPicPr>
          <p:cNvPr id="5" name="Picture 2" descr="ACWS (cmyk)"/>
          <p:cNvPicPr>
            <a:picLocks noChangeAspect="1" noChangeArrowheads="1"/>
          </p:cNvPicPr>
          <p:nvPr/>
        </p:nvPicPr>
        <p:blipFill>
          <a:blip r:embed="rId3" cstate="print"/>
          <a:srcRect r="59375"/>
          <a:stretch>
            <a:fillRect/>
          </a:stretch>
        </p:blipFill>
        <p:spPr bwMode="auto">
          <a:xfrm>
            <a:off x="323529" y="404664"/>
            <a:ext cx="792087" cy="864096"/>
          </a:xfrm>
          <a:prstGeom prst="rect">
            <a:avLst/>
          </a:prstGeom>
          <a:noFill/>
          <a:ln w="9525" algn="in">
            <a:noFill/>
            <a:miter lim="800000"/>
            <a:headEnd/>
            <a:tailEnd/>
          </a:ln>
        </p:spPr>
      </p:pic>
      <p:sp>
        <p:nvSpPr>
          <p:cNvPr id="9" name="TextBox 8"/>
          <p:cNvSpPr txBox="1"/>
          <p:nvPr/>
        </p:nvSpPr>
        <p:spPr>
          <a:xfrm>
            <a:off x="755575" y="2060848"/>
            <a:ext cx="7920881" cy="3231654"/>
          </a:xfrm>
          <a:prstGeom prst="rect">
            <a:avLst/>
          </a:prstGeom>
          <a:noFill/>
        </p:spPr>
        <p:txBody>
          <a:bodyPr wrap="square" rtlCol="0">
            <a:spAutoFit/>
          </a:bodyPr>
          <a:lstStyle/>
          <a:p>
            <a:pPr marL="514350" lvl="0" indent="-514350">
              <a:buFont typeface="+mj-lt"/>
              <a:buAutoNum type="arabicPeriod"/>
            </a:pPr>
            <a:r>
              <a:rPr lang="en-US" sz="3200" dirty="0" smtClean="0">
                <a:latin typeface="Calibri" pitchFamily="34" charset="0"/>
              </a:rPr>
              <a:t>Establish a process for collective outcome  measurement in Alberta second-stage shelters</a:t>
            </a:r>
            <a:endParaRPr lang="en-CA" sz="3200" dirty="0" smtClean="0">
              <a:latin typeface="Calibri" pitchFamily="34" charset="0"/>
            </a:endParaRPr>
          </a:p>
          <a:p>
            <a:pPr marL="514350" lvl="0" indent="-514350">
              <a:buFont typeface="+mj-lt"/>
              <a:buAutoNum type="arabicPeriod"/>
            </a:pPr>
            <a:r>
              <a:rPr lang="en-US" sz="3200" dirty="0" smtClean="0">
                <a:latin typeface="Calibri" pitchFamily="34" charset="0"/>
              </a:rPr>
              <a:t>Use data to improve shelter services</a:t>
            </a:r>
          </a:p>
          <a:p>
            <a:pPr marL="514350" lvl="0" indent="-514350">
              <a:buFont typeface="+mj-lt"/>
              <a:buAutoNum type="arabicPeriod"/>
            </a:pPr>
            <a:r>
              <a:rPr lang="en-US" sz="3200" dirty="0" smtClean="0">
                <a:latin typeface="Calibri" pitchFamily="34" charset="0"/>
              </a:rPr>
              <a:t>Support shelter efforts to secure core funding</a:t>
            </a:r>
            <a:endParaRPr lang="en-CA" sz="3200" dirty="0" smtClean="0">
              <a:latin typeface="Calibri" pitchFamily="34" charset="0"/>
            </a:endParaRPr>
          </a:p>
          <a:p>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6" name="Content Placeholder 2"/>
          <p:cNvSpPr txBox="1">
            <a:spLocks/>
          </p:cNvSpPr>
          <p:nvPr/>
        </p:nvSpPr>
        <p:spPr bwMode="auto">
          <a:xfrm>
            <a:off x="539552" y="1556792"/>
            <a:ext cx="8229600" cy="430993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kumimoji="0" lang="en-CA" sz="2400" b="0" i="0" u="none" strike="noStrike" kern="1200" cap="none" spc="0" normalizeH="0" baseline="0" noProof="0" dirty="0" smtClean="0">
                <a:ln>
                  <a:noFill/>
                </a:ln>
                <a:solidFill>
                  <a:schemeClr val="tx1"/>
                </a:solidFill>
                <a:effectLst/>
                <a:uLnTx/>
                <a:uFillTx/>
                <a:latin typeface="+mn-lt"/>
                <a:ea typeface="+mn-ea"/>
                <a:cs typeface="+mn-cs"/>
              </a:rPr>
              <a:t>Phase I:</a:t>
            </a:r>
            <a:r>
              <a:rPr kumimoji="0" lang="en-CA" sz="2400" b="0" i="0" u="none" strike="noStrike" kern="1200" cap="none" spc="0" normalizeH="0" noProof="0" dirty="0" smtClean="0">
                <a:ln>
                  <a:noFill/>
                </a:ln>
                <a:solidFill>
                  <a:schemeClr val="tx1"/>
                </a:solidFill>
                <a:effectLst/>
                <a:uLnTx/>
                <a:uFillTx/>
                <a:latin typeface="+mn-lt"/>
                <a:ea typeface="+mn-ea"/>
                <a:cs typeface="+mn-cs"/>
              </a:rPr>
              <a:t> Completed November 2014</a:t>
            </a:r>
            <a:r>
              <a:rPr kumimoji="0" lang="en-CA" sz="1800" b="0" i="0" u="none" strike="noStrike" kern="1200" cap="none" spc="0" normalizeH="0" noProof="0" dirty="0" smtClean="0">
                <a:ln>
                  <a:noFill/>
                </a:ln>
                <a:solidFill>
                  <a:schemeClr val="tx1"/>
                </a:solidFill>
                <a:effectLst/>
                <a:uLnTx/>
                <a:uFillTx/>
                <a:latin typeface="+mn-lt"/>
                <a:ea typeface="+mn-ea"/>
                <a:cs typeface="+mn-cs"/>
              </a:rPr>
              <a:t> (funded by the Canadian Women’s Foundation)</a:t>
            </a:r>
            <a:r>
              <a:rPr lang="en-CA" sz="1800" noProof="0" dirty="0" smtClean="0">
                <a:latin typeface="+mn-lt"/>
              </a:rPr>
              <a:t> </a:t>
            </a:r>
            <a:r>
              <a:rPr lang="en-CA" sz="2400" noProof="0" dirty="0" smtClean="0">
                <a:latin typeface="+mn-lt"/>
              </a:rPr>
              <a:t>Completed:</a:t>
            </a:r>
            <a:endParaRPr kumimoji="0" lang="en-CA" sz="2800" b="0" i="0" u="none" strike="noStrike" kern="1200" cap="none" spc="0" normalizeH="0" baseline="0" noProof="0" dirty="0" smtClean="0">
              <a:ln>
                <a:noFill/>
              </a:ln>
              <a:solidFill>
                <a:schemeClr val="tx1"/>
              </a:solidFill>
              <a:effectLst/>
              <a:uLnTx/>
              <a:uFillTx/>
              <a:latin typeface="+mn-lt"/>
              <a:ea typeface="+mn-ea"/>
              <a:cs typeface="+mn-cs"/>
            </a:endParaRPr>
          </a:p>
          <a:p>
            <a:pPr marL="742950" lvl="1" indent="-285750" eaLnBrk="0" hangingPunct="0">
              <a:spcBef>
                <a:spcPct val="20000"/>
              </a:spcBef>
              <a:buFont typeface="Arial" charset="0"/>
              <a:buChar char="–"/>
              <a:defRPr/>
            </a:pPr>
            <a:r>
              <a:rPr kumimoji="0" lang="en-CA" sz="2000" b="0" i="0" u="none" strike="noStrike" kern="1200" cap="none" spc="0" normalizeH="0" baseline="0" noProof="0" dirty="0" smtClean="0">
                <a:ln>
                  <a:noFill/>
                </a:ln>
                <a:solidFill>
                  <a:schemeClr val="tx1"/>
                </a:solidFill>
                <a:effectLst/>
                <a:uLnTx/>
                <a:uFillTx/>
                <a:latin typeface="+mn-lt"/>
                <a:ea typeface="+mn-ea"/>
                <a:cs typeface="+mn-cs"/>
              </a:rPr>
              <a:t>Literature review</a:t>
            </a:r>
          </a:p>
          <a:p>
            <a:pPr marL="742950" lvl="1" indent="-285750" eaLnBrk="0" hangingPunct="0">
              <a:spcBef>
                <a:spcPct val="20000"/>
              </a:spcBef>
              <a:buFont typeface="Arial" charset="0"/>
              <a:buChar char="–"/>
              <a:defRPr/>
            </a:pPr>
            <a:r>
              <a:rPr kumimoji="0" lang="en-CA" sz="2000" b="0" i="0" u="none" strike="noStrike" kern="1200" cap="none" spc="0" normalizeH="0" baseline="0" noProof="0" dirty="0" smtClean="0">
                <a:ln>
                  <a:noFill/>
                </a:ln>
                <a:solidFill>
                  <a:schemeClr val="tx1"/>
                </a:solidFill>
                <a:effectLst/>
                <a:uLnTx/>
                <a:uFillTx/>
                <a:latin typeface="+mn-lt"/>
                <a:ea typeface="+mn-ea"/>
                <a:cs typeface="+mn-cs"/>
              </a:rPr>
              <a:t>Logic model development</a:t>
            </a:r>
          </a:p>
          <a:p>
            <a:pPr marL="742950" lvl="1" indent="-285750" eaLnBrk="0" hangingPunct="0">
              <a:spcBef>
                <a:spcPct val="20000"/>
              </a:spcBef>
              <a:buFont typeface="Arial" charset="0"/>
              <a:buChar char="–"/>
              <a:defRPr/>
            </a:pPr>
            <a:r>
              <a:rPr lang="en-CA" sz="2000" dirty="0" smtClean="0">
                <a:latin typeface="+mn-lt"/>
              </a:rPr>
              <a:t>Data gathering &amp; analysis</a:t>
            </a:r>
          </a:p>
          <a:p>
            <a:pPr marL="742950" lvl="1" indent="-285750" eaLnBrk="0" hangingPunct="0">
              <a:spcBef>
                <a:spcPct val="20000"/>
              </a:spcBef>
              <a:buFont typeface="Arial" charset="0"/>
              <a:buChar char="–"/>
              <a:defRPr/>
            </a:pPr>
            <a:r>
              <a:rPr kumimoji="0" lang="en-CA" sz="2000" b="0" i="0" u="none" strike="noStrike" kern="1200" cap="none" spc="0" normalizeH="0" baseline="0" noProof="0" dirty="0" smtClean="0">
                <a:ln>
                  <a:noFill/>
                </a:ln>
                <a:solidFill>
                  <a:schemeClr val="tx1"/>
                </a:solidFill>
                <a:effectLst/>
                <a:uLnTx/>
                <a:uFillTx/>
                <a:latin typeface="+mn-lt"/>
                <a:ea typeface="+mn-ea"/>
                <a:cs typeface="+mn-cs"/>
              </a:rPr>
              <a:t>Final report</a:t>
            </a:r>
            <a:r>
              <a:rPr lang="en-CA" sz="2000" dirty="0" smtClean="0">
                <a:latin typeface="+mn-lt"/>
              </a:rPr>
              <a:t>  </a:t>
            </a:r>
            <a:r>
              <a:rPr lang="en-CA" sz="2000" dirty="0" smtClean="0">
                <a:latin typeface="+mn-lt"/>
                <a:hlinkClick r:id="rId3"/>
              </a:rPr>
              <a:t>https://www.acws.ca/collaborate-document/2479/view</a:t>
            </a:r>
            <a:endParaRPr kumimoji="0" lang="en-CA" sz="2000" b="0" i="0" u="none" strike="noStrike" kern="1200" cap="none" spc="0" normalizeH="0" baseline="0" noProof="0" dirty="0" smtClean="0">
              <a:ln>
                <a:noFill/>
              </a:ln>
              <a:solidFill>
                <a:schemeClr val="tx1"/>
              </a:solidFill>
              <a:effectLst/>
              <a:uLnTx/>
              <a:uFillTx/>
              <a:latin typeface="+mn-lt"/>
              <a:ea typeface="+mn-ea"/>
              <a:cs typeface="+mn-cs"/>
            </a:endParaRPr>
          </a:p>
          <a:p>
            <a:pPr marL="0" lvl="2" indent="352425" eaLnBrk="0" hangingPunct="0">
              <a:spcBef>
                <a:spcPct val="20000"/>
              </a:spcBef>
              <a:buFont typeface="Arial" pitchFamily="34" charset="0"/>
              <a:buChar char="•"/>
              <a:defRPr/>
            </a:pPr>
            <a:r>
              <a:rPr lang="en-CA" sz="2400" noProof="0" dirty="0" smtClean="0">
                <a:latin typeface="+mn-lt"/>
              </a:rPr>
              <a:t>Phase II: Underway  December 2014-September 2016</a:t>
            </a:r>
          </a:p>
          <a:p>
            <a:pPr marL="742950" lvl="1" indent="-285750" eaLnBrk="0" hangingPunct="0">
              <a:spcBef>
                <a:spcPct val="20000"/>
              </a:spcBef>
              <a:buFont typeface="Arial" charset="0"/>
              <a:buChar char="–"/>
              <a:defRPr/>
            </a:pPr>
            <a:r>
              <a:rPr lang="en-CA" sz="2000" dirty="0" smtClean="0">
                <a:latin typeface="+mn-lt"/>
              </a:rPr>
              <a:t>Implementation of goal attainment &amp; other outcome measurement tools</a:t>
            </a:r>
          </a:p>
          <a:p>
            <a:pPr marL="742950" lvl="1" indent="-285750" eaLnBrk="0" hangingPunct="0">
              <a:spcBef>
                <a:spcPct val="20000"/>
              </a:spcBef>
              <a:buFont typeface="Arial" charset="0"/>
              <a:buChar char="–"/>
              <a:defRPr/>
            </a:pPr>
            <a:r>
              <a:rPr lang="en-CA" sz="2000" dirty="0" smtClean="0">
                <a:latin typeface="+mn-lt"/>
              </a:rPr>
              <a:t>Development of an acuity scale</a:t>
            </a:r>
          </a:p>
          <a:p>
            <a:pPr marL="285750" indent="-285750" eaLnBrk="0" hangingPunct="0">
              <a:spcBef>
                <a:spcPct val="20000"/>
              </a:spcBef>
              <a:defRPr/>
            </a:pPr>
            <a:endParaRPr lang="en-CA" sz="2400" noProof="0" dirty="0" smtClean="0">
              <a:latin typeface="+mn-lt"/>
            </a:endParaRPr>
          </a:p>
          <a:p>
            <a:pPr marL="742950" lvl="1" indent="-285750" eaLnBrk="0" hangingPunct="0">
              <a:spcBef>
                <a:spcPct val="20000"/>
              </a:spcBef>
              <a:defRPr/>
            </a:pPr>
            <a:endParaRPr kumimoji="0" lang="en-CA" sz="2400" b="0" i="0" u="none" strike="noStrike" kern="1200" cap="none" spc="0" normalizeH="0" baseline="0" noProof="0" dirty="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CA"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itle 1"/>
          <p:cNvSpPr>
            <a:spLocks noGrp="1"/>
          </p:cNvSpPr>
          <p:nvPr>
            <p:ph type="title"/>
          </p:nvPr>
        </p:nvSpPr>
        <p:spPr>
          <a:xfrm>
            <a:off x="457200" y="274638"/>
            <a:ext cx="8939336" cy="1143000"/>
          </a:xfrm>
        </p:spPr>
        <p:txBody>
          <a:bodyPr/>
          <a:lstStyle/>
          <a:p>
            <a:r>
              <a:rPr lang="en-CA" sz="3200" b="1" dirty="0" smtClean="0"/>
              <a:t>Two Phases</a:t>
            </a:r>
            <a:br>
              <a:rPr lang="en-CA" sz="3200" b="1" dirty="0" smtClean="0"/>
            </a:br>
            <a:r>
              <a:rPr lang="en-CA" sz="3200" b="1" dirty="0" smtClean="0"/>
              <a:t>August 2013-September 2016</a:t>
            </a:r>
            <a:endParaRPr lang="en-CA" sz="3200" b="1" dirty="0"/>
          </a:p>
        </p:txBody>
      </p:sp>
      <p:pic>
        <p:nvPicPr>
          <p:cNvPr id="5" name="Picture 2" descr="ACWS (cmyk)"/>
          <p:cNvPicPr>
            <a:picLocks noChangeAspect="1" noChangeArrowheads="1"/>
          </p:cNvPicPr>
          <p:nvPr/>
        </p:nvPicPr>
        <p:blipFill>
          <a:blip r:embed="rId4" cstate="print"/>
          <a:srcRect r="59375"/>
          <a:stretch>
            <a:fillRect/>
          </a:stretch>
        </p:blipFill>
        <p:spPr bwMode="auto">
          <a:xfrm>
            <a:off x="323529" y="404664"/>
            <a:ext cx="792087" cy="864096"/>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6" name="Content Placeholder 2"/>
          <p:cNvSpPr txBox="1">
            <a:spLocks/>
          </p:cNvSpPr>
          <p:nvPr/>
        </p:nvSpPr>
        <p:spPr bwMode="auto">
          <a:xfrm>
            <a:off x="539552" y="1700808"/>
            <a:ext cx="8229600" cy="41659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eaLnBrk="0" hangingPunct="0">
              <a:spcBef>
                <a:spcPct val="20000"/>
              </a:spcBef>
              <a:buFont typeface="Arial" charset="0"/>
              <a:buChar char="•"/>
            </a:pPr>
            <a:r>
              <a:rPr lang="en-CA" sz="2800" dirty="0" smtClean="0">
                <a:latin typeface="Calibri" pitchFamily="34" charset="0"/>
              </a:rPr>
              <a:t>Women now make up around one-quarter of the homeless population (</a:t>
            </a:r>
            <a:r>
              <a:rPr lang="en-CA" sz="2800" dirty="0" err="1" smtClean="0">
                <a:latin typeface="Calibri" pitchFamily="34" charset="0"/>
              </a:rPr>
              <a:t>Tutty</a:t>
            </a:r>
            <a:r>
              <a:rPr lang="en-CA" sz="2800" dirty="0" smtClean="0">
                <a:latin typeface="Calibri" pitchFamily="34" charset="0"/>
              </a:rPr>
              <a:t>, et al., 2009).</a:t>
            </a:r>
            <a:endParaRPr lang="en-US" sz="2800" dirty="0" smtClean="0">
              <a:latin typeface="Calibri" pitchFamily="34" charset="0"/>
            </a:endParaRPr>
          </a:p>
          <a:p>
            <a:pPr marL="342900" indent="-342900" eaLnBrk="0" hangingPunct="0">
              <a:spcBef>
                <a:spcPct val="20000"/>
              </a:spcBef>
              <a:buFont typeface="Arial" charset="0"/>
              <a:buChar char="•"/>
            </a:pPr>
            <a:r>
              <a:rPr lang="en-CA" sz="2800" dirty="0" smtClean="0">
                <a:latin typeface="+mn-lt"/>
              </a:rPr>
              <a:t>Domestic violence is one of the main causes of homelessness - </a:t>
            </a:r>
            <a:r>
              <a:rPr lang="en-CA" sz="2800" dirty="0" smtClean="0">
                <a:latin typeface="Calibri" pitchFamily="34" charset="0"/>
              </a:rPr>
              <a:t>63 % of homeless women have been victims of domestic violence as adults (Brown and </a:t>
            </a:r>
            <a:r>
              <a:rPr lang="en-CA" sz="2800" dirty="0" err="1" smtClean="0">
                <a:latin typeface="Calibri" pitchFamily="34" charset="0"/>
              </a:rPr>
              <a:t>Basek</a:t>
            </a:r>
            <a:r>
              <a:rPr lang="en-CA" sz="2800" dirty="0" smtClean="0">
                <a:latin typeface="Calibri" pitchFamily="34" charset="0"/>
              </a:rPr>
              <a:t>, 1997) </a:t>
            </a:r>
          </a:p>
          <a:p>
            <a:pPr marL="342900" indent="-342900" eaLnBrk="0" hangingPunct="0">
              <a:spcBef>
                <a:spcPct val="20000"/>
              </a:spcBef>
              <a:buFont typeface="Arial" charset="0"/>
              <a:buChar char="•"/>
            </a:pPr>
            <a:r>
              <a:rPr lang="en-CA" sz="2800" dirty="0" smtClean="0">
                <a:latin typeface="Calibri" pitchFamily="34" charset="0"/>
              </a:rPr>
              <a:t>Lack of housing options or appropriate housing options for women with domestic violence history</a:t>
            </a:r>
          </a:p>
          <a:p>
            <a:pPr marL="342900" indent="-342900" eaLnBrk="0" hangingPunct="0">
              <a:spcBef>
                <a:spcPct val="20000"/>
              </a:spcBef>
              <a:buFont typeface="Arial" charset="0"/>
              <a:buChar char="•"/>
            </a:pPr>
            <a:endParaRPr lang="en-CA" sz="3200" dirty="0" smtClean="0">
              <a:latin typeface="+mn-lt"/>
            </a:endParaRPr>
          </a:p>
          <a:p>
            <a:pPr marL="342900" indent="-342900" eaLnBrk="0" hangingPunct="0">
              <a:spcBef>
                <a:spcPct val="20000"/>
              </a:spcBef>
              <a:buFont typeface="Arial" charset="0"/>
              <a:buChar char="•"/>
            </a:pPr>
            <a:endParaRPr lang="en-CA" sz="3200" dirty="0" smtClean="0">
              <a:latin typeface="+mn-lt"/>
            </a:endParaRPr>
          </a:p>
        </p:txBody>
      </p:sp>
      <p:sp>
        <p:nvSpPr>
          <p:cNvPr id="8" name="Title 1"/>
          <p:cNvSpPr>
            <a:spLocks noGrp="1"/>
          </p:cNvSpPr>
          <p:nvPr>
            <p:ph type="title"/>
          </p:nvPr>
        </p:nvSpPr>
        <p:spPr>
          <a:xfrm>
            <a:off x="683568" y="260648"/>
            <a:ext cx="8229600" cy="1143000"/>
          </a:xfrm>
        </p:spPr>
        <p:txBody>
          <a:bodyPr/>
          <a:lstStyle/>
          <a:p>
            <a:r>
              <a:rPr lang="en-CA" sz="3200" b="1" dirty="0" smtClean="0"/>
              <a:t>Phase I Literature Review:  </a:t>
            </a:r>
            <a:br>
              <a:rPr lang="en-CA" sz="3200" b="1" dirty="0" smtClean="0"/>
            </a:br>
            <a:r>
              <a:rPr lang="en-CA" sz="3200" b="1" dirty="0" smtClean="0"/>
              <a:t>Need for Second Stage Supportive Housing</a:t>
            </a:r>
            <a:endParaRPr lang="en-CA" sz="3200" b="1" dirty="0"/>
          </a:p>
        </p:txBody>
      </p:sp>
      <p:pic>
        <p:nvPicPr>
          <p:cNvPr id="5" name="Picture 2" descr="ACWS (cmyk)"/>
          <p:cNvPicPr>
            <a:picLocks noChangeAspect="1" noChangeArrowheads="1"/>
          </p:cNvPicPr>
          <p:nvPr/>
        </p:nvPicPr>
        <p:blipFill>
          <a:blip r:embed="rId3" cstate="print"/>
          <a:srcRect r="59375"/>
          <a:stretch>
            <a:fillRect/>
          </a:stretch>
        </p:blipFill>
        <p:spPr bwMode="auto">
          <a:xfrm>
            <a:off x="1" y="404664"/>
            <a:ext cx="899591" cy="864096"/>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sz="3200" b="1" dirty="0" smtClean="0">
                <a:latin typeface="+mn-lt"/>
              </a:rPr>
              <a:t>Phase I Literature Review:  </a:t>
            </a:r>
            <a:br>
              <a:rPr lang="en-US" sz="3200" b="1" dirty="0" smtClean="0">
                <a:latin typeface="+mn-lt"/>
              </a:rPr>
            </a:br>
            <a:r>
              <a:rPr lang="en-US" sz="3200" b="1" dirty="0" smtClean="0">
                <a:latin typeface="+mn-lt"/>
              </a:rPr>
              <a:t>High Risk</a:t>
            </a:r>
            <a:endParaRPr lang="en-US" sz="3200" b="1" i="1" dirty="0" smtClean="0">
              <a:latin typeface="+mn-lt"/>
            </a:endParaRPr>
          </a:p>
        </p:txBody>
      </p:sp>
      <p:graphicFrame>
        <p:nvGraphicFramePr>
          <p:cNvPr id="203779" name="Group 3"/>
          <p:cNvGraphicFramePr>
            <a:graphicFrameLocks noGrp="1"/>
          </p:cNvGraphicFramePr>
          <p:nvPr>
            <p:ph idx="1"/>
          </p:nvPr>
        </p:nvGraphicFramePr>
        <p:xfrm>
          <a:off x="457200" y="1600200"/>
          <a:ext cx="8229600" cy="3871629"/>
        </p:xfrm>
        <a:graphic>
          <a:graphicData uri="http://schemas.openxmlformats.org/drawingml/2006/table">
            <a:tbl>
              <a:tblPr/>
              <a:tblGrid>
                <a:gridCol w="4176713"/>
                <a:gridCol w="2016125"/>
                <a:gridCol w="2036762"/>
              </a:tblGrid>
              <a:tr h="447675">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(Paraphrased) Question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CC5D6"/>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Emergency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F9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Second stage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F9FFF"/>
                    </a:solid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1. Physical violence increased?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66%</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85%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926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2. Does he own a gun?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20%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16%</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6. Does he threaten to kill 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45%</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73%</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13. Control your daily activities?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6DEE8"/>
                    </a:solid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78%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94%</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93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15. Were you beaten while pregnant?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6DEE8"/>
                    </a:solid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37%</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60%</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673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smtClean="0">
                          <a:ln>
                            <a:noFill/>
                          </a:ln>
                          <a:solidFill>
                            <a:schemeClr val="tx1"/>
                          </a:solidFill>
                          <a:effectLst/>
                          <a:latin typeface="Calibri" pitchFamily="34" charset="0"/>
                        </a:rPr>
                        <a:t>17. Threaten to harm your children?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6DEE8"/>
                    </a:solid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18%</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65%</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18. Do you believe he is capable of killing you?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B6DEE8"/>
                    </a:solid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59%</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pPr>
                      <a:r>
                        <a:rPr kumimoji="0" lang="en-US" sz="2000" b="0" i="0" u="none" strike="noStrike" cap="none" normalizeH="0" baseline="0" dirty="0" smtClean="0">
                          <a:ln>
                            <a:noFill/>
                          </a:ln>
                          <a:solidFill>
                            <a:schemeClr val="tx1"/>
                          </a:solidFill>
                          <a:effectLst/>
                          <a:latin typeface="Calibri" pitchFamily="34" charset="0"/>
                        </a:rPr>
                        <a:t>88%</a:t>
                      </a:r>
                    </a:p>
                  </a:txBody>
                  <a:tcPr anchor="b"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4" name="Picture 2" descr="ACWS (cmyk)"/>
          <p:cNvPicPr>
            <a:picLocks noChangeAspect="1" noChangeArrowheads="1"/>
          </p:cNvPicPr>
          <p:nvPr/>
        </p:nvPicPr>
        <p:blipFill>
          <a:blip r:embed="rId3" cstate="print"/>
          <a:srcRect r="59375"/>
          <a:stretch>
            <a:fillRect/>
          </a:stretch>
        </p:blipFill>
        <p:spPr bwMode="auto">
          <a:xfrm>
            <a:off x="323529" y="404664"/>
            <a:ext cx="792087" cy="864096"/>
          </a:xfrm>
          <a:prstGeom prst="rect">
            <a:avLst/>
          </a:prstGeom>
          <a:noFill/>
          <a:ln w="9525" algn="in">
            <a:noFill/>
            <a:miter lim="800000"/>
            <a:headEnd/>
            <a:tailEnd/>
          </a:ln>
        </p:spPr>
      </p:pic>
      <p:sp>
        <p:nvSpPr>
          <p:cNvPr id="6" name="TextBox 5"/>
          <p:cNvSpPr txBox="1"/>
          <p:nvPr/>
        </p:nvSpPr>
        <p:spPr>
          <a:xfrm>
            <a:off x="539552" y="5949280"/>
            <a:ext cx="8746049" cy="584775"/>
          </a:xfrm>
          <a:prstGeom prst="rect">
            <a:avLst/>
          </a:prstGeom>
          <a:noFill/>
        </p:spPr>
        <p:txBody>
          <a:bodyPr wrap="square" rtlCol="0">
            <a:spAutoFit/>
          </a:bodyPr>
          <a:lstStyle/>
          <a:p>
            <a:r>
              <a:rPr lang="en-CA" sz="1600" dirty="0" smtClean="0"/>
              <a:t>Cairns K.&amp; Hoffart, I. 2009.  Keeping Women Safe:  </a:t>
            </a:r>
            <a:r>
              <a:rPr lang="en-CA" sz="1600" i="1" dirty="0" smtClean="0"/>
              <a:t>Assessing the Danger  </a:t>
            </a:r>
            <a:r>
              <a:rPr lang="en-CA" sz="1600" dirty="0" smtClean="0"/>
              <a:t>A report prepared </a:t>
            </a:r>
          </a:p>
          <a:p>
            <a:r>
              <a:rPr lang="en-CA" sz="1600" dirty="0" smtClean="0"/>
              <a:t>for the Alberta Council of Women’s Shelters. https://www.acws.ca/reports</a:t>
            </a:r>
            <a:endParaRPr lang="en-CA"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sz="3200" b="1" dirty="0" smtClean="0">
                <a:latin typeface="+mn-lt"/>
              </a:rPr>
              <a:t>Phase I Literature Review:  </a:t>
            </a:r>
            <a:br>
              <a:rPr lang="en-US" sz="3200" b="1" dirty="0" smtClean="0">
                <a:latin typeface="+mn-lt"/>
              </a:rPr>
            </a:br>
            <a:r>
              <a:rPr lang="en-US" sz="3200" b="1" dirty="0" smtClean="0">
                <a:latin typeface="+mn-lt"/>
              </a:rPr>
              <a:t>History of Trauma</a:t>
            </a:r>
            <a:endParaRPr lang="en-US" sz="3200" b="1" i="1" dirty="0" smtClean="0">
              <a:latin typeface="+mn-lt"/>
            </a:endParaRPr>
          </a:p>
        </p:txBody>
      </p:sp>
      <p:pic>
        <p:nvPicPr>
          <p:cNvPr id="5" name="Table Placeholder 4"/>
          <p:cNvPicPr>
            <a:picLocks noGrp="1"/>
          </p:cNvPicPr>
          <p:nvPr>
            <p:ph type="tbl" idx="1"/>
          </p:nvPr>
        </p:nvPicPr>
        <p:blipFill>
          <a:blip r:embed="rId3" cstate="print"/>
          <a:srcRect l="3415" t="26374" r="10359" b="3956"/>
          <a:stretch>
            <a:fillRect/>
          </a:stretch>
        </p:blipFill>
        <p:spPr bwMode="auto">
          <a:xfrm>
            <a:off x="1763688" y="1700808"/>
            <a:ext cx="5328592" cy="489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p:nvPr>
        </p:nvSpPr>
        <p:spPr>
          <a:xfrm>
            <a:off x="1331640" y="476672"/>
            <a:ext cx="8661648" cy="706437"/>
          </a:xfrm>
        </p:spPr>
        <p:txBody>
          <a:bodyPr/>
          <a:lstStyle/>
          <a:p>
            <a:pPr eaLnBrk="1" hangingPunct="1"/>
            <a:r>
              <a:rPr lang="en-US" sz="3200" dirty="0" smtClean="0">
                <a:latin typeface="+mn-lt"/>
              </a:rPr>
              <a:t> </a:t>
            </a:r>
            <a:r>
              <a:rPr lang="en-US" sz="3200" b="1" dirty="0" smtClean="0">
                <a:latin typeface="+mn-lt"/>
              </a:rPr>
              <a:t>Phase I Literature Review:  </a:t>
            </a:r>
            <a:br>
              <a:rPr lang="en-US" sz="3200" b="1" dirty="0" smtClean="0">
                <a:latin typeface="+mn-lt"/>
              </a:rPr>
            </a:br>
            <a:r>
              <a:rPr lang="en-US" sz="3200" b="1" dirty="0" smtClean="0">
                <a:latin typeface="+mn-lt"/>
              </a:rPr>
              <a:t>Mothering</a:t>
            </a:r>
          </a:p>
        </p:txBody>
      </p:sp>
      <p:sp>
        <p:nvSpPr>
          <p:cNvPr id="11267" name="Rectangle 3"/>
          <p:cNvSpPr>
            <a:spLocks noGrp="1"/>
          </p:cNvSpPr>
          <p:nvPr>
            <p:ph type="body" idx="1"/>
          </p:nvPr>
        </p:nvSpPr>
        <p:spPr>
          <a:xfrm>
            <a:off x="158750" y="1166813"/>
            <a:ext cx="8829675" cy="5327650"/>
          </a:xfrm>
        </p:spPr>
        <p:txBody>
          <a:bodyPr/>
          <a:lstStyle/>
          <a:p>
            <a:pPr>
              <a:lnSpc>
                <a:spcPct val="80000"/>
              </a:lnSpc>
            </a:pPr>
            <a:endParaRPr lang="en-US" sz="2800" dirty="0" smtClean="0"/>
          </a:p>
          <a:p>
            <a:pPr>
              <a:lnSpc>
                <a:spcPct val="80000"/>
              </a:lnSpc>
            </a:pPr>
            <a:r>
              <a:rPr lang="en-US" sz="2400" dirty="0" smtClean="0"/>
              <a:t>Exposure to IPV has a traumatic impact on children, especially the very young who are more vulnerable given the rapid brain development that occurs at this stage of life</a:t>
            </a:r>
          </a:p>
          <a:p>
            <a:pPr>
              <a:lnSpc>
                <a:spcPct val="80000"/>
              </a:lnSpc>
              <a:buNone/>
            </a:pPr>
            <a:endParaRPr lang="en-US" sz="2400" dirty="0" smtClean="0"/>
          </a:p>
          <a:p>
            <a:pPr>
              <a:lnSpc>
                <a:spcPct val="80000"/>
              </a:lnSpc>
            </a:pPr>
            <a:r>
              <a:rPr lang="en-US" sz="2400" dirty="0" smtClean="0"/>
              <a:t>Impacts of trauma on brain development in the first five years have a lifelong physical, cognitive, social and emotional impact (Hoffart, 2012)</a:t>
            </a:r>
          </a:p>
          <a:p>
            <a:pPr>
              <a:lnSpc>
                <a:spcPct val="80000"/>
              </a:lnSpc>
              <a:buNone/>
            </a:pPr>
            <a:r>
              <a:rPr lang="en-CA" sz="2400" dirty="0" smtClean="0"/>
              <a:t> </a:t>
            </a:r>
          </a:p>
          <a:p>
            <a:r>
              <a:rPr lang="en-CA" sz="2400" dirty="0" smtClean="0">
                <a:latin typeface="Calibri" pitchFamily="34" charset="0"/>
              </a:rPr>
              <a:t>Mothers’ stress related to parenting is higher for women in second stage shelters compared to those in emergency shelters</a:t>
            </a:r>
            <a:endParaRPr lang="en-US" sz="2400" dirty="0" smtClean="0"/>
          </a:p>
          <a:p>
            <a:pPr marL="342900" lvl="1" indent="-342900" eaLnBrk="1" hangingPunct="1">
              <a:spcBef>
                <a:spcPct val="0"/>
              </a:spcBef>
              <a:buFontTx/>
              <a:buChar char="-"/>
            </a:pPr>
            <a:endParaRPr lang="en-US" sz="2400" dirty="0" smtClean="0"/>
          </a:p>
          <a:p>
            <a:pPr>
              <a:lnSpc>
                <a:spcPct val="80000"/>
              </a:lnSpc>
              <a:buNone/>
            </a:pPr>
            <a:endParaRPr lang="en-US" sz="2000" dirty="0" smtClean="0"/>
          </a:p>
          <a:p>
            <a:pPr>
              <a:lnSpc>
                <a:spcPct val="80000"/>
              </a:lnSpc>
              <a:buNone/>
            </a:pPr>
            <a:r>
              <a:rPr lang="en-US" sz="2000" dirty="0" smtClean="0"/>
              <a:t>Hoffart, I. 2012.  ACWS Children’s Project. </a:t>
            </a:r>
            <a:r>
              <a:rPr lang="en-US" sz="2000" dirty="0" smtClean="0">
                <a:hlinkClick r:id="rId3"/>
              </a:rPr>
              <a:t>https://www.acws.ca/reports</a:t>
            </a:r>
            <a:endParaRPr lang="en-US" sz="2000" dirty="0" smtClean="0"/>
          </a:p>
          <a:p>
            <a:pPr>
              <a:lnSpc>
                <a:spcPct val="80000"/>
              </a:lnSpc>
            </a:pPr>
            <a:endParaRPr lang="en-US" sz="2400" dirty="0" smtClean="0"/>
          </a:p>
          <a:p>
            <a:pPr>
              <a:lnSpc>
                <a:spcPct val="80000"/>
              </a:lnSpc>
            </a:pPr>
            <a:endParaRPr lang="en-US" sz="2400" dirty="0" smtClean="0"/>
          </a:p>
          <a:p>
            <a:pPr>
              <a:lnSpc>
                <a:spcPct val="80000"/>
              </a:lnSpc>
              <a:buNone/>
            </a:pPr>
            <a:endParaRPr lang="en-US" sz="2400" dirty="0" smtClean="0"/>
          </a:p>
          <a:p>
            <a:pPr>
              <a:lnSpc>
                <a:spcPct val="80000"/>
              </a:lnSpc>
              <a:buNone/>
            </a:pPr>
            <a:endParaRPr lang="en-US" sz="2400" dirty="0" smtClean="0"/>
          </a:p>
        </p:txBody>
      </p:sp>
      <p:pic>
        <p:nvPicPr>
          <p:cNvPr id="5" name="Picture 2" descr="ACWS (cmyk)"/>
          <p:cNvPicPr>
            <a:picLocks noChangeAspect="1" noChangeArrowheads="1"/>
          </p:cNvPicPr>
          <p:nvPr/>
        </p:nvPicPr>
        <p:blipFill>
          <a:blip r:embed="rId4" cstate="print"/>
          <a:srcRect r="59375"/>
          <a:stretch>
            <a:fillRect/>
          </a:stretch>
        </p:blipFill>
        <p:spPr bwMode="auto">
          <a:xfrm>
            <a:off x="323529" y="0"/>
            <a:ext cx="792087" cy="1052736"/>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EDEAF6"/>
            </a:gs>
            <a:gs pos="100000">
              <a:srgbClr val="D9D3ED"/>
            </a:gs>
          </a:gsLst>
          <a:path path="shape">
            <a:fillToRect l="50000" t="50000" r="50000" b="50000"/>
          </a:path>
        </a:gradFill>
        <a:effectLst/>
      </p:bgPr>
    </p:bg>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r>
              <a:rPr lang="en-US" sz="3200" b="1" dirty="0" smtClean="0">
                <a:latin typeface="+mn-lt"/>
              </a:rPr>
              <a:t>Phase I Literature Review:  </a:t>
            </a:r>
            <a:br>
              <a:rPr lang="en-US" sz="3200" b="1" dirty="0" smtClean="0">
                <a:latin typeface="+mn-lt"/>
              </a:rPr>
            </a:br>
            <a:r>
              <a:rPr lang="en-US" sz="3200" b="1" dirty="0" smtClean="0">
                <a:latin typeface="+mn-lt"/>
              </a:rPr>
              <a:t>Immigrant  &amp; Refugee Women</a:t>
            </a:r>
            <a:endParaRPr lang="en-US" sz="3200" b="1" i="1" dirty="0" smtClean="0">
              <a:latin typeface="+mn-lt"/>
            </a:endParaRPr>
          </a:p>
        </p:txBody>
      </p:sp>
      <p:sp>
        <p:nvSpPr>
          <p:cNvPr id="6" name="Rectangle 3"/>
          <p:cNvSpPr txBox="1">
            <a:spLocks/>
          </p:cNvSpPr>
          <p:nvPr/>
        </p:nvSpPr>
        <p:spPr bwMode="auto">
          <a:xfrm>
            <a:off x="314325" y="1124744"/>
            <a:ext cx="8434139" cy="5327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defTabSz="914400" eaLnBrk="0" latinLnBrk="0" hangingPunct="0">
              <a:lnSpc>
                <a:spcPct val="80000"/>
              </a:lnSpc>
              <a:spcBef>
                <a:spcPct val="20000"/>
              </a:spcBef>
              <a:buClrTx/>
              <a:buSzTx/>
              <a:tabLst/>
              <a:defRPr/>
            </a:pPr>
            <a:endParaRPr lang="en-US" sz="2800" dirty="0" smtClean="0">
              <a:latin typeface="+mn-lt"/>
            </a:endParaRPr>
          </a:p>
          <a:p>
            <a:pPr marL="342900" marR="0" lvl="0" indent="-342900" defTabSz="914400" eaLnBrk="0" latinLnBrk="0" hangingPunct="0">
              <a:lnSpc>
                <a:spcPct val="80000"/>
              </a:lnSpc>
              <a:spcBef>
                <a:spcPct val="20000"/>
              </a:spcBef>
              <a:buClrTx/>
              <a:buSzTx/>
              <a:buFont typeface="Arial" charset="0"/>
              <a:buChar char="•"/>
              <a:tabLst/>
              <a:defRPr/>
            </a:pPr>
            <a:r>
              <a:rPr lang="en-US" sz="2800" dirty="0" smtClean="0">
                <a:latin typeface="+mn-lt"/>
              </a:rPr>
              <a:t>A </a:t>
            </a:r>
            <a:r>
              <a:rPr lang="en-US" sz="2800" dirty="0">
                <a:latin typeface="+mn-lt"/>
              </a:rPr>
              <a:t>third or more of the urban VAW population is immigrant or refugee</a:t>
            </a:r>
            <a:r>
              <a:rPr lang="en-US" sz="2800" dirty="0" smtClean="0">
                <a:latin typeface="+mn-lt"/>
              </a:rPr>
              <a:t>.</a:t>
            </a:r>
          </a:p>
          <a:p>
            <a:pPr marL="342900" indent="-342900" eaLnBrk="0" hangingPunct="0">
              <a:lnSpc>
                <a:spcPct val="80000"/>
              </a:lnSpc>
              <a:spcBef>
                <a:spcPct val="20000"/>
              </a:spcBef>
              <a:buFont typeface="Arial" charset="0"/>
              <a:buChar char="•"/>
            </a:pPr>
            <a:r>
              <a:rPr lang="en-US" sz="2800" dirty="0" smtClean="0">
                <a:latin typeface="+mn-lt"/>
              </a:rPr>
              <a:t>Women face </a:t>
            </a:r>
            <a:r>
              <a:rPr lang="en-US" sz="2800" dirty="0">
                <a:latin typeface="+mn-lt"/>
              </a:rPr>
              <a:t>multiple challenges, including </a:t>
            </a:r>
            <a:r>
              <a:rPr lang="en-US" sz="2800" dirty="0" smtClean="0">
                <a:latin typeface="+mn-lt"/>
              </a:rPr>
              <a:t>poverty, language</a:t>
            </a:r>
            <a:r>
              <a:rPr lang="en-US" sz="2800" dirty="0">
                <a:latin typeface="+mn-lt"/>
              </a:rPr>
              <a:t>, acculturation, </a:t>
            </a:r>
            <a:r>
              <a:rPr lang="en-US" sz="2800" dirty="0" smtClean="0">
                <a:latin typeface="+mn-lt"/>
              </a:rPr>
              <a:t>exploitation, isolation </a:t>
            </a:r>
            <a:r>
              <a:rPr lang="en-US" sz="2800" dirty="0">
                <a:latin typeface="+mn-lt"/>
              </a:rPr>
              <a:t>and lack of informal supports, </a:t>
            </a:r>
            <a:r>
              <a:rPr lang="en-US" sz="2800" dirty="0" smtClean="0">
                <a:latin typeface="+mn-lt"/>
              </a:rPr>
              <a:t>sexism and racism, custody </a:t>
            </a:r>
            <a:r>
              <a:rPr lang="en-US" sz="2800" dirty="0">
                <a:latin typeface="+mn-lt"/>
              </a:rPr>
              <a:t>and legal issues </a:t>
            </a:r>
            <a:endParaRPr lang="en-US" sz="2800" dirty="0" smtClean="0">
              <a:latin typeface="+mn-lt"/>
            </a:endParaRPr>
          </a:p>
          <a:p>
            <a:pPr marL="342900" indent="-342900" eaLnBrk="0" hangingPunct="0">
              <a:lnSpc>
                <a:spcPct val="80000"/>
              </a:lnSpc>
              <a:spcBef>
                <a:spcPct val="20000"/>
              </a:spcBef>
            </a:pPr>
            <a:r>
              <a:rPr lang="en-CA" sz="2400" i="1" dirty="0" smtClean="0">
                <a:solidFill>
                  <a:srgbClr val="000000"/>
                </a:solidFill>
                <a:latin typeface="+mn-lt"/>
                <a:ea typeface="Calibri" pitchFamily="34" charset="0"/>
              </a:rPr>
              <a:t>    </a:t>
            </a:r>
          </a:p>
          <a:p>
            <a:pPr marL="342900" indent="-342900" eaLnBrk="0" hangingPunct="0">
              <a:lnSpc>
                <a:spcPct val="80000"/>
              </a:lnSpc>
              <a:spcBef>
                <a:spcPct val="20000"/>
              </a:spcBef>
            </a:pPr>
            <a:r>
              <a:rPr lang="en-CA" sz="2400" i="1" dirty="0" smtClean="0">
                <a:solidFill>
                  <a:srgbClr val="000000"/>
                </a:solidFill>
                <a:latin typeface="+mn-lt"/>
                <a:ea typeface="Calibri" pitchFamily="34" charset="0"/>
              </a:rPr>
              <a:t>   “</a:t>
            </a:r>
            <a:r>
              <a:rPr lang="en-CA" sz="2400" i="1" dirty="0" smtClean="0">
                <a:latin typeface="+mn-lt"/>
                <a:ea typeface="Calibri" pitchFamily="34" charset="0"/>
              </a:rPr>
              <a:t>A single immigrant woman who struggles with English has not been able to locate employment and is not eligible for public assistance. She is able to find housing, but does not have the financial ability to move into her own apartment. Public funding is difficult for single women who are not eligible for assistance, and do not have the skills to obtain employment that will provide enough wages for rent.”  </a:t>
            </a:r>
            <a:r>
              <a:rPr lang="en-CA" sz="2000" dirty="0" smtClean="0">
                <a:latin typeface="+mn-lt"/>
                <a:ea typeface="Calibri" pitchFamily="34" charset="0"/>
              </a:rPr>
              <a:t>Excerpt</a:t>
            </a:r>
            <a:r>
              <a:rPr lang="en-CA" sz="2000" i="1" dirty="0" smtClean="0">
                <a:latin typeface="+mn-lt"/>
                <a:ea typeface="Calibri" pitchFamily="34" charset="0"/>
              </a:rPr>
              <a:t> </a:t>
            </a:r>
            <a:r>
              <a:rPr lang="en-CA" sz="2000" dirty="0" smtClean="0">
                <a:latin typeface="+mn-lt"/>
                <a:ea typeface="Calibri" pitchFamily="34" charset="0"/>
              </a:rPr>
              <a:t>from 4</a:t>
            </a:r>
            <a:r>
              <a:rPr lang="en-CA" sz="2000" baseline="30000" dirty="0" smtClean="0">
                <a:latin typeface="+mn-lt"/>
                <a:ea typeface="Calibri" pitchFamily="34" charset="0"/>
              </a:rPr>
              <a:t>th</a:t>
            </a:r>
            <a:r>
              <a:rPr lang="en-CA" sz="2000" dirty="0" smtClean="0">
                <a:latin typeface="+mn-lt"/>
                <a:ea typeface="Calibri" pitchFamily="34" charset="0"/>
              </a:rPr>
              <a:t> Quarter Women’s Shelter Report, Alberta Human Services (2013)</a:t>
            </a:r>
            <a:endParaRPr lang="en-US" sz="2000" dirty="0">
              <a:latin typeface="+mn-lt"/>
            </a:endParaRPr>
          </a:p>
        </p:txBody>
      </p:sp>
      <p:pic>
        <p:nvPicPr>
          <p:cNvPr id="5" name="Picture 2" descr="ACWS (cmyk)"/>
          <p:cNvPicPr>
            <a:picLocks noChangeAspect="1" noChangeArrowheads="1"/>
          </p:cNvPicPr>
          <p:nvPr/>
        </p:nvPicPr>
        <p:blipFill>
          <a:blip r:embed="rId3" cstate="print"/>
          <a:srcRect r="59375"/>
          <a:stretch>
            <a:fillRect/>
          </a:stretch>
        </p:blipFill>
        <p:spPr bwMode="auto">
          <a:xfrm>
            <a:off x="323529" y="404664"/>
            <a:ext cx="792087" cy="864096"/>
          </a:xfrm>
          <a:prstGeom prst="rect">
            <a:avLst/>
          </a:prstGeom>
          <a:noFill/>
          <a:ln w="9525" algn="in">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4">
      <a:dk1>
        <a:srgbClr val="000000"/>
      </a:dk1>
      <a:lt1>
        <a:srgbClr val="CCFFFF"/>
      </a:lt1>
      <a:dk2>
        <a:srgbClr val="69676D"/>
      </a:dk2>
      <a:lt2>
        <a:srgbClr val="B8F4E1"/>
      </a:lt2>
      <a:accent1>
        <a:srgbClr val="47EDE5"/>
      </a:accent1>
      <a:accent2>
        <a:srgbClr val="9CB084"/>
      </a:accent2>
      <a:accent3>
        <a:srgbClr val="E2FFFF"/>
      </a:accent3>
      <a:accent4>
        <a:srgbClr val="000000"/>
      </a:accent4>
      <a:accent5>
        <a:srgbClr val="B1F4F0"/>
      </a:accent5>
      <a:accent6>
        <a:srgbClr val="8D9F77"/>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69676D"/>
        </a:dk2>
        <a:lt2>
          <a:srgbClr val="DAC9E3"/>
        </a:lt2>
        <a:accent1>
          <a:srgbClr val="CEB966"/>
        </a:accent1>
        <a:accent2>
          <a:srgbClr val="9CB084"/>
        </a:accent2>
        <a:accent3>
          <a:srgbClr val="FFFFFF"/>
        </a:accent3>
        <a:accent4>
          <a:srgbClr val="000000"/>
        </a:accent4>
        <a:accent5>
          <a:srgbClr val="E3D9B8"/>
        </a:accent5>
        <a:accent6>
          <a:srgbClr val="8D9F77"/>
        </a:accent6>
        <a:hlink>
          <a:srgbClr val="410082"/>
        </a:hlink>
        <a:folHlink>
          <a:srgbClr val="932968"/>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CCFFFF"/>
        </a:lt1>
        <a:dk2>
          <a:srgbClr val="69676D"/>
        </a:dk2>
        <a:lt2>
          <a:srgbClr val="DAC9E3"/>
        </a:lt2>
        <a:accent1>
          <a:srgbClr val="CEB966"/>
        </a:accent1>
        <a:accent2>
          <a:srgbClr val="9CB084"/>
        </a:accent2>
        <a:accent3>
          <a:srgbClr val="E2FFFF"/>
        </a:accent3>
        <a:accent4>
          <a:srgbClr val="000000"/>
        </a:accent4>
        <a:accent5>
          <a:srgbClr val="E3D9B8"/>
        </a:accent5>
        <a:accent6>
          <a:srgbClr val="8D9F77"/>
        </a:accent6>
        <a:hlink>
          <a:srgbClr val="410082"/>
        </a:hlink>
        <a:folHlink>
          <a:srgbClr val="932968"/>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CCFFFF"/>
        </a:lt1>
        <a:dk2>
          <a:srgbClr val="69676D"/>
        </a:dk2>
        <a:lt2>
          <a:srgbClr val="B8F4E1"/>
        </a:lt2>
        <a:accent1>
          <a:srgbClr val="CEB966"/>
        </a:accent1>
        <a:accent2>
          <a:srgbClr val="9CB084"/>
        </a:accent2>
        <a:accent3>
          <a:srgbClr val="E2FFFF"/>
        </a:accent3>
        <a:accent4>
          <a:srgbClr val="000000"/>
        </a:accent4>
        <a:accent5>
          <a:srgbClr val="E3D9B8"/>
        </a:accent5>
        <a:accent6>
          <a:srgbClr val="8D9F77"/>
        </a:accent6>
        <a:hlink>
          <a:srgbClr val="410082"/>
        </a:hlink>
        <a:folHlink>
          <a:srgbClr val="932968"/>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CCFFFF"/>
        </a:lt1>
        <a:dk2>
          <a:srgbClr val="69676D"/>
        </a:dk2>
        <a:lt2>
          <a:srgbClr val="B8F4E1"/>
        </a:lt2>
        <a:accent1>
          <a:srgbClr val="47EDE5"/>
        </a:accent1>
        <a:accent2>
          <a:srgbClr val="9CB084"/>
        </a:accent2>
        <a:accent3>
          <a:srgbClr val="E2FFFF"/>
        </a:accent3>
        <a:accent4>
          <a:srgbClr val="000000"/>
        </a:accent4>
        <a:accent5>
          <a:srgbClr val="B1F4F0"/>
        </a:accent5>
        <a:accent6>
          <a:srgbClr val="8D9F77"/>
        </a:accent6>
        <a:hlink>
          <a:srgbClr val="410082"/>
        </a:hlink>
        <a:folHlink>
          <a:srgbClr val="93296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1483</TotalTime>
  <Words>1077</Words>
  <Application>Microsoft Office PowerPoint</Application>
  <PresentationFormat>On-screen Show (4:3)</PresentationFormat>
  <Paragraphs>185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Alberta’s Second Stage Shelters:</vt:lpstr>
      <vt:lpstr>What are Second Stage Shelters</vt:lpstr>
      <vt:lpstr>The Second-Stage Shelter Project Overarching Goals</vt:lpstr>
      <vt:lpstr>Two Phases August 2013-September 2016</vt:lpstr>
      <vt:lpstr>Phase I Literature Review:   Need for Second Stage Supportive Housing</vt:lpstr>
      <vt:lpstr>Phase I Literature Review:   High Risk</vt:lpstr>
      <vt:lpstr>Phase I Literature Review:   History of Trauma</vt:lpstr>
      <vt:lpstr> Phase I Literature Review:   Mothering</vt:lpstr>
      <vt:lpstr>Phase I Literature Review:   Immigrant  &amp; Refugee Women</vt:lpstr>
      <vt:lpstr>Phase I Literature Review:   Violence, Poverty &amp; Housing</vt:lpstr>
      <vt:lpstr>Phase I: Second-Stage Logic Model</vt:lpstr>
      <vt:lpstr>Phase I:  Results of Data Analysis</vt:lpstr>
      <vt:lpstr>Phase I:  Results of Data Analysis</vt:lpstr>
      <vt:lpstr>Phase I:  Results of Data Analysis</vt:lpstr>
      <vt:lpstr>Phase I:  Results of Data Analysis</vt:lpstr>
      <vt:lpstr>Phase II: Goals</vt:lpstr>
      <vt:lpstr>Final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patricia</dc:creator>
  <cp:lastModifiedBy>cgoard</cp:lastModifiedBy>
  <cp:revision>205</cp:revision>
  <dcterms:created xsi:type="dcterms:W3CDTF">2008-04-23T18:33:21Z</dcterms:created>
  <dcterms:modified xsi:type="dcterms:W3CDTF">2015-05-08T11:38:31Z</dcterms:modified>
</cp:coreProperties>
</file>