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7" r:id="rId2"/>
    <p:sldId id="275" r:id="rId3"/>
    <p:sldId id="278" r:id="rId4"/>
    <p:sldId id="280" r:id="rId5"/>
    <p:sldId id="281" r:id="rId6"/>
    <p:sldId id="256" r:id="rId7"/>
    <p:sldId id="276" r:id="rId8"/>
    <p:sldId id="274" r:id="rId9"/>
    <p:sldId id="271" r:id="rId10"/>
    <p:sldId id="259" r:id="rId11"/>
    <p:sldId id="268" r:id="rId12"/>
    <p:sldId id="261" r:id="rId13"/>
    <p:sldId id="262" r:id="rId14"/>
    <p:sldId id="267" r:id="rId15"/>
    <p:sldId id="272" r:id="rId16"/>
    <p:sldId id="269"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D"/>
    <a:srgbClr val="FFCA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172" autoAdjust="0"/>
  </p:normalViewPr>
  <p:slideViewPr>
    <p:cSldViewPr>
      <p:cViewPr>
        <p:scale>
          <a:sx n="52" d="100"/>
          <a:sy n="52" d="100"/>
        </p:scale>
        <p:origin x="-984" y="-1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203A33-FC3C-4079-9196-109B05C87098}"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CA"/>
        </a:p>
      </dgm:t>
    </dgm:pt>
    <dgm:pt modelId="{97302426-0865-424B-8333-0D44766710C5}">
      <dgm:prSet phldrT="[Text]"/>
      <dgm:spPr/>
      <dgm:t>
        <a:bodyPr/>
        <a:lstStyle/>
        <a:p>
          <a:r>
            <a:rPr lang="en-CA" dirty="0" smtClean="0"/>
            <a:t>SUPPORT</a:t>
          </a:r>
          <a:endParaRPr lang="en-CA" dirty="0"/>
        </a:p>
      </dgm:t>
    </dgm:pt>
    <dgm:pt modelId="{42CB1B19-5D45-48E2-BDD4-A35269A40452}" type="parTrans" cxnId="{C590764E-DF6F-44C4-9688-4E138DD5DA4C}">
      <dgm:prSet/>
      <dgm:spPr/>
      <dgm:t>
        <a:bodyPr/>
        <a:lstStyle/>
        <a:p>
          <a:endParaRPr lang="en-CA"/>
        </a:p>
      </dgm:t>
    </dgm:pt>
    <dgm:pt modelId="{AF5CE1F0-D0BF-4120-B552-DBDE84AE4536}" type="sibTrans" cxnId="{C590764E-DF6F-44C4-9688-4E138DD5DA4C}">
      <dgm:prSet/>
      <dgm:spPr/>
      <dgm:t>
        <a:bodyPr/>
        <a:lstStyle/>
        <a:p>
          <a:endParaRPr lang="en-CA"/>
        </a:p>
      </dgm:t>
    </dgm:pt>
    <dgm:pt modelId="{CBD9FFBE-4E6F-4374-BC85-1091A71A6305}">
      <dgm:prSet phldrT="[Text]"/>
      <dgm:spPr/>
      <dgm:t>
        <a:bodyPr/>
        <a:lstStyle/>
        <a:p>
          <a:r>
            <a:rPr lang="en-CA" dirty="0" smtClean="0">
              <a:solidFill>
                <a:schemeClr val="tx1"/>
              </a:solidFill>
            </a:rPr>
            <a:t>ADVOCACY</a:t>
          </a:r>
          <a:r>
            <a:rPr lang="en-CA" dirty="0" smtClean="0"/>
            <a:t> </a:t>
          </a:r>
          <a:endParaRPr lang="en-CA" dirty="0"/>
        </a:p>
      </dgm:t>
    </dgm:pt>
    <dgm:pt modelId="{25087388-4D51-433F-9C5E-CE21D9F7E373}" type="parTrans" cxnId="{4B6A37BC-4CB0-4AB6-9671-499D72173F37}">
      <dgm:prSet/>
      <dgm:spPr/>
      <dgm:t>
        <a:bodyPr/>
        <a:lstStyle/>
        <a:p>
          <a:endParaRPr lang="en-CA"/>
        </a:p>
      </dgm:t>
    </dgm:pt>
    <dgm:pt modelId="{950797BF-F8FD-4F7B-8D50-D3912D809B8A}" type="sibTrans" cxnId="{4B6A37BC-4CB0-4AB6-9671-499D72173F37}">
      <dgm:prSet/>
      <dgm:spPr/>
      <dgm:t>
        <a:bodyPr/>
        <a:lstStyle/>
        <a:p>
          <a:endParaRPr lang="en-CA"/>
        </a:p>
      </dgm:t>
    </dgm:pt>
    <dgm:pt modelId="{515B1A8F-5C6C-4A91-9488-662C7A1C909B}">
      <dgm:prSet phldrT="[Text]"/>
      <dgm:spPr/>
      <dgm:t>
        <a:bodyPr/>
        <a:lstStyle/>
        <a:p>
          <a:r>
            <a:rPr lang="en-CA" dirty="0" smtClean="0">
              <a:solidFill>
                <a:schemeClr val="tx1"/>
              </a:solidFill>
            </a:rPr>
            <a:t>REFERRAL and INFORMATION</a:t>
          </a:r>
          <a:endParaRPr lang="en-CA" dirty="0">
            <a:solidFill>
              <a:schemeClr val="tx1"/>
            </a:solidFill>
          </a:endParaRPr>
        </a:p>
      </dgm:t>
    </dgm:pt>
    <dgm:pt modelId="{0F353792-B1C2-4E75-93BD-36275240AC71}" type="parTrans" cxnId="{D6FA8076-E5A6-40B0-BA63-B8B6BC933180}">
      <dgm:prSet/>
      <dgm:spPr/>
      <dgm:t>
        <a:bodyPr/>
        <a:lstStyle/>
        <a:p>
          <a:endParaRPr lang="en-CA"/>
        </a:p>
      </dgm:t>
    </dgm:pt>
    <dgm:pt modelId="{E88CF2DC-5FE1-4E0C-8CBA-9A3127266A5C}" type="sibTrans" cxnId="{D6FA8076-E5A6-40B0-BA63-B8B6BC933180}">
      <dgm:prSet/>
      <dgm:spPr/>
      <dgm:t>
        <a:bodyPr/>
        <a:lstStyle/>
        <a:p>
          <a:endParaRPr lang="en-CA"/>
        </a:p>
      </dgm:t>
    </dgm:pt>
    <dgm:pt modelId="{3D75D4CF-6DC8-4280-9AEA-A882F081C854}">
      <dgm:prSet phldrT="[Text]"/>
      <dgm:spPr/>
      <dgm:t>
        <a:bodyPr/>
        <a:lstStyle/>
        <a:p>
          <a:r>
            <a:rPr lang="en-CA" dirty="0" smtClean="0">
              <a:solidFill>
                <a:schemeClr val="tx1"/>
              </a:solidFill>
            </a:rPr>
            <a:t>NAVIGATION</a:t>
          </a:r>
          <a:endParaRPr lang="en-CA" dirty="0">
            <a:solidFill>
              <a:schemeClr val="tx1"/>
            </a:solidFill>
          </a:endParaRPr>
        </a:p>
      </dgm:t>
    </dgm:pt>
    <dgm:pt modelId="{D07EAB70-94E9-4B57-8C55-CECEE458D9F0}" type="parTrans" cxnId="{F4DEE6D0-BEFB-402E-A30A-8D7AD20D349D}">
      <dgm:prSet/>
      <dgm:spPr/>
      <dgm:t>
        <a:bodyPr/>
        <a:lstStyle/>
        <a:p>
          <a:endParaRPr lang="en-CA"/>
        </a:p>
      </dgm:t>
    </dgm:pt>
    <dgm:pt modelId="{D6DA88E7-5D29-48A4-84D2-C5EC7C650283}" type="sibTrans" cxnId="{F4DEE6D0-BEFB-402E-A30A-8D7AD20D349D}">
      <dgm:prSet/>
      <dgm:spPr/>
      <dgm:t>
        <a:bodyPr/>
        <a:lstStyle/>
        <a:p>
          <a:endParaRPr lang="en-CA"/>
        </a:p>
      </dgm:t>
    </dgm:pt>
    <dgm:pt modelId="{B224F01F-DCFD-409C-91FE-D82B3B921609}">
      <dgm:prSet phldrT="[Text]"/>
      <dgm:spPr/>
      <dgm:t>
        <a:bodyPr/>
        <a:lstStyle/>
        <a:p>
          <a:r>
            <a:rPr lang="en-CA" dirty="0" smtClean="0">
              <a:solidFill>
                <a:schemeClr val="tx1"/>
              </a:solidFill>
            </a:rPr>
            <a:t>FOLLOW UP</a:t>
          </a:r>
          <a:endParaRPr lang="en-CA" dirty="0">
            <a:solidFill>
              <a:schemeClr val="tx1"/>
            </a:solidFill>
          </a:endParaRPr>
        </a:p>
      </dgm:t>
    </dgm:pt>
    <dgm:pt modelId="{CF3A236C-FF9B-423A-B4DC-633F76EF9C2A}" type="parTrans" cxnId="{F8FF246C-4C2F-4718-9061-F6FF1110911E}">
      <dgm:prSet/>
      <dgm:spPr/>
      <dgm:t>
        <a:bodyPr/>
        <a:lstStyle/>
        <a:p>
          <a:endParaRPr lang="en-CA"/>
        </a:p>
      </dgm:t>
    </dgm:pt>
    <dgm:pt modelId="{9EA6AD32-54D9-449B-A53B-0C085951CF42}" type="sibTrans" cxnId="{F8FF246C-4C2F-4718-9061-F6FF1110911E}">
      <dgm:prSet/>
      <dgm:spPr/>
      <dgm:t>
        <a:bodyPr/>
        <a:lstStyle/>
        <a:p>
          <a:endParaRPr lang="en-CA"/>
        </a:p>
      </dgm:t>
    </dgm:pt>
    <dgm:pt modelId="{577AC92E-11CB-424B-BAE2-C9EC25629301}" type="pres">
      <dgm:prSet presAssocID="{2E203A33-FC3C-4079-9196-109B05C87098}" presName="diagram" presStyleCnt="0">
        <dgm:presLayoutVars>
          <dgm:chMax val="1"/>
          <dgm:dir/>
          <dgm:animLvl val="ctr"/>
          <dgm:resizeHandles val="exact"/>
        </dgm:presLayoutVars>
      </dgm:prSet>
      <dgm:spPr/>
      <dgm:t>
        <a:bodyPr/>
        <a:lstStyle/>
        <a:p>
          <a:endParaRPr lang="en-CA"/>
        </a:p>
      </dgm:t>
    </dgm:pt>
    <dgm:pt modelId="{6EB1F5EA-AD01-4EA9-AEF7-EEB30E2CFD0B}" type="pres">
      <dgm:prSet presAssocID="{2E203A33-FC3C-4079-9196-109B05C87098}" presName="matrix" presStyleCnt="0"/>
      <dgm:spPr/>
    </dgm:pt>
    <dgm:pt modelId="{0884DACA-8854-45F9-B8D8-152D9429C307}" type="pres">
      <dgm:prSet presAssocID="{2E203A33-FC3C-4079-9196-109B05C87098}" presName="tile1" presStyleLbl="node1" presStyleIdx="0" presStyleCnt="4" custLinFactNeighborX="0" custLinFactNeighborY="0"/>
      <dgm:spPr/>
      <dgm:t>
        <a:bodyPr/>
        <a:lstStyle/>
        <a:p>
          <a:endParaRPr lang="en-CA"/>
        </a:p>
      </dgm:t>
    </dgm:pt>
    <dgm:pt modelId="{1952D3C3-57A9-4585-96A5-38E5707D2010}" type="pres">
      <dgm:prSet presAssocID="{2E203A33-FC3C-4079-9196-109B05C87098}" presName="tile1text" presStyleLbl="node1" presStyleIdx="0" presStyleCnt="4">
        <dgm:presLayoutVars>
          <dgm:chMax val="0"/>
          <dgm:chPref val="0"/>
          <dgm:bulletEnabled val="1"/>
        </dgm:presLayoutVars>
      </dgm:prSet>
      <dgm:spPr/>
      <dgm:t>
        <a:bodyPr/>
        <a:lstStyle/>
        <a:p>
          <a:endParaRPr lang="en-CA"/>
        </a:p>
      </dgm:t>
    </dgm:pt>
    <dgm:pt modelId="{9E75A4CD-DEED-4D8E-A7B4-C8A3F7CE8CED}" type="pres">
      <dgm:prSet presAssocID="{2E203A33-FC3C-4079-9196-109B05C87098}" presName="tile2" presStyleLbl="node1" presStyleIdx="1" presStyleCnt="4"/>
      <dgm:spPr/>
      <dgm:t>
        <a:bodyPr/>
        <a:lstStyle/>
        <a:p>
          <a:endParaRPr lang="en-CA"/>
        </a:p>
      </dgm:t>
    </dgm:pt>
    <dgm:pt modelId="{6CA771E2-46BA-4911-BF96-2C230289EBF6}" type="pres">
      <dgm:prSet presAssocID="{2E203A33-FC3C-4079-9196-109B05C87098}" presName="tile2text" presStyleLbl="node1" presStyleIdx="1" presStyleCnt="4">
        <dgm:presLayoutVars>
          <dgm:chMax val="0"/>
          <dgm:chPref val="0"/>
          <dgm:bulletEnabled val="1"/>
        </dgm:presLayoutVars>
      </dgm:prSet>
      <dgm:spPr/>
      <dgm:t>
        <a:bodyPr/>
        <a:lstStyle/>
        <a:p>
          <a:endParaRPr lang="en-CA"/>
        </a:p>
      </dgm:t>
    </dgm:pt>
    <dgm:pt modelId="{C1F99216-980D-4D1C-8063-723512865B87}" type="pres">
      <dgm:prSet presAssocID="{2E203A33-FC3C-4079-9196-109B05C87098}" presName="tile3" presStyleLbl="node1" presStyleIdx="2" presStyleCnt="4"/>
      <dgm:spPr/>
      <dgm:t>
        <a:bodyPr/>
        <a:lstStyle/>
        <a:p>
          <a:endParaRPr lang="en-CA"/>
        </a:p>
      </dgm:t>
    </dgm:pt>
    <dgm:pt modelId="{92829885-4437-4099-B2D1-18CAC3EEC1EE}" type="pres">
      <dgm:prSet presAssocID="{2E203A33-FC3C-4079-9196-109B05C87098}" presName="tile3text" presStyleLbl="node1" presStyleIdx="2" presStyleCnt="4">
        <dgm:presLayoutVars>
          <dgm:chMax val="0"/>
          <dgm:chPref val="0"/>
          <dgm:bulletEnabled val="1"/>
        </dgm:presLayoutVars>
      </dgm:prSet>
      <dgm:spPr/>
      <dgm:t>
        <a:bodyPr/>
        <a:lstStyle/>
        <a:p>
          <a:endParaRPr lang="en-CA"/>
        </a:p>
      </dgm:t>
    </dgm:pt>
    <dgm:pt modelId="{589E422D-BAC7-4030-A019-44FD6DB0C5AC}" type="pres">
      <dgm:prSet presAssocID="{2E203A33-FC3C-4079-9196-109B05C87098}" presName="tile4" presStyleLbl="node1" presStyleIdx="3" presStyleCnt="4" custLinFactNeighborX="540" custLinFactNeighborY="0"/>
      <dgm:spPr/>
      <dgm:t>
        <a:bodyPr/>
        <a:lstStyle/>
        <a:p>
          <a:endParaRPr lang="en-CA"/>
        </a:p>
      </dgm:t>
    </dgm:pt>
    <dgm:pt modelId="{746E3825-BC80-499D-8A66-F881AA8CC8F7}" type="pres">
      <dgm:prSet presAssocID="{2E203A33-FC3C-4079-9196-109B05C87098}" presName="tile4text" presStyleLbl="node1" presStyleIdx="3" presStyleCnt="4">
        <dgm:presLayoutVars>
          <dgm:chMax val="0"/>
          <dgm:chPref val="0"/>
          <dgm:bulletEnabled val="1"/>
        </dgm:presLayoutVars>
      </dgm:prSet>
      <dgm:spPr/>
      <dgm:t>
        <a:bodyPr/>
        <a:lstStyle/>
        <a:p>
          <a:endParaRPr lang="en-CA"/>
        </a:p>
      </dgm:t>
    </dgm:pt>
    <dgm:pt modelId="{798C70DA-5F96-44D1-9371-137FE009FB4F}" type="pres">
      <dgm:prSet presAssocID="{2E203A33-FC3C-4079-9196-109B05C87098}" presName="centerTile" presStyleLbl="fgShp" presStyleIdx="0" presStyleCnt="1" custScaleX="117365" custScaleY="159266">
        <dgm:presLayoutVars>
          <dgm:chMax val="0"/>
          <dgm:chPref val="0"/>
        </dgm:presLayoutVars>
      </dgm:prSet>
      <dgm:spPr/>
      <dgm:t>
        <a:bodyPr/>
        <a:lstStyle/>
        <a:p>
          <a:endParaRPr lang="en-CA"/>
        </a:p>
      </dgm:t>
    </dgm:pt>
  </dgm:ptLst>
  <dgm:cxnLst>
    <dgm:cxn modelId="{C590764E-DF6F-44C4-9688-4E138DD5DA4C}" srcId="{2E203A33-FC3C-4079-9196-109B05C87098}" destId="{97302426-0865-424B-8333-0D44766710C5}" srcOrd="0" destOrd="0" parTransId="{42CB1B19-5D45-48E2-BDD4-A35269A40452}" sibTransId="{AF5CE1F0-D0BF-4120-B552-DBDE84AE4536}"/>
    <dgm:cxn modelId="{0691A337-A4E3-4389-9F73-7F2C724BB7DC}" type="presOf" srcId="{B224F01F-DCFD-409C-91FE-D82B3B921609}" destId="{589E422D-BAC7-4030-A019-44FD6DB0C5AC}" srcOrd="0" destOrd="0" presId="urn:microsoft.com/office/officeart/2005/8/layout/matrix1"/>
    <dgm:cxn modelId="{D6FA8076-E5A6-40B0-BA63-B8B6BC933180}" srcId="{97302426-0865-424B-8333-0D44766710C5}" destId="{515B1A8F-5C6C-4A91-9488-662C7A1C909B}" srcOrd="1" destOrd="0" parTransId="{0F353792-B1C2-4E75-93BD-36275240AC71}" sibTransId="{E88CF2DC-5FE1-4E0C-8CBA-9A3127266A5C}"/>
    <dgm:cxn modelId="{91EEEDB4-E147-408E-843F-914576C23ADF}" type="presOf" srcId="{3D75D4CF-6DC8-4280-9AEA-A882F081C854}" destId="{C1F99216-980D-4D1C-8063-723512865B87}" srcOrd="0" destOrd="0" presId="urn:microsoft.com/office/officeart/2005/8/layout/matrix1"/>
    <dgm:cxn modelId="{F4DEE6D0-BEFB-402E-A30A-8D7AD20D349D}" srcId="{97302426-0865-424B-8333-0D44766710C5}" destId="{3D75D4CF-6DC8-4280-9AEA-A882F081C854}" srcOrd="2" destOrd="0" parTransId="{D07EAB70-94E9-4B57-8C55-CECEE458D9F0}" sibTransId="{D6DA88E7-5D29-48A4-84D2-C5EC7C650283}"/>
    <dgm:cxn modelId="{F8FF246C-4C2F-4718-9061-F6FF1110911E}" srcId="{97302426-0865-424B-8333-0D44766710C5}" destId="{B224F01F-DCFD-409C-91FE-D82B3B921609}" srcOrd="3" destOrd="0" parTransId="{CF3A236C-FF9B-423A-B4DC-633F76EF9C2A}" sibTransId="{9EA6AD32-54D9-449B-A53B-0C085951CF42}"/>
    <dgm:cxn modelId="{5529D796-627C-405D-A009-20AC2E662101}" type="presOf" srcId="{515B1A8F-5C6C-4A91-9488-662C7A1C909B}" destId="{6CA771E2-46BA-4911-BF96-2C230289EBF6}" srcOrd="1" destOrd="0" presId="urn:microsoft.com/office/officeart/2005/8/layout/matrix1"/>
    <dgm:cxn modelId="{A0C24BCD-DFF4-429C-96FD-782CE6D66212}" type="presOf" srcId="{515B1A8F-5C6C-4A91-9488-662C7A1C909B}" destId="{9E75A4CD-DEED-4D8E-A7B4-C8A3F7CE8CED}" srcOrd="0" destOrd="0" presId="urn:microsoft.com/office/officeart/2005/8/layout/matrix1"/>
    <dgm:cxn modelId="{EF3F4ACB-0AB2-4FBA-8F15-C47527F2619C}" type="presOf" srcId="{2E203A33-FC3C-4079-9196-109B05C87098}" destId="{577AC92E-11CB-424B-BAE2-C9EC25629301}" srcOrd="0" destOrd="0" presId="urn:microsoft.com/office/officeart/2005/8/layout/matrix1"/>
    <dgm:cxn modelId="{4B6A37BC-4CB0-4AB6-9671-499D72173F37}" srcId="{97302426-0865-424B-8333-0D44766710C5}" destId="{CBD9FFBE-4E6F-4374-BC85-1091A71A6305}" srcOrd="0" destOrd="0" parTransId="{25087388-4D51-433F-9C5E-CE21D9F7E373}" sibTransId="{950797BF-F8FD-4F7B-8D50-D3912D809B8A}"/>
    <dgm:cxn modelId="{9E4211F9-BB8F-4B8C-9A86-1B1B4D966218}" type="presOf" srcId="{B224F01F-DCFD-409C-91FE-D82B3B921609}" destId="{746E3825-BC80-499D-8A66-F881AA8CC8F7}" srcOrd="1" destOrd="0" presId="urn:microsoft.com/office/officeart/2005/8/layout/matrix1"/>
    <dgm:cxn modelId="{231F55BD-9662-4CA1-954B-6F6372D0CB76}" type="presOf" srcId="{CBD9FFBE-4E6F-4374-BC85-1091A71A6305}" destId="{1952D3C3-57A9-4585-96A5-38E5707D2010}" srcOrd="1" destOrd="0" presId="urn:microsoft.com/office/officeart/2005/8/layout/matrix1"/>
    <dgm:cxn modelId="{4AD56AF5-A234-42AA-924F-33E906380083}" type="presOf" srcId="{97302426-0865-424B-8333-0D44766710C5}" destId="{798C70DA-5F96-44D1-9371-137FE009FB4F}" srcOrd="0" destOrd="0" presId="urn:microsoft.com/office/officeart/2005/8/layout/matrix1"/>
    <dgm:cxn modelId="{321D12E5-80DE-4E7E-A487-87722B5D1831}" type="presOf" srcId="{3D75D4CF-6DC8-4280-9AEA-A882F081C854}" destId="{92829885-4437-4099-B2D1-18CAC3EEC1EE}" srcOrd="1" destOrd="0" presId="urn:microsoft.com/office/officeart/2005/8/layout/matrix1"/>
    <dgm:cxn modelId="{20885C17-F93A-47A4-A516-4A651835525B}" type="presOf" srcId="{CBD9FFBE-4E6F-4374-BC85-1091A71A6305}" destId="{0884DACA-8854-45F9-B8D8-152D9429C307}" srcOrd="0" destOrd="0" presId="urn:microsoft.com/office/officeart/2005/8/layout/matrix1"/>
    <dgm:cxn modelId="{27D514A8-BB8D-44B1-A5B8-072382284FD3}" type="presParOf" srcId="{577AC92E-11CB-424B-BAE2-C9EC25629301}" destId="{6EB1F5EA-AD01-4EA9-AEF7-EEB30E2CFD0B}" srcOrd="0" destOrd="0" presId="urn:microsoft.com/office/officeart/2005/8/layout/matrix1"/>
    <dgm:cxn modelId="{48B5B3FA-66C1-4CEB-A636-8ADB38CC0C2F}" type="presParOf" srcId="{6EB1F5EA-AD01-4EA9-AEF7-EEB30E2CFD0B}" destId="{0884DACA-8854-45F9-B8D8-152D9429C307}" srcOrd="0" destOrd="0" presId="urn:microsoft.com/office/officeart/2005/8/layout/matrix1"/>
    <dgm:cxn modelId="{8A784131-2EF9-44F5-8469-1A700ABEBF12}" type="presParOf" srcId="{6EB1F5EA-AD01-4EA9-AEF7-EEB30E2CFD0B}" destId="{1952D3C3-57A9-4585-96A5-38E5707D2010}" srcOrd="1" destOrd="0" presId="urn:microsoft.com/office/officeart/2005/8/layout/matrix1"/>
    <dgm:cxn modelId="{CE87965B-6259-4FAB-95F4-1C9B6128F331}" type="presParOf" srcId="{6EB1F5EA-AD01-4EA9-AEF7-EEB30E2CFD0B}" destId="{9E75A4CD-DEED-4D8E-A7B4-C8A3F7CE8CED}" srcOrd="2" destOrd="0" presId="urn:microsoft.com/office/officeart/2005/8/layout/matrix1"/>
    <dgm:cxn modelId="{B0671CDE-65CE-4564-B8A8-683E0CF47FEF}" type="presParOf" srcId="{6EB1F5EA-AD01-4EA9-AEF7-EEB30E2CFD0B}" destId="{6CA771E2-46BA-4911-BF96-2C230289EBF6}" srcOrd="3" destOrd="0" presId="urn:microsoft.com/office/officeart/2005/8/layout/matrix1"/>
    <dgm:cxn modelId="{1F6B4EED-C818-4EE1-8686-5E57CDCC3399}" type="presParOf" srcId="{6EB1F5EA-AD01-4EA9-AEF7-EEB30E2CFD0B}" destId="{C1F99216-980D-4D1C-8063-723512865B87}" srcOrd="4" destOrd="0" presId="urn:microsoft.com/office/officeart/2005/8/layout/matrix1"/>
    <dgm:cxn modelId="{679880E7-FDE5-41B8-B5FD-7980A71F5C94}" type="presParOf" srcId="{6EB1F5EA-AD01-4EA9-AEF7-EEB30E2CFD0B}" destId="{92829885-4437-4099-B2D1-18CAC3EEC1EE}" srcOrd="5" destOrd="0" presId="urn:microsoft.com/office/officeart/2005/8/layout/matrix1"/>
    <dgm:cxn modelId="{47A39FEF-FF0C-4377-8A6F-458489DEF210}" type="presParOf" srcId="{6EB1F5EA-AD01-4EA9-AEF7-EEB30E2CFD0B}" destId="{589E422D-BAC7-4030-A019-44FD6DB0C5AC}" srcOrd="6" destOrd="0" presId="urn:microsoft.com/office/officeart/2005/8/layout/matrix1"/>
    <dgm:cxn modelId="{5D1280B3-BEFB-44F2-99C1-5451A839E52D}" type="presParOf" srcId="{6EB1F5EA-AD01-4EA9-AEF7-EEB30E2CFD0B}" destId="{746E3825-BC80-499D-8A66-F881AA8CC8F7}" srcOrd="7" destOrd="0" presId="urn:microsoft.com/office/officeart/2005/8/layout/matrix1"/>
    <dgm:cxn modelId="{3713E257-EF0F-4DAA-932B-83EB3927CD30}" type="presParOf" srcId="{577AC92E-11CB-424B-BAE2-C9EC25629301}" destId="{798C70DA-5F96-44D1-9371-137FE009FB4F}"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84DACA-8854-45F9-B8D8-152D9429C307}">
      <dsp:nvSpPr>
        <dsp:cNvPr id="0" name=""/>
        <dsp:cNvSpPr/>
      </dsp:nvSpPr>
      <dsp:spPr>
        <a:xfrm rot="16200000">
          <a:off x="1000180" y="-1000180"/>
          <a:ext cx="2153654" cy="4154016"/>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lvl="0" algn="ctr" defTabSz="1689100">
            <a:lnSpc>
              <a:spcPct val="90000"/>
            </a:lnSpc>
            <a:spcBef>
              <a:spcPct val="0"/>
            </a:spcBef>
            <a:spcAft>
              <a:spcPct val="35000"/>
            </a:spcAft>
          </a:pPr>
          <a:r>
            <a:rPr lang="en-CA" sz="3800" kern="1200" dirty="0" smtClean="0">
              <a:solidFill>
                <a:schemeClr val="tx1"/>
              </a:solidFill>
            </a:rPr>
            <a:t>ADVOCACY</a:t>
          </a:r>
          <a:r>
            <a:rPr lang="en-CA" sz="3800" kern="1200" dirty="0" smtClean="0"/>
            <a:t> </a:t>
          </a:r>
          <a:endParaRPr lang="en-CA" sz="3800" kern="1200" dirty="0"/>
        </a:p>
      </dsp:txBody>
      <dsp:txXfrm rot="5400000">
        <a:off x="-1" y="1"/>
        <a:ext cx="4154016" cy="1615240"/>
      </dsp:txXfrm>
    </dsp:sp>
    <dsp:sp modelId="{9E75A4CD-DEED-4D8E-A7B4-C8A3F7CE8CED}">
      <dsp:nvSpPr>
        <dsp:cNvPr id="0" name=""/>
        <dsp:cNvSpPr/>
      </dsp:nvSpPr>
      <dsp:spPr>
        <a:xfrm>
          <a:off x="4154016" y="0"/>
          <a:ext cx="4154016" cy="2153654"/>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lvl="0" algn="ctr" defTabSz="1689100">
            <a:lnSpc>
              <a:spcPct val="90000"/>
            </a:lnSpc>
            <a:spcBef>
              <a:spcPct val="0"/>
            </a:spcBef>
            <a:spcAft>
              <a:spcPct val="35000"/>
            </a:spcAft>
          </a:pPr>
          <a:r>
            <a:rPr lang="en-CA" sz="3800" kern="1200" dirty="0" smtClean="0">
              <a:solidFill>
                <a:schemeClr val="tx1"/>
              </a:solidFill>
            </a:rPr>
            <a:t>REFERRAL and INFORMATION</a:t>
          </a:r>
          <a:endParaRPr lang="en-CA" sz="3800" kern="1200" dirty="0">
            <a:solidFill>
              <a:schemeClr val="tx1"/>
            </a:solidFill>
          </a:endParaRPr>
        </a:p>
      </dsp:txBody>
      <dsp:txXfrm>
        <a:off x="4154016" y="0"/>
        <a:ext cx="4154016" cy="1615240"/>
      </dsp:txXfrm>
    </dsp:sp>
    <dsp:sp modelId="{C1F99216-980D-4D1C-8063-723512865B87}">
      <dsp:nvSpPr>
        <dsp:cNvPr id="0" name=""/>
        <dsp:cNvSpPr/>
      </dsp:nvSpPr>
      <dsp:spPr>
        <a:xfrm rot="10800000">
          <a:off x="0" y="2153654"/>
          <a:ext cx="4154016" cy="2153654"/>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lvl="0" algn="ctr" defTabSz="1689100">
            <a:lnSpc>
              <a:spcPct val="90000"/>
            </a:lnSpc>
            <a:spcBef>
              <a:spcPct val="0"/>
            </a:spcBef>
            <a:spcAft>
              <a:spcPct val="35000"/>
            </a:spcAft>
          </a:pPr>
          <a:r>
            <a:rPr lang="en-CA" sz="3800" kern="1200" dirty="0" smtClean="0">
              <a:solidFill>
                <a:schemeClr val="tx1"/>
              </a:solidFill>
            </a:rPr>
            <a:t>NAVIGATION</a:t>
          </a:r>
          <a:endParaRPr lang="en-CA" sz="3800" kern="1200" dirty="0">
            <a:solidFill>
              <a:schemeClr val="tx1"/>
            </a:solidFill>
          </a:endParaRPr>
        </a:p>
      </dsp:txBody>
      <dsp:txXfrm rot="10800000">
        <a:off x="0" y="2692068"/>
        <a:ext cx="4154016" cy="1615240"/>
      </dsp:txXfrm>
    </dsp:sp>
    <dsp:sp modelId="{589E422D-BAC7-4030-A019-44FD6DB0C5AC}">
      <dsp:nvSpPr>
        <dsp:cNvPr id="0" name=""/>
        <dsp:cNvSpPr/>
      </dsp:nvSpPr>
      <dsp:spPr>
        <a:xfrm rot="5400000">
          <a:off x="5154196" y="1153473"/>
          <a:ext cx="2153654" cy="4154016"/>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lvl="0" algn="ctr" defTabSz="1689100">
            <a:lnSpc>
              <a:spcPct val="90000"/>
            </a:lnSpc>
            <a:spcBef>
              <a:spcPct val="0"/>
            </a:spcBef>
            <a:spcAft>
              <a:spcPct val="35000"/>
            </a:spcAft>
          </a:pPr>
          <a:r>
            <a:rPr lang="en-CA" sz="3800" kern="1200" dirty="0" smtClean="0">
              <a:solidFill>
                <a:schemeClr val="tx1"/>
              </a:solidFill>
            </a:rPr>
            <a:t>FOLLOW UP</a:t>
          </a:r>
          <a:endParaRPr lang="en-CA" sz="3800" kern="1200" dirty="0">
            <a:solidFill>
              <a:schemeClr val="tx1"/>
            </a:solidFill>
          </a:endParaRPr>
        </a:p>
      </dsp:txBody>
      <dsp:txXfrm rot="-5400000">
        <a:off x="4154015" y="2692068"/>
        <a:ext cx="4154016" cy="1615240"/>
      </dsp:txXfrm>
    </dsp:sp>
    <dsp:sp modelId="{798C70DA-5F96-44D1-9371-137FE009FB4F}">
      <dsp:nvSpPr>
        <dsp:cNvPr id="0" name=""/>
        <dsp:cNvSpPr/>
      </dsp:nvSpPr>
      <dsp:spPr>
        <a:xfrm>
          <a:off x="2691407" y="1296144"/>
          <a:ext cx="2925216" cy="1715019"/>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CA" sz="3800" kern="1200" dirty="0" smtClean="0"/>
            <a:t>SUPPORT</a:t>
          </a:r>
          <a:endParaRPr lang="en-CA" sz="3800" kern="1200" dirty="0"/>
        </a:p>
      </dsp:txBody>
      <dsp:txXfrm>
        <a:off x="2775127" y="1379864"/>
        <a:ext cx="2757776" cy="1547579"/>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DDCBCE-8BE4-4BA5-B261-FFE5CE267A9F}" type="datetimeFigureOut">
              <a:rPr lang="en-CA" smtClean="0"/>
              <a:pPr/>
              <a:t>07/05/2015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323D4F-4553-4127-9B54-62BDDD3C008B}" type="slidenum">
              <a:rPr lang="en-CA" smtClean="0"/>
              <a:pPr/>
              <a:t>‹#›</a:t>
            </a:fld>
            <a:endParaRPr lang="en-CA"/>
          </a:p>
        </p:txBody>
      </p:sp>
    </p:spTree>
    <p:extLst>
      <p:ext uri="{BB962C8B-B14F-4D97-AF65-F5344CB8AC3E}">
        <p14:creationId xmlns:p14="http://schemas.microsoft.com/office/powerpoint/2010/main" val="3525206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E4323D4F-4553-4127-9B54-62BDDD3C008B}" type="slidenum">
              <a:rPr lang="en-CA" smtClean="0"/>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E4323D4F-4553-4127-9B54-62BDDD3C008B}" type="slidenum">
              <a:rPr lang="en-CA" smtClean="0"/>
              <a:pPr/>
              <a:t>11</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E4323D4F-4553-4127-9B54-62BDDD3C008B}" type="slidenum">
              <a:rPr lang="en-CA" smtClean="0"/>
              <a:pPr/>
              <a:t>12</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lvl="1"/>
            <a:endParaRPr lang="en-CA" sz="3200" b="1" dirty="0" smtClean="0"/>
          </a:p>
        </p:txBody>
      </p:sp>
      <p:sp>
        <p:nvSpPr>
          <p:cNvPr id="4" name="Slide Number Placeholder 3"/>
          <p:cNvSpPr>
            <a:spLocks noGrp="1"/>
          </p:cNvSpPr>
          <p:nvPr>
            <p:ph type="sldNum" sz="quarter" idx="10"/>
          </p:nvPr>
        </p:nvSpPr>
        <p:spPr/>
        <p:txBody>
          <a:bodyPr/>
          <a:lstStyle/>
          <a:p>
            <a:fld id="{E4323D4F-4553-4127-9B54-62BDDD3C008B}" type="slidenum">
              <a:rPr lang="en-CA" smtClean="0"/>
              <a:pPr/>
              <a:t>13</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lvl="1"/>
            <a:endParaRPr lang="en-CA" sz="3200" b="1" dirty="0" smtClean="0"/>
          </a:p>
        </p:txBody>
      </p:sp>
      <p:sp>
        <p:nvSpPr>
          <p:cNvPr id="4" name="Slide Number Placeholder 3"/>
          <p:cNvSpPr>
            <a:spLocks noGrp="1"/>
          </p:cNvSpPr>
          <p:nvPr>
            <p:ph type="sldNum" sz="quarter" idx="10"/>
          </p:nvPr>
        </p:nvSpPr>
        <p:spPr/>
        <p:txBody>
          <a:bodyPr/>
          <a:lstStyle/>
          <a:p>
            <a:fld id="{E4323D4F-4553-4127-9B54-62BDDD3C008B}" type="slidenum">
              <a:rPr lang="en-CA" smtClean="0"/>
              <a:pPr/>
              <a:t>14</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E4323D4F-4553-4127-9B54-62BDDD3C008B}" type="slidenum">
              <a:rPr lang="en-CA" smtClean="0"/>
              <a:pPr/>
              <a:t>15</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E4323D4F-4553-4127-9B54-62BDDD3C008B}" type="slidenum">
              <a:rPr lang="en-CA" smtClean="0"/>
              <a:pPr/>
              <a:t>16</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323D4F-4553-4127-9B54-62BDDD3C008B}" type="slidenum">
              <a:rPr lang="en-CA" smtClean="0"/>
              <a:pPr/>
              <a:t>17</a:t>
            </a:fld>
            <a:endParaRPr lang="en-CA"/>
          </a:p>
        </p:txBody>
      </p:sp>
    </p:spTree>
    <p:extLst>
      <p:ext uri="{BB962C8B-B14F-4D97-AF65-F5344CB8AC3E}">
        <p14:creationId xmlns:p14="http://schemas.microsoft.com/office/powerpoint/2010/main" val="1178214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baseline="0" dirty="0" smtClean="0"/>
          </a:p>
          <a:p>
            <a:endParaRPr lang="en-CA" baseline="0" dirty="0" smtClean="0"/>
          </a:p>
          <a:p>
            <a:endParaRPr lang="en-CA" dirty="0"/>
          </a:p>
        </p:txBody>
      </p:sp>
      <p:sp>
        <p:nvSpPr>
          <p:cNvPr id="4" name="Slide Number Placeholder 3"/>
          <p:cNvSpPr>
            <a:spLocks noGrp="1"/>
          </p:cNvSpPr>
          <p:nvPr>
            <p:ph type="sldNum" sz="quarter" idx="10"/>
          </p:nvPr>
        </p:nvSpPr>
        <p:spPr/>
        <p:txBody>
          <a:bodyPr/>
          <a:lstStyle/>
          <a:p>
            <a:fld id="{E4323D4F-4553-4127-9B54-62BDDD3C008B}" type="slidenum">
              <a:rPr lang="en-CA" smtClean="0"/>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E4323D4F-4553-4127-9B54-62BDDD3C008B}" type="slidenum">
              <a:rPr lang="en-CA" smtClean="0"/>
              <a:pPr/>
              <a:t>3</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baseline="0" dirty="0" smtClean="0"/>
          </a:p>
          <a:p>
            <a:r>
              <a:rPr lang="en-CA" dirty="0" smtClean="0"/>
              <a:t>“Paperwork is also a symbolic</a:t>
            </a:r>
            <a:r>
              <a:rPr lang="en-CA" baseline="0" dirty="0" smtClean="0"/>
              <a:t> and practical reminder of one’s current homeless state and the lifestyle’s associated risks and deficits.  Therefore, the longer you sit for an intake interview, for example, to fill out forms, the more it hits you: you are homeless and dependent on others at a time when you both want and need to become independent”…Dr. Yale Belanger. Assessing Youth Homelessness in </a:t>
            </a:r>
            <a:r>
              <a:rPr lang="en-CA" baseline="0" dirty="0" err="1" smtClean="0"/>
              <a:t>Lethbridge</a:t>
            </a:r>
            <a:r>
              <a:rPr lang="en-CA" baseline="0" dirty="0" smtClean="0"/>
              <a:t>, Alberta 2014</a:t>
            </a:r>
            <a:endParaRPr lang="en-CA" dirty="0"/>
          </a:p>
        </p:txBody>
      </p:sp>
      <p:sp>
        <p:nvSpPr>
          <p:cNvPr id="4" name="Slide Number Placeholder 3"/>
          <p:cNvSpPr>
            <a:spLocks noGrp="1"/>
          </p:cNvSpPr>
          <p:nvPr>
            <p:ph type="sldNum" sz="quarter" idx="10"/>
          </p:nvPr>
        </p:nvSpPr>
        <p:spPr/>
        <p:txBody>
          <a:bodyPr/>
          <a:lstStyle/>
          <a:p>
            <a:fld id="{E4323D4F-4553-4127-9B54-62BDDD3C008B}" type="slidenum">
              <a:rPr lang="en-CA" smtClean="0"/>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a:t>
            </a:r>
            <a:r>
              <a:rPr lang="en-CA" dirty="0" err="1" smtClean="0"/>
              <a:t>Phsyical</a:t>
            </a:r>
            <a:r>
              <a:rPr lang="en-CA" dirty="0" smtClean="0"/>
              <a:t>,</a:t>
            </a:r>
            <a:r>
              <a:rPr lang="en-CA" baseline="0" dirty="0" smtClean="0"/>
              <a:t> sexual, emotional abuse</a:t>
            </a:r>
          </a:p>
          <a:p>
            <a:r>
              <a:rPr lang="en-CA" baseline="0" dirty="0" smtClean="0"/>
              <a:t>-Involvement in Child Intervention System</a:t>
            </a:r>
          </a:p>
          <a:p>
            <a:r>
              <a:rPr lang="en-CA" baseline="0" dirty="0" smtClean="0"/>
              <a:t>-Discrimination</a:t>
            </a:r>
          </a:p>
          <a:p>
            <a:r>
              <a:rPr lang="en-CA" baseline="0" dirty="0" smtClean="0"/>
              <a:t>-Homophobia</a:t>
            </a:r>
          </a:p>
          <a:p>
            <a:r>
              <a:rPr lang="en-CA" baseline="0" dirty="0" smtClean="0"/>
              <a:t>-Poverty</a:t>
            </a:r>
            <a:endParaRPr lang="en-CA" dirty="0"/>
          </a:p>
        </p:txBody>
      </p:sp>
      <p:sp>
        <p:nvSpPr>
          <p:cNvPr id="4" name="Slide Number Placeholder 3"/>
          <p:cNvSpPr>
            <a:spLocks noGrp="1"/>
          </p:cNvSpPr>
          <p:nvPr>
            <p:ph type="sldNum" sz="quarter" idx="10"/>
          </p:nvPr>
        </p:nvSpPr>
        <p:spPr/>
        <p:txBody>
          <a:bodyPr/>
          <a:lstStyle/>
          <a:p>
            <a:fld id="{E4323D4F-4553-4127-9B54-62BDDD3C008B}" type="slidenum">
              <a:rPr lang="en-CA" smtClean="0"/>
              <a:pPr/>
              <a:t>6</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E4323D4F-4553-4127-9B54-62BDDD3C008B}" type="slidenum">
              <a:rPr lang="en-CA" smtClean="0"/>
              <a:pPr/>
              <a:t>7</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E4323D4F-4553-4127-9B54-62BDDD3C008B}" type="slidenum">
              <a:rPr lang="en-CA" smtClean="0"/>
              <a:pPr/>
              <a:t>8</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E4323D4F-4553-4127-9B54-62BDDD3C008B}" type="slidenum">
              <a:rPr lang="en-CA" smtClean="0"/>
              <a:pPr/>
              <a:t>9</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E4323D4F-4553-4127-9B54-62BDDD3C008B}" type="slidenum">
              <a:rPr lang="en-CA" smtClean="0"/>
              <a:pPr/>
              <a:t>10</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9063BF82-7166-4767-B424-A25692E26934}" type="datetimeFigureOut">
              <a:rPr lang="en-CA" smtClean="0"/>
              <a:pPr/>
              <a:t>07/05/2015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0A30638-7142-4736-A368-D6C9E6FCE9B9}"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063BF82-7166-4767-B424-A25692E26934}" type="datetimeFigureOut">
              <a:rPr lang="en-CA" smtClean="0"/>
              <a:pPr/>
              <a:t>07/05/2015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0A30638-7142-4736-A368-D6C9E6FCE9B9}"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063BF82-7166-4767-B424-A25692E26934}" type="datetimeFigureOut">
              <a:rPr lang="en-CA" smtClean="0"/>
              <a:pPr/>
              <a:t>07/05/2015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0A30638-7142-4736-A368-D6C9E6FCE9B9}"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063BF82-7166-4767-B424-A25692E26934}" type="datetimeFigureOut">
              <a:rPr lang="en-CA" smtClean="0"/>
              <a:pPr/>
              <a:t>07/05/2015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0A30638-7142-4736-A368-D6C9E6FCE9B9}"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63BF82-7166-4767-B424-A25692E26934}" type="datetimeFigureOut">
              <a:rPr lang="en-CA" smtClean="0"/>
              <a:pPr/>
              <a:t>07/05/2015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0A30638-7142-4736-A368-D6C9E6FCE9B9}"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9063BF82-7166-4767-B424-A25692E26934}" type="datetimeFigureOut">
              <a:rPr lang="en-CA" smtClean="0"/>
              <a:pPr/>
              <a:t>07/05/2015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0A30638-7142-4736-A368-D6C9E6FCE9B9}"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9063BF82-7166-4767-B424-A25692E26934}" type="datetimeFigureOut">
              <a:rPr lang="en-CA" smtClean="0"/>
              <a:pPr/>
              <a:t>07/05/2015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0A30638-7142-4736-A368-D6C9E6FCE9B9}"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9063BF82-7166-4767-B424-A25692E26934}" type="datetimeFigureOut">
              <a:rPr lang="en-CA" smtClean="0"/>
              <a:pPr/>
              <a:t>07/05/2015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0A30638-7142-4736-A368-D6C9E6FCE9B9}"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63BF82-7166-4767-B424-A25692E26934}" type="datetimeFigureOut">
              <a:rPr lang="en-CA" smtClean="0"/>
              <a:pPr/>
              <a:t>07/05/2015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0A30638-7142-4736-A368-D6C9E6FCE9B9}"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63BF82-7166-4767-B424-A25692E26934}" type="datetimeFigureOut">
              <a:rPr lang="en-CA" smtClean="0"/>
              <a:pPr/>
              <a:t>07/05/2015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0A30638-7142-4736-A368-D6C9E6FCE9B9}"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63BF82-7166-4767-B424-A25692E26934}" type="datetimeFigureOut">
              <a:rPr lang="en-CA" smtClean="0"/>
              <a:pPr/>
              <a:t>07/05/2015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0A30638-7142-4736-A368-D6C9E6FCE9B9}"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63BF82-7166-4767-B424-A25692E26934}" type="datetimeFigureOut">
              <a:rPr lang="en-CA" smtClean="0"/>
              <a:pPr/>
              <a:t>07/05/2015</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A30638-7142-4736-A368-D6C9E6FCE9B9}"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hyperlink" Target="mailto:Nichole.fox@mcman.ca"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cMan-Powerpoint2.jpg"/>
          <p:cNvPicPr>
            <a:picLocks noChangeAspect="1"/>
          </p:cNvPicPr>
          <p:nvPr/>
        </p:nvPicPr>
        <p:blipFill>
          <a:blip r:embed="rId3" cstate="print"/>
          <a:srcRect l="5986" t="10913" r="14061" b="33482"/>
          <a:stretch>
            <a:fillRect/>
          </a:stretch>
        </p:blipFill>
        <p:spPr>
          <a:xfrm>
            <a:off x="0" y="5390456"/>
            <a:ext cx="9144000" cy="1467544"/>
          </a:xfrm>
          <a:prstGeom prst="rect">
            <a:avLst/>
          </a:prstGeom>
        </p:spPr>
      </p:pic>
      <p:sp>
        <p:nvSpPr>
          <p:cNvPr id="2" name="Title 1"/>
          <p:cNvSpPr>
            <a:spLocks noGrp="1"/>
          </p:cNvSpPr>
          <p:nvPr>
            <p:ph type="ctrTitle"/>
          </p:nvPr>
        </p:nvSpPr>
        <p:spPr>
          <a:xfrm>
            <a:off x="1763688" y="332656"/>
            <a:ext cx="7056784" cy="2160239"/>
          </a:xfrm>
        </p:spPr>
        <p:txBody>
          <a:bodyPr>
            <a:normAutofit fontScale="90000"/>
          </a:bodyPr>
          <a:lstStyle/>
          <a:p>
            <a:r>
              <a:rPr lang="en-CA" dirty="0" smtClean="0"/>
              <a:t/>
            </a:r>
            <a:br>
              <a:rPr lang="en-CA" dirty="0" smtClean="0"/>
            </a:br>
            <a:r>
              <a:rPr lang="en-CA" b="1" dirty="0" smtClean="0">
                <a:solidFill>
                  <a:schemeClr val="tx2">
                    <a:lumMod val="60000"/>
                    <a:lumOff val="40000"/>
                  </a:schemeClr>
                </a:solidFill>
              </a:rPr>
              <a:t>Supporting the Provincial Youth Plan: A </a:t>
            </a:r>
            <a:r>
              <a:rPr lang="en-CA" sz="4000" b="1" dirty="0" smtClean="0">
                <a:solidFill>
                  <a:schemeClr val="tx2">
                    <a:lumMod val="60000"/>
                    <a:lumOff val="40000"/>
                  </a:schemeClr>
                </a:solidFill>
              </a:rPr>
              <a:t>Collaborative</a:t>
            </a:r>
            <a:r>
              <a:rPr lang="en-CA" b="1" dirty="0" smtClean="0">
                <a:solidFill>
                  <a:schemeClr val="tx2">
                    <a:lumMod val="60000"/>
                    <a:lumOff val="40000"/>
                  </a:schemeClr>
                </a:solidFill>
              </a:rPr>
              <a:t> Approach to Preventing Youth Homelessness</a:t>
            </a:r>
            <a:r>
              <a:rPr lang="en-CA" dirty="0" smtClean="0"/>
              <a:t/>
            </a:r>
            <a:br>
              <a:rPr lang="en-CA" dirty="0" smtClean="0"/>
            </a:br>
            <a:endParaRPr lang="en-CA" dirty="0"/>
          </a:p>
        </p:txBody>
      </p:sp>
      <p:sp>
        <p:nvSpPr>
          <p:cNvPr id="3" name="Subtitle 2"/>
          <p:cNvSpPr>
            <a:spLocks noGrp="1"/>
          </p:cNvSpPr>
          <p:nvPr>
            <p:ph type="subTitle" idx="1"/>
          </p:nvPr>
        </p:nvSpPr>
        <p:spPr>
          <a:xfrm>
            <a:off x="971600" y="2564904"/>
            <a:ext cx="7488832" cy="3096344"/>
          </a:xfrm>
        </p:spPr>
        <p:txBody>
          <a:bodyPr>
            <a:normAutofit fontScale="92500" lnSpcReduction="20000"/>
          </a:bodyPr>
          <a:lstStyle/>
          <a:p>
            <a:r>
              <a:rPr lang="en-CA" dirty="0" smtClean="0"/>
              <a:t>7 Cities Housing First Conference</a:t>
            </a:r>
          </a:p>
          <a:p>
            <a:r>
              <a:rPr lang="en-CA" dirty="0" smtClean="0"/>
              <a:t>May 7, 2015</a:t>
            </a:r>
          </a:p>
          <a:p>
            <a:endParaRPr lang="en-CA" dirty="0" smtClean="0"/>
          </a:p>
          <a:p>
            <a:r>
              <a:rPr lang="en-CA" sz="3600" b="1" dirty="0" smtClean="0">
                <a:solidFill>
                  <a:schemeClr val="accent1">
                    <a:lumMod val="75000"/>
                  </a:schemeClr>
                </a:solidFill>
              </a:rPr>
              <a:t>Presented by:</a:t>
            </a:r>
          </a:p>
          <a:p>
            <a:r>
              <a:rPr lang="en-CA" sz="3600" b="1" dirty="0" smtClean="0">
                <a:solidFill>
                  <a:schemeClr val="accent1">
                    <a:lumMod val="75000"/>
                  </a:schemeClr>
                </a:solidFill>
              </a:rPr>
              <a:t>Nichole Fox, B.A., M. Ed. (C. Psych)</a:t>
            </a:r>
          </a:p>
          <a:p>
            <a:r>
              <a:rPr lang="en-CA" sz="3600" b="1" dirty="0" smtClean="0">
                <a:solidFill>
                  <a:schemeClr val="accent1">
                    <a:lumMod val="75000"/>
                  </a:schemeClr>
                </a:solidFill>
              </a:rPr>
              <a:t>Program Supervisor</a:t>
            </a:r>
          </a:p>
        </p:txBody>
      </p:sp>
      <p:pic>
        <p:nvPicPr>
          <p:cNvPr id="5" name="Picture 4" descr="mcman logo.png"/>
          <p:cNvPicPr>
            <a:picLocks noChangeAspect="1"/>
          </p:cNvPicPr>
          <p:nvPr/>
        </p:nvPicPr>
        <p:blipFill>
          <a:blip r:embed="rId4" cstate="print"/>
          <a:stretch>
            <a:fillRect/>
          </a:stretch>
        </p:blipFill>
        <p:spPr>
          <a:xfrm>
            <a:off x="251521" y="188641"/>
            <a:ext cx="1244452" cy="165618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cMan-Powerpoint2.jpg"/>
          <p:cNvPicPr>
            <a:picLocks noChangeAspect="1"/>
          </p:cNvPicPr>
          <p:nvPr/>
        </p:nvPicPr>
        <p:blipFill>
          <a:blip r:embed="rId3" cstate="print"/>
          <a:srcRect l="5986" t="10913" r="14061" b="33482"/>
          <a:stretch>
            <a:fillRect/>
          </a:stretch>
        </p:blipFill>
        <p:spPr>
          <a:xfrm>
            <a:off x="0" y="5390456"/>
            <a:ext cx="9144000" cy="1467544"/>
          </a:xfrm>
          <a:prstGeom prst="rect">
            <a:avLst/>
          </a:prstGeom>
        </p:spPr>
      </p:pic>
      <p:pic>
        <p:nvPicPr>
          <p:cNvPr id="2" name="Picture 1" descr="mentor.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584" y="836712"/>
            <a:ext cx="7488832" cy="460851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cMan-Powerpoint2.jpg"/>
          <p:cNvPicPr>
            <a:picLocks noChangeAspect="1"/>
          </p:cNvPicPr>
          <p:nvPr/>
        </p:nvPicPr>
        <p:blipFill>
          <a:blip r:embed="rId3" cstate="print"/>
          <a:srcRect l="5986" t="10913" r="14061" b="33482"/>
          <a:stretch>
            <a:fillRect/>
          </a:stretch>
        </p:blipFill>
        <p:spPr>
          <a:xfrm>
            <a:off x="0" y="5517232"/>
            <a:ext cx="9144000" cy="1467544"/>
          </a:xfrm>
          <a:prstGeom prst="rect">
            <a:avLst/>
          </a:prstGeom>
        </p:spPr>
      </p:pic>
      <p:sp>
        <p:nvSpPr>
          <p:cNvPr id="2" name="Title 1"/>
          <p:cNvSpPr>
            <a:spLocks noGrp="1"/>
          </p:cNvSpPr>
          <p:nvPr>
            <p:ph type="ctrTitle"/>
          </p:nvPr>
        </p:nvSpPr>
        <p:spPr>
          <a:xfrm>
            <a:off x="395536" y="2924944"/>
            <a:ext cx="8064896" cy="3312368"/>
          </a:xfrm>
        </p:spPr>
        <p:txBody>
          <a:bodyPr/>
          <a:lstStyle/>
          <a:p>
            <a:r>
              <a:rPr lang="en-CA" dirty="0" smtClean="0"/>
              <a:t>Transitioning to Independence cannot occur without supporting youth in transitioning to adulthood</a:t>
            </a:r>
            <a:endParaRPr lang="en-CA" dirty="0"/>
          </a:p>
        </p:txBody>
      </p:sp>
      <p:pic>
        <p:nvPicPr>
          <p:cNvPr id="7" name="Picture 6" descr="adulthood.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584" y="260648"/>
            <a:ext cx="7128792" cy="2880320"/>
          </a:xfrm>
          <a:prstGeom prst="rect">
            <a:avLst/>
          </a:prstGeom>
        </p:spPr>
      </p:pic>
    </p:spTree>
    <p:extLst>
      <p:ext uri="{BB962C8B-B14F-4D97-AF65-F5344CB8AC3E}">
        <p14:creationId xmlns:p14="http://schemas.microsoft.com/office/powerpoint/2010/main" val="3260548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cMan-Powerpoint2.jpg"/>
          <p:cNvPicPr>
            <a:picLocks noChangeAspect="1"/>
          </p:cNvPicPr>
          <p:nvPr/>
        </p:nvPicPr>
        <p:blipFill>
          <a:blip r:embed="rId3" cstate="print"/>
          <a:srcRect l="5986" t="10913" r="14061" b="33482"/>
          <a:stretch>
            <a:fillRect/>
          </a:stretch>
        </p:blipFill>
        <p:spPr>
          <a:xfrm>
            <a:off x="0" y="5517232"/>
            <a:ext cx="9144000" cy="1467544"/>
          </a:xfrm>
          <a:prstGeom prst="rect">
            <a:avLst/>
          </a:prstGeom>
        </p:spPr>
      </p:pic>
      <p:sp>
        <p:nvSpPr>
          <p:cNvPr id="7" name="Title 6"/>
          <p:cNvSpPr>
            <a:spLocks noGrp="1"/>
          </p:cNvSpPr>
          <p:nvPr>
            <p:ph type="title"/>
          </p:nvPr>
        </p:nvSpPr>
        <p:spPr/>
        <p:txBody>
          <a:bodyPr/>
          <a:lstStyle/>
          <a:p>
            <a:r>
              <a:rPr lang="en-CA" dirty="0" smtClean="0"/>
              <a:t>Program Criteria</a:t>
            </a:r>
            <a:endParaRPr lang="en-CA" dirty="0"/>
          </a:p>
        </p:txBody>
      </p:sp>
      <p:sp>
        <p:nvSpPr>
          <p:cNvPr id="3" name="Subtitle 2"/>
          <p:cNvSpPr>
            <a:spLocks noGrp="1"/>
          </p:cNvSpPr>
          <p:nvPr>
            <p:ph idx="1"/>
          </p:nvPr>
        </p:nvSpPr>
        <p:spPr>
          <a:xfrm>
            <a:off x="395536" y="1340768"/>
            <a:ext cx="8229600" cy="4525963"/>
          </a:xfrm>
        </p:spPr>
        <p:txBody>
          <a:bodyPr>
            <a:normAutofit fontScale="92500"/>
          </a:bodyPr>
          <a:lstStyle/>
          <a:p>
            <a:pPr algn="ctr"/>
            <a:r>
              <a:rPr lang="en-CA" sz="4400" dirty="0" smtClean="0">
                <a:solidFill>
                  <a:schemeClr val="tx2">
                    <a:lumMod val="75000"/>
                  </a:schemeClr>
                </a:solidFill>
              </a:rPr>
              <a:t>Between 16-24 years of age</a:t>
            </a:r>
          </a:p>
          <a:p>
            <a:pPr algn="ctr"/>
            <a:r>
              <a:rPr lang="en-CA" sz="4400" dirty="0" smtClean="0">
                <a:solidFill>
                  <a:schemeClr val="tx2">
                    <a:lumMod val="75000"/>
                  </a:schemeClr>
                </a:solidFill>
              </a:rPr>
              <a:t>Have status with Southern Alberta Child and Family Services</a:t>
            </a:r>
          </a:p>
          <a:p>
            <a:pPr algn="ctr"/>
            <a:r>
              <a:rPr lang="en-CA" sz="4400" dirty="0" smtClean="0">
                <a:solidFill>
                  <a:schemeClr val="tx2">
                    <a:lumMod val="75000"/>
                  </a:schemeClr>
                </a:solidFill>
              </a:rPr>
              <a:t>Consent to participate in the program</a:t>
            </a:r>
          </a:p>
          <a:p>
            <a:pPr algn="ctr"/>
            <a:r>
              <a:rPr lang="en-CA" sz="4400" dirty="0" smtClean="0">
                <a:solidFill>
                  <a:schemeClr val="tx2">
                    <a:lumMod val="75000"/>
                  </a:schemeClr>
                </a:solidFill>
              </a:rPr>
              <a:t>Be referred through the Youth HUB</a:t>
            </a:r>
            <a:endParaRPr lang="en-CA" sz="4400" dirty="0">
              <a:solidFill>
                <a:schemeClr val="tx2">
                  <a:lumMod val="75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cMan-Powerpoint2.jpg"/>
          <p:cNvPicPr>
            <a:picLocks noChangeAspect="1"/>
          </p:cNvPicPr>
          <p:nvPr/>
        </p:nvPicPr>
        <p:blipFill>
          <a:blip r:embed="rId3" cstate="print"/>
          <a:srcRect l="5986" t="10913" r="14061" b="33482"/>
          <a:stretch>
            <a:fillRect/>
          </a:stretch>
        </p:blipFill>
        <p:spPr>
          <a:xfrm>
            <a:off x="0" y="5390456"/>
            <a:ext cx="9144000" cy="1467544"/>
          </a:xfrm>
          <a:prstGeom prst="rect">
            <a:avLst/>
          </a:prstGeom>
        </p:spPr>
      </p:pic>
      <p:sp>
        <p:nvSpPr>
          <p:cNvPr id="8" name="Title 7"/>
          <p:cNvSpPr>
            <a:spLocks noGrp="1"/>
          </p:cNvSpPr>
          <p:nvPr>
            <p:ph type="title"/>
          </p:nvPr>
        </p:nvSpPr>
        <p:spPr/>
        <p:txBody>
          <a:bodyPr>
            <a:normAutofit/>
          </a:bodyPr>
          <a:lstStyle/>
          <a:p>
            <a:r>
              <a:rPr lang="en-CA" sz="6000" b="1" dirty="0" smtClean="0">
                <a:solidFill>
                  <a:schemeClr val="tx2">
                    <a:lumMod val="75000"/>
                  </a:schemeClr>
                </a:solidFill>
              </a:rPr>
              <a:t>Program Model</a:t>
            </a:r>
            <a:endParaRPr lang="en-CA" sz="6000" b="1" dirty="0">
              <a:solidFill>
                <a:schemeClr val="tx2">
                  <a:lumMod val="75000"/>
                </a:schemeClr>
              </a:solidFill>
            </a:endParaRPr>
          </a:p>
        </p:txBody>
      </p:sp>
      <p:sp>
        <p:nvSpPr>
          <p:cNvPr id="3" name="Subtitle 2"/>
          <p:cNvSpPr>
            <a:spLocks noGrp="1"/>
          </p:cNvSpPr>
          <p:nvPr>
            <p:ph idx="1"/>
          </p:nvPr>
        </p:nvSpPr>
        <p:spPr>
          <a:xfrm>
            <a:off x="467544" y="1412776"/>
            <a:ext cx="8229600" cy="4525963"/>
          </a:xfrm>
        </p:spPr>
        <p:txBody>
          <a:bodyPr>
            <a:normAutofit/>
          </a:bodyPr>
          <a:lstStyle/>
          <a:p>
            <a:pPr marL="342900" lvl="1" indent="-342900" algn="ctr">
              <a:buNone/>
            </a:pPr>
            <a:r>
              <a:rPr lang="en-CA" sz="4400" b="1" dirty="0" smtClean="0">
                <a:solidFill>
                  <a:schemeClr val="tx2">
                    <a:lumMod val="60000"/>
                    <a:lumOff val="40000"/>
                  </a:schemeClr>
                </a:solidFill>
              </a:rPr>
              <a:t>Youth are unique with different causes of homelessness; therefore, the program supports youth through a variety of housing placement options with varying levels of support</a:t>
            </a:r>
            <a:r>
              <a:rPr lang="en-CA" sz="4400" b="1" dirty="0">
                <a:solidFill>
                  <a:schemeClr val="tx2">
                    <a:lumMod val="60000"/>
                    <a:lumOff val="40000"/>
                  </a:schemeClr>
                </a:solidFill>
              </a:rPr>
              <a:t>.</a:t>
            </a:r>
            <a:endParaRPr lang="en-CA" sz="4400" b="1" dirty="0" smtClean="0">
              <a:solidFill>
                <a:schemeClr val="tx2">
                  <a:lumMod val="60000"/>
                  <a:lumOff val="40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cMan-Powerpoint2.jpg"/>
          <p:cNvPicPr>
            <a:picLocks noChangeAspect="1"/>
          </p:cNvPicPr>
          <p:nvPr/>
        </p:nvPicPr>
        <p:blipFill>
          <a:blip r:embed="rId3" cstate="print"/>
          <a:srcRect l="5986" t="10913" r="14061" b="33482"/>
          <a:stretch>
            <a:fillRect/>
          </a:stretch>
        </p:blipFill>
        <p:spPr>
          <a:xfrm>
            <a:off x="0" y="5390456"/>
            <a:ext cx="9144000" cy="1467544"/>
          </a:xfrm>
          <a:prstGeom prst="rect">
            <a:avLst/>
          </a:prstGeom>
        </p:spPr>
      </p:pic>
      <p:sp>
        <p:nvSpPr>
          <p:cNvPr id="8" name="Title 7"/>
          <p:cNvSpPr>
            <a:spLocks noGrp="1"/>
          </p:cNvSpPr>
          <p:nvPr>
            <p:ph type="title"/>
          </p:nvPr>
        </p:nvSpPr>
        <p:spPr/>
        <p:txBody>
          <a:bodyPr>
            <a:normAutofit/>
          </a:bodyPr>
          <a:lstStyle/>
          <a:p>
            <a:r>
              <a:rPr lang="en-CA" sz="5400" dirty="0" smtClean="0"/>
              <a:t>Program Model</a:t>
            </a:r>
            <a:endParaRPr lang="en-CA" sz="5400" dirty="0"/>
          </a:p>
        </p:txBody>
      </p:sp>
      <p:sp>
        <p:nvSpPr>
          <p:cNvPr id="3" name="Subtitle 2"/>
          <p:cNvSpPr>
            <a:spLocks noGrp="1"/>
          </p:cNvSpPr>
          <p:nvPr>
            <p:ph idx="1"/>
          </p:nvPr>
        </p:nvSpPr>
        <p:spPr>
          <a:xfrm>
            <a:off x="467544" y="1340768"/>
            <a:ext cx="8229600" cy="4752528"/>
          </a:xfrm>
        </p:spPr>
        <p:txBody>
          <a:bodyPr>
            <a:normAutofit/>
          </a:bodyPr>
          <a:lstStyle/>
          <a:p>
            <a:pPr algn="ctr"/>
            <a:r>
              <a:rPr lang="en-CA" sz="4400" dirty="0" err="1" smtClean="0">
                <a:solidFill>
                  <a:srgbClr val="0070C0"/>
                </a:solidFill>
              </a:rPr>
              <a:t>McMan</a:t>
            </a:r>
            <a:r>
              <a:rPr lang="en-CA" sz="4400" dirty="0" smtClean="0">
                <a:solidFill>
                  <a:srgbClr val="0070C0"/>
                </a:solidFill>
              </a:rPr>
              <a:t> Rental Home with Youth Mentors</a:t>
            </a:r>
          </a:p>
          <a:p>
            <a:pPr algn="ctr"/>
            <a:r>
              <a:rPr lang="en-CA" sz="4400" dirty="0" smtClean="0">
                <a:solidFill>
                  <a:srgbClr val="0070C0"/>
                </a:solidFill>
              </a:rPr>
              <a:t>Roommate Companions</a:t>
            </a:r>
          </a:p>
          <a:p>
            <a:pPr algn="ctr"/>
            <a:r>
              <a:rPr lang="en-CA" sz="4400" dirty="0" smtClean="0">
                <a:solidFill>
                  <a:srgbClr val="0070C0"/>
                </a:solidFill>
              </a:rPr>
              <a:t>Supported Independent Living in the Community</a:t>
            </a:r>
          </a:p>
        </p:txBody>
      </p:sp>
    </p:spTree>
    <p:extLst>
      <p:ext uri="{BB962C8B-B14F-4D97-AF65-F5344CB8AC3E}">
        <p14:creationId xmlns:p14="http://schemas.microsoft.com/office/powerpoint/2010/main" val="3477993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cMan-Powerpoint2.jpg"/>
          <p:cNvPicPr>
            <a:picLocks noChangeAspect="1"/>
          </p:cNvPicPr>
          <p:nvPr/>
        </p:nvPicPr>
        <p:blipFill>
          <a:blip r:embed="rId3" cstate="print"/>
          <a:srcRect l="5986" t="10913" r="14061" b="33482"/>
          <a:stretch>
            <a:fillRect/>
          </a:stretch>
        </p:blipFill>
        <p:spPr>
          <a:xfrm>
            <a:off x="0" y="5390456"/>
            <a:ext cx="9144000" cy="1467544"/>
          </a:xfrm>
          <a:prstGeom prst="rect">
            <a:avLst/>
          </a:prstGeom>
        </p:spPr>
      </p:pic>
      <p:pic>
        <p:nvPicPr>
          <p:cNvPr id="5" name="Picture 4" descr="mcman logo.png"/>
          <p:cNvPicPr>
            <a:picLocks noChangeAspect="1"/>
          </p:cNvPicPr>
          <p:nvPr/>
        </p:nvPicPr>
        <p:blipFill>
          <a:blip r:embed="rId4" cstate="print"/>
          <a:stretch>
            <a:fillRect/>
          </a:stretch>
        </p:blipFill>
        <p:spPr>
          <a:xfrm>
            <a:off x="7812360" y="4797152"/>
            <a:ext cx="956420" cy="1272855"/>
          </a:xfrm>
          <a:prstGeom prst="rect">
            <a:avLst/>
          </a:prstGeom>
        </p:spPr>
      </p:pic>
      <p:sp>
        <p:nvSpPr>
          <p:cNvPr id="7" name="Title 6"/>
          <p:cNvSpPr>
            <a:spLocks noGrp="1"/>
          </p:cNvSpPr>
          <p:nvPr>
            <p:ph type="title"/>
          </p:nvPr>
        </p:nvSpPr>
        <p:spPr/>
        <p:txBody>
          <a:bodyPr/>
          <a:lstStyle/>
          <a:p>
            <a:r>
              <a:rPr lang="en-CA" dirty="0" smtClean="0">
                <a:solidFill>
                  <a:schemeClr val="tx2">
                    <a:lumMod val="60000"/>
                    <a:lumOff val="40000"/>
                  </a:schemeClr>
                </a:solidFill>
              </a:rPr>
              <a:t>Important Considerations</a:t>
            </a:r>
            <a:endParaRPr lang="en-CA" dirty="0">
              <a:solidFill>
                <a:schemeClr val="tx2">
                  <a:lumMod val="60000"/>
                  <a:lumOff val="40000"/>
                </a:schemeClr>
              </a:solidFill>
            </a:endParaRPr>
          </a:p>
        </p:txBody>
      </p:sp>
      <p:sp>
        <p:nvSpPr>
          <p:cNvPr id="8" name="Content Placeholder 7"/>
          <p:cNvSpPr>
            <a:spLocks noGrp="1"/>
          </p:cNvSpPr>
          <p:nvPr>
            <p:ph idx="1"/>
          </p:nvPr>
        </p:nvSpPr>
        <p:spPr/>
        <p:txBody>
          <a:bodyPr>
            <a:normAutofit/>
          </a:bodyPr>
          <a:lstStyle/>
          <a:p>
            <a:r>
              <a:rPr lang="en-CA" sz="4400" dirty="0" smtClean="0"/>
              <a:t>“Disability Lens” training for social workers</a:t>
            </a:r>
          </a:p>
          <a:p>
            <a:r>
              <a:rPr lang="en-CA" sz="4400" dirty="0" smtClean="0"/>
              <a:t>Debate between compliance based versus skills based</a:t>
            </a:r>
          </a:p>
          <a:p>
            <a:r>
              <a:rPr lang="en-CA" sz="4400" dirty="0" smtClean="0"/>
              <a:t>Clarity of roles</a:t>
            </a:r>
            <a:endParaRPr lang="en-CA" sz="4400" dirty="0"/>
          </a:p>
        </p:txBody>
      </p:sp>
    </p:spTree>
    <p:extLst>
      <p:ext uri="{BB962C8B-B14F-4D97-AF65-F5344CB8AC3E}">
        <p14:creationId xmlns:p14="http://schemas.microsoft.com/office/powerpoint/2010/main" val="11400283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cMan-Powerpoint2.jpg"/>
          <p:cNvPicPr>
            <a:picLocks noChangeAspect="1"/>
          </p:cNvPicPr>
          <p:nvPr/>
        </p:nvPicPr>
        <p:blipFill>
          <a:blip r:embed="rId3" cstate="print"/>
          <a:srcRect l="5986" t="10913" r="14061" b="33482"/>
          <a:stretch>
            <a:fillRect/>
          </a:stretch>
        </p:blipFill>
        <p:spPr>
          <a:xfrm>
            <a:off x="0" y="5390456"/>
            <a:ext cx="9144000" cy="1467544"/>
          </a:xfrm>
          <a:prstGeom prst="rect">
            <a:avLst/>
          </a:prstGeom>
        </p:spPr>
      </p:pic>
      <p:sp>
        <p:nvSpPr>
          <p:cNvPr id="8" name="Content Placeholder 7"/>
          <p:cNvSpPr>
            <a:spLocks noGrp="1"/>
          </p:cNvSpPr>
          <p:nvPr>
            <p:ph idx="1"/>
          </p:nvPr>
        </p:nvSpPr>
        <p:spPr/>
        <p:txBody>
          <a:bodyPr>
            <a:normAutofit/>
          </a:bodyPr>
          <a:lstStyle/>
          <a:p>
            <a:pPr marL="0" indent="0">
              <a:buNone/>
            </a:pPr>
            <a:endParaRPr lang="en-CA" sz="4400" dirty="0" smtClean="0"/>
          </a:p>
          <a:p>
            <a:endParaRPr lang="en-CA" sz="4400" dirty="0"/>
          </a:p>
        </p:txBody>
      </p:sp>
      <p:pic>
        <p:nvPicPr>
          <p:cNvPr id="2" name="Picture 1" descr="success.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724917"/>
            <a:ext cx="8352928" cy="4648299"/>
          </a:xfrm>
          <a:prstGeom prst="rect">
            <a:avLst/>
          </a:prstGeom>
        </p:spPr>
      </p:pic>
    </p:spTree>
    <p:extLst>
      <p:ext uri="{BB962C8B-B14F-4D97-AF65-F5344CB8AC3E}">
        <p14:creationId xmlns:p14="http://schemas.microsoft.com/office/powerpoint/2010/main" val="3615400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FFCA29"/>
                </a:solidFill>
              </a:rPr>
              <a:t>Thank You!</a:t>
            </a:r>
            <a:endParaRPr lang="en-US" sz="5400" b="1" dirty="0">
              <a:solidFill>
                <a:srgbClr val="FFCA29"/>
              </a:solidFill>
            </a:endParaRPr>
          </a:p>
        </p:txBody>
      </p:sp>
      <p:sp>
        <p:nvSpPr>
          <p:cNvPr id="3" name="Content Placeholder 2"/>
          <p:cNvSpPr>
            <a:spLocks noGrp="1"/>
          </p:cNvSpPr>
          <p:nvPr>
            <p:ph idx="1"/>
          </p:nvPr>
        </p:nvSpPr>
        <p:spPr/>
        <p:txBody>
          <a:bodyPr>
            <a:normAutofit fontScale="92500" lnSpcReduction="20000"/>
          </a:bodyPr>
          <a:lstStyle/>
          <a:p>
            <a:pPr marL="0" indent="0" algn="ctr">
              <a:buNone/>
            </a:pPr>
            <a:r>
              <a:rPr lang="en-US" dirty="0" smtClean="0">
                <a:solidFill>
                  <a:srgbClr val="0000CD"/>
                </a:solidFill>
              </a:rPr>
              <a:t>Nichole Fox</a:t>
            </a:r>
          </a:p>
          <a:p>
            <a:pPr marL="0" indent="0" algn="ctr">
              <a:buNone/>
            </a:pPr>
            <a:r>
              <a:rPr lang="en-US" dirty="0" smtClean="0">
                <a:solidFill>
                  <a:srgbClr val="0000CD"/>
                </a:solidFill>
              </a:rPr>
              <a:t>Program Supervisor</a:t>
            </a:r>
          </a:p>
          <a:p>
            <a:pPr marL="0" indent="0" algn="ctr">
              <a:buNone/>
            </a:pPr>
            <a:r>
              <a:rPr lang="en-US" dirty="0" smtClean="0">
                <a:solidFill>
                  <a:srgbClr val="0000CD"/>
                </a:solidFill>
              </a:rPr>
              <a:t>Youth HUB</a:t>
            </a:r>
          </a:p>
          <a:p>
            <a:pPr marL="0" indent="0" algn="ctr">
              <a:buNone/>
            </a:pPr>
            <a:r>
              <a:rPr lang="en-US" dirty="0" smtClean="0">
                <a:solidFill>
                  <a:srgbClr val="0000CD"/>
                </a:solidFill>
              </a:rPr>
              <a:t>Transition to Independence Program</a:t>
            </a:r>
          </a:p>
          <a:p>
            <a:pPr marL="0" indent="0" algn="ctr">
              <a:buNone/>
            </a:pPr>
            <a:r>
              <a:rPr lang="en-US" dirty="0" smtClean="0">
                <a:solidFill>
                  <a:srgbClr val="0000CD"/>
                </a:solidFill>
              </a:rPr>
              <a:t>403-915-5207</a:t>
            </a:r>
          </a:p>
          <a:p>
            <a:pPr marL="0" indent="0" algn="ctr">
              <a:buNone/>
            </a:pPr>
            <a:r>
              <a:rPr lang="en-US" dirty="0" smtClean="0">
                <a:solidFill>
                  <a:srgbClr val="0000CD"/>
                </a:solidFill>
                <a:hlinkClick r:id="rId3"/>
              </a:rPr>
              <a:t>Nichole.fox@mcman.ca</a:t>
            </a:r>
            <a:endParaRPr lang="en-US" dirty="0" smtClean="0">
              <a:solidFill>
                <a:srgbClr val="0000CD"/>
              </a:solidFill>
            </a:endParaRPr>
          </a:p>
          <a:p>
            <a:pPr algn="ctr"/>
            <a:endParaRPr lang="en-US" dirty="0" smtClean="0">
              <a:solidFill>
                <a:srgbClr val="0000FF"/>
              </a:solidFill>
            </a:endParaRPr>
          </a:p>
          <a:p>
            <a:pPr marL="1828800" lvl="4" indent="0">
              <a:buNone/>
            </a:pPr>
            <a:r>
              <a:rPr lang="en-US" sz="3200" dirty="0" smtClean="0">
                <a:solidFill>
                  <a:srgbClr val="0000FF"/>
                </a:solidFill>
              </a:rPr>
              <a:t>……</a:t>
            </a:r>
            <a:r>
              <a:rPr lang="en-US" sz="3200" b="1" dirty="0" smtClean="0">
                <a:solidFill>
                  <a:srgbClr val="0000FF"/>
                </a:solidFill>
              </a:rPr>
              <a:t>Making a difference in our </a:t>
            </a:r>
          </a:p>
          <a:p>
            <a:pPr marL="3657600" lvl="8" indent="0">
              <a:buNone/>
            </a:pPr>
            <a:r>
              <a:rPr lang="en-US" sz="2800" b="1" dirty="0">
                <a:solidFill>
                  <a:srgbClr val="0000FF"/>
                </a:solidFill>
              </a:rPr>
              <a:t> </a:t>
            </a:r>
            <a:r>
              <a:rPr lang="en-US" sz="2800" b="1" dirty="0" smtClean="0">
                <a:solidFill>
                  <a:srgbClr val="0000FF"/>
                </a:solidFill>
              </a:rPr>
              <a:t>                       </a:t>
            </a:r>
            <a:r>
              <a:rPr lang="en-US" sz="3200" b="1" dirty="0" smtClean="0">
                <a:solidFill>
                  <a:srgbClr val="0000FF"/>
                </a:solidFill>
              </a:rPr>
              <a:t>COMMUNITY</a:t>
            </a:r>
            <a:endParaRPr lang="en-US" sz="3200" b="1" dirty="0">
              <a:solidFill>
                <a:srgbClr val="0000FF"/>
              </a:solidFill>
            </a:endParaRPr>
          </a:p>
        </p:txBody>
      </p:sp>
      <p:pic>
        <p:nvPicPr>
          <p:cNvPr id="4" name="Picture 3" descr="mcman logo.png"/>
          <p:cNvPicPr>
            <a:picLocks noChangeAspect="1"/>
          </p:cNvPicPr>
          <p:nvPr/>
        </p:nvPicPr>
        <p:blipFill>
          <a:blip r:embed="rId4" cstate="print"/>
          <a:stretch>
            <a:fillRect/>
          </a:stretch>
        </p:blipFill>
        <p:spPr>
          <a:xfrm>
            <a:off x="611560" y="4437112"/>
            <a:ext cx="1497486" cy="1992935"/>
          </a:xfrm>
          <a:prstGeom prst="rect">
            <a:avLst/>
          </a:prstGeom>
        </p:spPr>
      </p:pic>
    </p:spTree>
    <p:extLst>
      <p:ext uri="{BB962C8B-B14F-4D97-AF65-F5344CB8AC3E}">
        <p14:creationId xmlns:p14="http://schemas.microsoft.com/office/powerpoint/2010/main" val="2851036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cMan-Powerpoint2.jpg"/>
          <p:cNvPicPr>
            <a:picLocks noChangeAspect="1"/>
          </p:cNvPicPr>
          <p:nvPr/>
        </p:nvPicPr>
        <p:blipFill>
          <a:blip r:embed="rId3" cstate="print"/>
          <a:srcRect l="5986" t="10913" r="14061" b="33482"/>
          <a:stretch>
            <a:fillRect/>
          </a:stretch>
        </p:blipFill>
        <p:spPr>
          <a:xfrm>
            <a:off x="0" y="5445224"/>
            <a:ext cx="9144000" cy="1467544"/>
          </a:xfrm>
          <a:prstGeom prst="rect">
            <a:avLst/>
          </a:prstGeom>
        </p:spPr>
      </p:pic>
      <p:sp>
        <p:nvSpPr>
          <p:cNvPr id="2" name="Title 1"/>
          <p:cNvSpPr>
            <a:spLocks noGrp="1"/>
          </p:cNvSpPr>
          <p:nvPr>
            <p:ph type="ctrTitle"/>
          </p:nvPr>
        </p:nvSpPr>
        <p:spPr>
          <a:xfrm>
            <a:off x="1763688" y="332657"/>
            <a:ext cx="7056784" cy="1512168"/>
          </a:xfrm>
        </p:spPr>
        <p:txBody>
          <a:bodyPr>
            <a:normAutofit/>
          </a:bodyPr>
          <a:lstStyle/>
          <a:p>
            <a:r>
              <a:rPr lang="en-CA" dirty="0" smtClean="0"/>
              <a:t/>
            </a:r>
            <a:br>
              <a:rPr lang="en-CA" dirty="0" smtClean="0"/>
            </a:br>
            <a:endParaRPr lang="en-CA" dirty="0"/>
          </a:p>
        </p:txBody>
      </p:sp>
      <p:pic>
        <p:nvPicPr>
          <p:cNvPr id="7" name="Picture 6" descr="Youth Hub Logo 2014.jpg"/>
          <p:cNvPicPr>
            <a:picLocks noChangeAspect="1"/>
          </p:cNvPicPr>
          <p:nvPr/>
        </p:nvPicPr>
        <p:blipFill>
          <a:blip r:embed="rId4" cstate="print"/>
          <a:stretch>
            <a:fillRect/>
          </a:stretch>
        </p:blipFill>
        <p:spPr>
          <a:xfrm>
            <a:off x="611560" y="548680"/>
            <a:ext cx="7704856" cy="489654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395536" y="1700808"/>
          <a:ext cx="8308032" cy="43073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Youth Hub Logo 2014.jpg"/>
          <p:cNvPicPr>
            <a:picLocks noChangeAspect="1"/>
          </p:cNvPicPr>
          <p:nvPr/>
        </p:nvPicPr>
        <p:blipFill>
          <a:blip r:embed="rId8" cstate="print"/>
          <a:stretch>
            <a:fillRect/>
          </a:stretch>
        </p:blipFill>
        <p:spPr>
          <a:xfrm>
            <a:off x="2699792" y="188640"/>
            <a:ext cx="3605256" cy="1224136"/>
          </a:xfrm>
          <a:prstGeom prst="rect">
            <a:avLst/>
          </a:prstGeom>
          <a:gradFill>
            <a:gsLst>
              <a:gs pos="0">
                <a:schemeClr val="bg2">
                  <a:lumMod val="75000"/>
                </a:schemeClr>
              </a:gs>
              <a:gs pos="50000">
                <a:schemeClr val="accent1">
                  <a:tint val="44500"/>
                  <a:satMod val="160000"/>
                </a:schemeClr>
              </a:gs>
              <a:gs pos="100000">
                <a:schemeClr val="accent1">
                  <a:tint val="23500"/>
                  <a:satMod val="160000"/>
                </a:schemeClr>
              </a:gs>
            </a:gsLst>
            <a:lin ang="5400000" scaled="0"/>
          </a:grad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3688" y="332657"/>
            <a:ext cx="7056784" cy="1512168"/>
          </a:xfrm>
        </p:spPr>
        <p:txBody>
          <a:bodyPr>
            <a:normAutofit/>
          </a:bodyPr>
          <a:lstStyle/>
          <a:p>
            <a:r>
              <a:rPr lang="en-CA" dirty="0" smtClean="0"/>
              <a:t/>
            </a:r>
            <a:br>
              <a:rPr lang="en-CA" dirty="0" smtClean="0"/>
            </a:br>
            <a:endParaRPr lang="en-CA" dirty="0"/>
          </a:p>
        </p:txBody>
      </p:sp>
      <p:pic>
        <p:nvPicPr>
          <p:cNvPr id="5" name="Picture 4" descr="welcome room 2.jpeg"/>
          <p:cNvPicPr>
            <a:picLocks noChangeAspect="1"/>
          </p:cNvPicPr>
          <p:nvPr/>
        </p:nvPicPr>
        <p:blipFill>
          <a:blip r:embed="rId3" cstate="print"/>
          <a:stretch>
            <a:fillRect/>
          </a:stretch>
        </p:blipFill>
        <p:spPr>
          <a:xfrm rot="5400000">
            <a:off x="1070992" y="-99392"/>
            <a:ext cx="6858000" cy="705678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elcome Room 1.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cMan-Powerpoint2.jpg"/>
          <p:cNvPicPr>
            <a:picLocks noChangeAspect="1"/>
          </p:cNvPicPr>
          <p:nvPr/>
        </p:nvPicPr>
        <p:blipFill>
          <a:blip r:embed="rId3" cstate="print"/>
          <a:srcRect l="5986" t="10913" r="14061" b="33482"/>
          <a:stretch>
            <a:fillRect/>
          </a:stretch>
        </p:blipFill>
        <p:spPr>
          <a:xfrm>
            <a:off x="0" y="5445224"/>
            <a:ext cx="9144000" cy="1467544"/>
          </a:xfrm>
          <a:prstGeom prst="rect">
            <a:avLst/>
          </a:prstGeom>
        </p:spPr>
      </p:pic>
      <p:sp>
        <p:nvSpPr>
          <p:cNvPr id="2" name="Title 1"/>
          <p:cNvSpPr>
            <a:spLocks noGrp="1"/>
          </p:cNvSpPr>
          <p:nvPr>
            <p:ph type="ctrTitle"/>
          </p:nvPr>
        </p:nvSpPr>
        <p:spPr>
          <a:xfrm>
            <a:off x="1907704" y="260648"/>
            <a:ext cx="5400600" cy="1296145"/>
          </a:xfrm>
        </p:spPr>
        <p:txBody>
          <a:bodyPr>
            <a:normAutofit/>
          </a:bodyPr>
          <a:lstStyle/>
          <a:p>
            <a:r>
              <a:rPr lang="en-CA" sz="7300" b="1" dirty="0" smtClean="0">
                <a:solidFill>
                  <a:schemeClr val="tx2">
                    <a:lumMod val="60000"/>
                    <a:lumOff val="40000"/>
                  </a:schemeClr>
                </a:solidFill>
              </a:rPr>
              <a:t>TRENDS</a:t>
            </a:r>
            <a:endParaRPr lang="en-CA" sz="7300" b="1" dirty="0">
              <a:solidFill>
                <a:schemeClr val="tx2">
                  <a:lumMod val="60000"/>
                  <a:lumOff val="40000"/>
                </a:schemeClr>
              </a:solidFill>
            </a:endParaRPr>
          </a:p>
        </p:txBody>
      </p:sp>
      <p:sp>
        <p:nvSpPr>
          <p:cNvPr id="3" name="Subtitle 2"/>
          <p:cNvSpPr>
            <a:spLocks noGrp="1"/>
          </p:cNvSpPr>
          <p:nvPr>
            <p:ph type="subTitle" idx="1"/>
          </p:nvPr>
        </p:nvSpPr>
        <p:spPr>
          <a:xfrm>
            <a:off x="1043608" y="2060848"/>
            <a:ext cx="7488832" cy="3672408"/>
          </a:xfrm>
        </p:spPr>
        <p:txBody>
          <a:bodyPr>
            <a:normAutofit/>
          </a:bodyPr>
          <a:lstStyle/>
          <a:p>
            <a:pPr algn="l">
              <a:buFont typeface="Arial" pitchFamily="34" charset="0"/>
              <a:buChar char="•"/>
            </a:pPr>
            <a:r>
              <a:rPr lang="en-CA" dirty="0" smtClean="0"/>
              <a:t>Youth we see are entering a state of homelessness consistent with those listed in the Youth Plan</a:t>
            </a:r>
            <a:endParaRPr lang="en-CA" dirty="0"/>
          </a:p>
          <a:p>
            <a:pPr algn="l">
              <a:buFont typeface="Arial" pitchFamily="34" charset="0"/>
              <a:buChar char="•"/>
            </a:pPr>
            <a:r>
              <a:rPr lang="en-CA" dirty="0" smtClean="0"/>
              <a:t>Connection through social media</a:t>
            </a:r>
          </a:p>
          <a:p>
            <a:pPr algn="l">
              <a:buFont typeface="Arial" pitchFamily="34" charset="0"/>
              <a:buChar char="•"/>
            </a:pPr>
            <a:r>
              <a:rPr lang="en-CA" dirty="0" smtClean="0"/>
              <a:t>Youth are one of our major referral sources</a:t>
            </a:r>
          </a:p>
        </p:txBody>
      </p:sp>
      <p:pic>
        <p:nvPicPr>
          <p:cNvPr id="5" name="Picture 4" descr="mcman logo.png"/>
          <p:cNvPicPr>
            <a:picLocks noChangeAspect="1"/>
          </p:cNvPicPr>
          <p:nvPr/>
        </p:nvPicPr>
        <p:blipFill>
          <a:blip r:embed="rId4" cstate="print"/>
          <a:stretch>
            <a:fillRect/>
          </a:stretch>
        </p:blipFill>
        <p:spPr>
          <a:xfrm>
            <a:off x="251521" y="188641"/>
            <a:ext cx="1244452" cy="165618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cMan-Powerpoint2.jpg"/>
          <p:cNvPicPr>
            <a:picLocks noChangeAspect="1"/>
          </p:cNvPicPr>
          <p:nvPr/>
        </p:nvPicPr>
        <p:blipFill>
          <a:blip r:embed="rId3" cstate="print"/>
          <a:srcRect l="5986" t="10913" r="14061" b="33482"/>
          <a:stretch>
            <a:fillRect/>
          </a:stretch>
        </p:blipFill>
        <p:spPr>
          <a:xfrm>
            <a:off x="0" y="5445224"/>
            <a:ext cx="9144000" cy="1467544"/>
          </a:xfrm>
          <a:prstGeom prst="rect">
            <a:avLst/>
          </a:prstGeom>
        </p:spPr>
      </p:pic>
      <p:sp>
        <p:nvSpPr>
          <p:cNvPr id="2" name="Title 1"/>
          <p:cNvSpPr>
            <a:spLocks noGrp="1"/>
          </p:cNvSpPr>
          <p:nvPr>
            <p:ph type="ctrTitle"/>
          </p:nvPr>
        </p:nvSpPr>
        <p:spPr>
          <a:xfrm>
            <a:off x="1619672" y="260648"/>
            <a:ext cx="7056784" cy="1512168"/>
          </a:xfrm>
        </p:spPr>
        <p:txBody>
          <a:bodyPr>
            <a:normAutofit fontScale="90000"/>
          </a:bodyPr>
          <a:lstStyle/>
          <a:p>
            <a:r>
              <a:rPr lang="en-CA" dirty="0" smtClean="0"/>
              <a:t/>
            </a:r>
            <a:br>
              <a:rPr lang="en-CA" dirty="0" smtClean="0"/>
            </a:br>
            <a:r>
              <a:rPr lang="en-CA" sz="7300" b="1" dirty="0" smtClean="0">
                <a:solidFill>
                  <a:schemeClr val="tx2">
                    <a:lumMod val="60000"/>
                    <a:lumOff val="40000"/>
                  </a:schemeClr>
                </a:solidFill>
              </a:rPr>
              <a:t>Moving Forward</a:t>
            </a:r>
            <a:endParaRPr lang="en-CA" sz="7300" dirty="0"/>
          </a:p>
        </p:txBody>
      </p:sp>
      <p:sp>
        <p:nvSpPr>
          <p:cNvPr id="3" name="Subtitle 2"/>
          <p:cNvSpPr>
            <a:spLocks noGrp="1"/>
          </p:cNvSpPr>
          <p:nvPr>
            <p:ph type="subTitle" idx="1"/>
          </p:nvPr>
        </p:nvSpPr>
        <p:spPr>
          <a:xfrm>
            <a:off x="1043608" y="2060848"/>
            <a:ext cx="7488832" cy="3744416"/>
          </a:xfrm>
        </p:spPr>
        <p:txBody>
          <a:bodyPr>
            <a:normAutofit/>
          </a:bodyPr>
          <a:lstStyle/>
          <a:p>
            <a:pPr algn="l">
              <a:buFont typeface="Arial" pitchFamily="34" charset="0"/>
              <a:buChar char="•"/>
            </a:pPr>
            <a:r>
              <a:rPr lang="en-CA" dirty="0" smtClean="0"/>
              <a:t>Specific assessment tool for youth (including a specific section on mental health)</a:t>
            </a:r>
          </a:p>
          <a:p>
            <a:pPr algn="l">
              <a:buFont typeface="Arial" pitchFamily="34" charset="0"/>
              <a:buChar char="•"/>
            </a:pPr>
            <a:r>
              <a:rPr lang="en-CA" dirty="0" smtClean="0"/>
              <a:t>Attention given to preventing burnout in front line workers</a:t>
            </a:r>
          </a:p>
          <a:p>
            <a:pPr algn="l">
              <a:buFont typeface="Arial" pitchFamily="34" charset="0"/>
              <a:buChar char="•"/>
            </a:pPr>
            <a:r>
              <a:rPr lang="en-CA" dirty="0" smtClean="0"/>
              <a:t>Centralized intake can play an important role in taking a proactive approach</a:t>
            </a:r>
          </a:p>
          <a:p>
            <a:pPr algn="l">
              <a:buFont typeface="Arial" pitchFamily="34" charset="0"/>
              <a:buChar char="•"/>
            </a:pPr>
            <a:endParaRPr lang="en-CA" dirty="0" smtClean="0"/>
          </a:p>
          <a:p>
            <a:pPr algn="l">
              <a:buFont typeface="Arial" pitchFamily="34" charset="0"/>
              <a:buChar char="•"/>
            </a:pPr>
            <a:endParaRPr lang="en-CA" dirty="0" smtClean="0"/>
          </a:p>
          <a:p>
            <a:pPr algn="l">
              <a:buFont typeface="Arial" pitchFamily="34" charset="0"/>
              <a:buChar char="•"/>
            </a:pPr>
            <a:endParaRPr lang="en-CA" dirty="0" smtClean="0"/>
          </a:p>
        </p:txBody>
      </p:sp>
      <p:pic>
        <p:nvPicPr>
          <p:cNvPr id="5" name="Picture 4" descr="mcman logo.png"/>
          <p:cNvPicPr>
            <a:picLocks noChangeAspect="1"/>
          </p:cNvPicPr>
          <p:nvPr/>
        </p:nvPicPr>
        <p:blipFill>
          <a:blip r:embed="rId4" cstate="print"/>
          <a:stretch>
            <a:fillRect/>
          </a:stretch>
        </p:blipFill>
        <p:spPr>
          <a:xfrm>
            <a:off x="251521" y="188641"/>
            <a:ext cx="1244452" cy="165618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cMan-Powerpoint2.jpg"/>
          <p:cNvPicPr>
            <a:picLocks noChangeAspect="1"/>
          </p:cNvPicPr>
          <p:nvPr/>
        </p:nvPicPr>
        <p:blipFill>
          <a:blip r:embed="rId3" cstate="print"/>
          <a:srcRect l="5986" t="10913" r="14061" b="33482"/>
          <a:stretch>
            <a:fillRect/>
          </a:stretch>
        </p:blipFill>
        <p:spPr>
          <a:xfrm>
            <a:off x="0" y="5445224"/>
            <a:ext cx="9144000" cy="1467544"/>
          </a:xfrm>
          <a:prstGeom prst="rect">
            <a:avLst/>
          </a:prstGeom>
        </p:spPr>
      </p:pic>
      <p:sp>
        <p:nvSpPr>
          <p:cNvPr id="2" name="Title 1"/>
          <p:cNvSpPr>
            <a:spLocks noGrp="1"/>
          </p:cNvSpPr>
          <p:nvPr>
            <p:ph type="ctrTitle"/>
          </p:nvPr>
        </p:nvSpPr>
        <p:spPr>
          <a:xfrm>
            <a:off x="971600" y="2348880"/>
            <a:ext cx="7056784" cy="3384376"/>
          </a:xfrm>
        </p:spPr>
        <p:txBody>
          <a:bodyPr>
            <a:normAutofit fontScale="90000"/>
          </a:bodyPr>
          <a:lstStyle/>
          <a:p>
            <a:r>
              <a:rPr lang="en-CA" dirty="0" smtClean="0"/>
              <a:t/>
            </a:r>
            <a:br>
              <a:rPr lang="en-CA" dirty="0" smtClean="0"/>
            </a:br>
            <a:r>
              <a:rPr lang="en-CA" sz="8000" b="1" dirty="0" smtClean="0">
                <a:solidFill>
                  <a:schemeClr val="tx2">
                    <a:lumMod val="60000"/>
                    <a:lumOff val="40000"/>
                  </a:schemeClr>
                </a:solidFill>
              </a:rPr>
              <a:t>Transition to Independence Program (TIP)</a:t>
            </a:r>
            <a:endParaRPr lang="en-CA" sz="8000" b="1" dirty="0">
              <a:solidFill>
                <a:schemeClr val="tx2">
                  <a:lumMod val="60000"/>
                  <a:lumOff val="40000"/>
                </a:schemeClr>
              </a:solidFill>
            </a:endParaRPr>
          </a:p>
        </p:txBody>
      </p:sp>
      <p:pic>
        <p:nvPicPr>
          <p:cNvPr id="5" name="Picture 4" descr="mcman logo.png"/>
          <p:cNvPicPr>
            <a:picLocks noChangeAspect="1"/>
          </p:cNvPicPr>
          <p:nvPr/>
        </p:nvPicPr>
        <p:blipFill>
          <a:blip r:embed="rId4" cstate="print"/>
          <a:stretch>
            <a:fillRect/>
          </a:stretch>
        </p:blipFill>
        <p:spPr>
          <a:xfrm>
            <a:off x="3491880" y="188640"/>
            <a:ext cx="1656184" cy="242907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cMan-Powerpoint2.jpg"/>
          <p:cNvPicPr>
            <a:picLocks noChangeAspect="1"/>
          </p:cNvPicPr>
          <p:nvPr/>
        </p:nvPicPr>
        <p:blipFill>
          <a:blip r:embed="rId3" cstate="print"/>
          <a:srcRect l="5986" t="10913" r="14061" b="33482"/>
          <a:stretch>
            <a:fillRect/>
          </a:stretch>
        </p:blipFill>
        <p:spPr>
          <a:xfrm>
            <a:off x="0" y="5517232"/>
            <a:ext cx="9144000" cy="1467544"/>
          </a:xfrm>
          <a:prstGeom prst="rect">
            <a:avLst/>
          </a:prstGeom>
        </p:spPr>
      </p:pic>
      <p:sp>
        <p:nvSpPr>
          <p:cNvPr id="2" name="Title 1"/>
          <p:cNvSpPr>
            <a:spLocks noGrp="1"/>
          </p:cNvSpPr>
          <p:nvPr>
            <p:ph type="ctrTitle"/>
          </p:nvPr>
        </p:nvSpPr>
        <p:spPr>
          <a:xfrm>
            <a:off x="467544" y="332656"/>
            <a:ext cx="8064896" cy="5328592"/>
          </a:xfrm>
        </p:spPr>
        <p:txBody>
          <a:bodyPr/>
          <a:lstStyle/>
          <a:p>
            <a:r>
              <a:rPr lang="en-CA" dirty="0" smtClean="0"/>
              <a:t>Less than 1% of youth in Southern Alberta are in care</a:t>
            </a:r>
            <a:br>
              <a:rPr lang="en-CA" dirty="0" smtClean="0"/>
            </a:br>
            <a:r>
              <a:rPr lang="en-CA" dirty="0" smtClean="0"/>
              <a:t/>
            </a:r>
            <a:br>
              <a:rPr lang="en-CA" dirty="0" smtClean="0"/>
            </a:br>
            <a:r>
              <a:rPr lang="en-CA" dirty="0" smtClean="0"/>
              <a:t>40% of homeless youth at one time had Children’s </a:t>
            </a:r>
            <a:r>
              <a:rPr lang="en-CA" dirty="0"/>
              <a:t>S</a:t>
            </a:r>
            <a:r>
              <a:rPr lang="en-CA" dirty="0" smtClean="0"/>
              <a:t>ervices status</a:t>
            </a:r>
            <a:br>
              <a:rPr lang="en-CA" dirty="0" smtClean="0"/>
            </a:br>
            <a:r>
              <a:rPr lang="en-CA" dirty="0"/>
              <a:t/>
            </a:r>
            <a:br>
              <a:rPr lang="en-CA" dirty="0"/>
            </a:br>
            <a:r>
              <a:rPr lang="en-CA" dirty="0" smtClean="0"/>
              <a:t>WHY?</a:t>
            </a:r>
            <a:endParaRPr lang="en-CA" dirty="0"/>
          </a:p>
        </p:txBody>
      </p:sp>
      <p:sp>
        <p:nvSpPr>
          <p:cNvPr id="3" name="Subtitle 2"/>
          <p:cNvSpPr>
            <a:spLocks noGrp="1"/>
          </p:cNvSpPr>
          <p:nvPr>
            <p:ph type="subTitle" idx="1"/>
          </p:nvPr>
        </p:nvSpPr>
        <p:spPr>
          <a:xfrm>
            <a:off x="1691680" y="5733256"/>
            <a:ext cx="5976664" cy="720080"/>
          </a:xfrm>
        </p:spPr>
        <p:txBody>
          <a:bodyPr>
            <a:normAutofit/>
          </a:bodyPr>
          <a:lstStyle/>
          <a:p>
            <a:pPr algn="r"/>
            <a:r>
              <a:rPr lang="en-CA" sz="2000" i="1" dirty="0" smtClean="0">
                <a:solidFill>
                  <a:schemeClr val="tx2">
                    <a:lumMod val="75000"/>
                  </a:schemeClr>
                </a:solidFill>
              </a:rPr>
              <a:t>...Making a difference in our community!</a:t>
            </a:r>
            <a:endParaRPr lang="en-CA" sz="2000" i="1" dirty="0">
              <a:solidFill>
                <a:schemeClr val="tx2">
                  <a:lumMod val="75000"/>
                </a:schemeClr>
              </a:solidFill>
            </a:endParaRPr>
          </a:p>
        </p:txBody>
      </p:sp>
      <p:pic>
        <p:nvPicPr>
          <p:cNvPr id="5" name="Picture 4" descr="mcman logo.png"/>
          <p:cNvPicPr>
            <a:picLocks noChangeAspect="1"/>
          </p:cNvPicPr>
          <p:nvPr/>
        </p:nvPicPr>
        <p:blipFill>
          <a:blip r:embed="rId4" cstate="print"/>
          <a:stretch>
            <a:fillRect/>
          </a:stretch>
        </p:blipFill>
        <p:spPr>
          <a:xfrm>
            <a:off x="7812360" y="4797152"/>
            <a:ext cx="956420" cy="1272855"/>
          </a:xfrm>
          <a:prstGeom prst="rect">
            <a:avLst/>
          </a:prstGeom>
        </p:spPr>
      </p:pic>
    </p:spTree>
    <p:extLst>
      <p:ext uri="{BB962C8B-B14F-4D97-AF65-F5344CB8AC3E}">
        <p14:creationId xmlns:p14="http://schemas.microsoft.com/office/powerpoint/2010/main" val="11163800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510</TotalTime>
  <Words>365</Words>
  <Application>Microsoft Office PowerPoint</Application>
  <PresentationFormat>On-screen Show (4:3)</PresentationFormat>
  <Paragraphs>76</Paragraphs>
  <Slides>17</Slides>
  <Notes>16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 Supporting the Provincial Youth Plan: A Collaborative Approach to Preventing Youth Homelessness </vt:lpstr>
      <vt:lpstr> </vt:lpstr>
      <vt:lpstr>PowerPoint Presentation</vt:lpstr>
      <vt:lpstr> </vt:lpstr>
      <vt:lpstr>PowerPoint Presentation</vt:lpstr>
      <vt:lpstr>TRENDS</vt:lpstr>
      <vt:lpstr> Moving Forward</vt:lpstr>
      <vt:lpstr> Transition to Independence Program (TIP)</vt:lpstr>
      <vt:lpstr>Less than 1% of youth in Southern Alberta are in care  40% of homeless youth at one time had Children’s Services status  WHY?</vt:lpstr>
      <vt:lpstr>PowerPoint Presentation</vt:lpstr>
      <vt:lpstr>Transitioning to Independence cannot occur without supporting youth in transitioning to adulthood</vt:lpstr>
      <vt:lpstr>Program Criteria</vt:lpstr>
      <vt:lpstr>Program Model</vt:lpstr>
      <vt:lpstr>Program Model</vt:lpstr>
      <vt:lpstr>Important Considerations</vt:lpstr>
      <vt:lpstr>PowerPoint Presentation</vt:lpstr>
      <vt:lpstr>Thank You!</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stephanie</dc:creator>
  <cp:lastModifiedBy>Laptop1</cp:lastModifiedBy>
  <cp:revision>80</cp:revision>
  <dcterms:created xsi:type="dcterms:W3CDTF">2013-11-18T19:36:30Z</dcterms:created>
  <dcterms:modified xsi:type="dcterms:W3CDTF">2015-05-07T16:56:30Z</dcterms:modified>
</cp:coreProperties>
</file>