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71" r:id="rId9"/>
    <p:sldId id="288" r:id="rId10"/>
    <p:sldId id="289" r:id="rId11"/>
    <p:sldId id="290" r:id="rId12"/>
    <p:sldId id="291" r:id="rId13"/>
    <p:sldId id="292" r:id="rId14"/>
    <p:sldId id="29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50"/>
    <a:srgbClr val="648C1A"/>
    <a:srgbClr val="00A8E1"/>
    <a:srgbClr val="00A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50" autoAdjust="0"/>
    <p:restoredTop sz="95233" autoAdjust="0"/>
  </p:normalViewPr>
  <p:slideViewPr>
    <p:cSldViewPr snapToGrid="0" snapToObjects="1">
      <p:cViewPr>
        <p:scale>
          <a:sx n="100" d="100"/>
          <a:sy n="100" d="100"/>
        </p:scale>
        <p:origin x="-45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81713" y="2261199"/>
            <a:ext cx="5597034" cy="1246470"/>
          </a:xfrm>
        </p:spPr>
        <p:txBody>
          <a:bodyPr anchor="b" anchorCtr="0"/>
          <a:lstStyle>
            <a:lvl1pPr>
              <a:defRPr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Here to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81713" y="3515434"/>
            <a:ext cx="5597034" cy="4024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Presentation </a:t>
            </a:r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81176" y="4035805"/>
            <a:ext cx="3657356" cy="433388"/>
          </a:xfrm>
        </p:spPr>
        <p:txBody>
          <a:bodyPr/>
          <a:lstStyle>
            <a:lvl1pPr marL="0" indent="0">
              <a:buFontTx/>
              <a:buNone/>
              <a:defRPr sz="1300" b="1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Month ##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7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4" y="295286"/>
            <a:ext cx="7354886" cy="1143000"/>
          </a:xfrm>
        </p:spPr>
        <p:txBody>
          <a:bodyPr anchor="b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F7F5-061A-9545-BB62-E20249E963A9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D4F8-D095-4441-8165-FFB66DCD49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331914" y="1600200"/>
            <a:ext cx="3536204" cy="4228947"/>
          </a:xfrm>
        </p:spPr>
        <p:txBody>
          <a:bodyPr/>
          <a:lstStyle>
            <a:lvl1pPr marL="0" indent="0">
              <a:buSzPct val="100000"/>
              <a:buFontTx/>
              <a:buNone/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5093612" y="1600200"/>
            <a:ext cx="3609469" cy="4228947"/>
          </a:xfrm>
        </p:spPr>
        <p:txBody>
          <a:bodyPr/>
          <a:lstStyle>
            <a:lvl1pPr marL="342900" indent="-342900">
              <a:buSzPct val="100000"/>
              <a:buFont typeface="Arial"/>
              <a:buChar char="•"/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7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4" y="15537"/>
            <a:ext cx="7354886" cy="1143000"/>
          </a:xfrm>
        </p:spPr>
        <p:txBody>
          <a:bodyPr anchor="b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F7F5-061A-9545-BB62-E20249E963A9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D4F8-D095-4441-8165-FFB66DCD49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31914" y="1600200"/>
            <a:ext cx="3536204" cy="4228947"/>
          </a:xfrm>
        </p:spPr>
        <p:txBody>
          <a:bodyPr/>
          <a:lstStyle>
            <a:lvl1pPr marL="342900" indent="-342900">
              <a:buSzPct val="100000"/>
              <a:buFont typeface="Arial"/>
              <a:buChar char="•"/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093612" y="1600200"/>
            <a:ext cx="3609469" cy="4228947"/>
          </a:xfrm>
        </p:spPr>
        <p:txBody>
          <a:bodyPr/>
          <a:lstStyle>
            <a:lvl1pPr marL="342900" indent="-342900">
              <a:buSzPct val="100000"/>
              <a:buFont typeface="Arial"/>
              <a:buChar char="•"/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040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bor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651"/>
            <a:ext cx="8229600" cy="97461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4174"/>
            <a:ext cx="8229600" cy="1349104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F7F5-061A-9545-BB62-E20249E963A9}" type="datetimeFigureOut">
              <a:rPr lang="en-US" smtClean="0"/>
              <a:t>5/7/2015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D4F8-D095-4441-8165-FFB66DCD49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678448" y="3480815"/>
            <a:ext cx="1609725" cy="115411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678448" y="4875662"/>
            <a:ext cx="1609725" cy="115411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635460" y="3480815"/>
            <a:ext cx="1609725" cy="115411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635460" y="4875662"/>
            <a:ext cx="1609725" cy="115411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585532" y="3480815"/>
            <a:ext cx="1609725" cy="115411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585532" y="4875662"/>
            <a:ext cx="1609725" cy="115411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73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88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1140816" y="1555706"/>
            <a:ext cx="2292790" cy="1419130"/>
          </a:xfrm>
        </p:spPr>
        <p:txBody>
          <a:bodyPr anchor="b" anchorCtr="0">
            <a:normAutofit/>
          </a:bodyPr>
          <a:lstStyle>
            <a:lvl1pPr>
              <a:defRPr sz="28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Title Here</a:t>
            </a:r>
            <a:br>
              <a:rPr lang="en-US" dirty="0" smtClean="0"/>
            </a:br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0816" y="2974836"/>
            <a:ext cx="2292790" cy="68197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Subtitle</a:t>
            </a:r>
            <a:br>
              <a:rPr lang="en-US" dirty="0" smtClean="0"/>
            </a:br>
            <a:r>
              <a:rPr lang="en-US" dirty="0" smtClean="0"/>
              <a:t>Here to Here</a:t>
            </a:r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40278" y="3656810"/>
            <a:ext cx="2293328" cy="433388"/>
          </a:xfrm>
        </p:spPr>
        <p:txBody>
          <a:bodyPr/>
          <a:lstStyle>
            <a:lvl1pPr marL="0" indent="0">
              <a:buFontTx/>
              <a:buNone/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Month ##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0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140816" y="1555706"/>
            <a:ext cx="2292790" cy="1419130"/>
          </a:xfrm>
        </p:spPr>
        <p:txBody>
          <a:bodyPr anchor="b" anchorCtr="0">
            <a:normAutofit/>
          </a:bodyPr>
          <a:lstStyle>
            <a:lvl1pPr>
              <a:defRPr sz="28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Title Here</a:t>
            </a:r>
            <a:br>
              <a:rPr lang="en-US" dirty="0" smtClean="0"/>
            </a:br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0816" y="2974836"/>
            <a:ext cx="2292790" cy="68197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Subtitle</a:t>
            </a:r>
            <a:br>
              <a:rPr lang="en-US" dirty="0" smtClean="0"/>
            </a:br>
            <a:r>
              <a:rPr lang="en-US" dirty="0" smtClean="0"/>
              <a:t>Here to Here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40278" y="3656810"/>
            <a:ext cx="2293328" cy="433388"/>
          </a:xfrm>
        </p:spPr>
        <p:txBody>
          <a:bodyPr/>
          <a:lstStyle>
            <a:lvl1pPr marL="0" indent="0">
              <a:buFontTx/>
              <a:buNone/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Month ##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4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cus/Pot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26404" y="2761937"/>
            <a:ext cx="3044428" cy="2574568"/>
          </a:xfrm>
        </p:spPr>
        <p:txBody>
          <a:bodyPr anchor="t" anchorCtr="0">
            <a:noAutofit/>
          </a:bodyPr>
          <a:lstStyle>
            <a:lvl1pPr>
              <a:defRPr sz="18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Focus description here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8041" y="2746710"/>
            <a:ext cx="2988097" cy="258979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Focus description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07802" y="2168900"/>
            <a:ext cx="4358077" cy="1143000"/>
          </a:xfrm>
        </p:spPr>
        <p:txBody>
          <a:bodyPr anchor="b" anchorCtr="0"/>
          <a:lstStyle>
            <a:lvl1pPr>
              <a:defRPr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Chapter Title Here</a:t>
            </a:r>
            <a:br>
              <a:rPr lang="en-US" dirty="0" smtClean="0"/>
            </a:br>
            <a:r>
              <a:rPr lang="en-US" dirty="0" smtClean="0"/>
              <a:t>to Here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802" y="3317382"/>
            <a:ext cx="4358077" cy="40244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Chapter Description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07802" y="2168900"/>
            <a:ext cx="4358077" cy="1143000"/>
          </a:xfrm>
        </p:spPr>
        <p:txBody>
          <a:bodyPr anchor="b" anchorCtr="0"/>
          <a:lstStyle>
            <a:lvl1pPr>
              <a:defRPr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Chapter Title Here</a:t>
            </a:r>
            <a:br>
              <a:rPr lang="en-US" dirty="0" smtClean="0"/>
            </a:br>
            <a:r>
              <a:rPr lang="en-US" dirty="0" smtClean="0"/>
              <a:t>to Here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802" y="3317382"/>
            <a:ext cx="4358077" cy="40244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Chapter Description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8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8394" cy="964293"/>
          </a:xfrm>
        </p:spPr>
        <p:txBody>
          <a:bodyPr anchor="b" anchorCtr="0"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3143"/>
          </a:xfrm>
        </p:spPr>
        <p:txBody>
          <a:bodyPr/>
          <a:lstStyle>
            <a:lvl1pPr marL="0" indent="0">
              <a:buSzPct val="100000"/>
              <a:buFontTx/>
              <a:buNone/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F7F5-061A-9545-BB62-E20249E963A9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D4F8-D095-4441-8165-FFB66DCD4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0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990"/>
            <a:ext cx="6181718" cy="984942"/>
          </a:xfrm>
        </p:spPr>
        <p:txBody>
          <a:bodyPr anchor="b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F7F5-061A-9545-BB62-E20249E963A9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D4F8-D095-4441-8165-FFB66DCD49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1862" cy="4673143"/>
          </a:xfrm>
        </p:spPr>
        <p:txBody>
          <a:bodyPr/>
          <a:lstStyle>
            <a:lvl1pPr marL="0" indent="0">
              <a:buSzPct val="100000"/>
              <a:buFontTx/>
              <a:buNone/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657987" y="1600200"/>
            <a:ext cx="3961862" cy="4673143"/>
          </a:xfrm>
        </p:spPr>
        <p:txBody>
          <a:bodyPr/>
          <a:lstStyle>
            <a:lvl1pPr marL="0" indent="0">
              <a:buSzPct val="100000"/>
              <a:buFontTx/>
              <a:buNone/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8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990"/>
            <a:ext cx="8229600" cy="984942"/>
          </a:xfrm>
        </p:spPr>
        <p:txBody>
          <a:bodyPr anchor="b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F7F5-061A-9545-BB62-E20249E963A9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D4F8-D095-4441-8165-FFB66DCD499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31548"/>
            <a:ext cx="3961862" cy="4570872"/>
          </a:xfrm>
        </p:spPr>
        <p:txBody>
          <a:bodyPr/>
          <a:lstStyle>
            <a:lvl1pPr marL="0" indent="0">
              <a:buSzPct val="100000"/>
              <a:buFontTx/>
              <a:buNone/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57987" y="1331547"/>
            <a:ext cx="3961862" cy="4570873"/>
          </a:xfrm>
        </p:spPr>
        <p:txBody>
          <a:bodyPr/>
          <a:lstStyle>
            <a:lvl1pPr marL="0" indent="0">
              <a:buSzPct val="100000"/>
              <a:buFontTx/>
              <a:buNone/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40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468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F7F5-061A-9545-BB62-E20249E963A9}" type="datetimeFigureOut">
              <a:rPr lang="en-US" smtClean="0"/>
              <a:t>5/7/2015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DD4F8-D095-4441-8165-FFB66DCD49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3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6" r:id="rId2"/>
    <p:sldLayoutId id="2147483679" r:id="rId3"/>
    <p:sldLayoutId id="2147483658" r:id="rId4"/>
    <p:sldLayoutId id="2147483654" r:id="rId5"/>
    <p:sldLayoutId id="2147483662" r:id="rId6"/>
    <p:sldLayoutId id="2147483650" r:id="rId7"/>
    <p:sldLayoutId id="2147483660" r:id="rId8"/>
    <p:sldLayoutId id="2147483661" r:id="rId9"/>
    <p:sldLayoutId id="2147483652" r:id="rId10"/>
    <p:sldLayoutId id="2147483664" r:id="rId11"/>
    <p:sldLayoutId id="2147483659" r:id="rId12"/>
    <p:sldLayoutId id="2147483657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500" kern="1200">
          <a:solidFill>
            <a:srgbClr val="7F7F7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10000"/>
        </a:lnSpc>
        <a:spcBef>
          <a:spcPts val="1200"/>
        </a:spcBef>
        <a:buSzPct val="100000"/>
        <a:buFont typeface="Arial"/>
        <a:buChar char="•"/>
        <a:defRPr sz="1600" kern="1200">
          <a:solidFill>
            <a:srgbClr val="7F7F7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10000"/>
        </a:lnSpc>
        <a:spcBef>
          <a:spcPts val="1200"/>
        </a:spcBef>
        <a:buFont typeface="Arial"/>
        <a:buChar char="–"/>
        <a:defRPr sz="1600" kern="1200">
          <a:solidFill>
            <a:srgbClr val="7F7F7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10000"/>
        </a:lnSpc>
        <a:spcBef>
          <a:spcPts val="1200"/>
        </a:spcBef>
        <a:buFont typeface="Arial"/>
        <a:buChar char="•"/>
        <a:defRPr sz="1600" kern="1200">
          <a:solidFill>
            <a:srgbClr val="7F7F7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10000"/>
        </a:lnSpc>
        <a:spcBef>
          <a:spcPts val="1200"/>
        </a:spcBef>
        <a:buFont typeface="Arial"/>
        <a:buChar char="–"/>
        <a:defRPr sz="1600" kern="1200">
          <a:solidFill>
            <a:srgbClr val="7F7F7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10000"/>
        </a:lnSpc>
        <a:spcBef>
          <a:spcPts val="1200"/>
        </a:spcBef>
        <a:buFont typeface="Arial"/>
        <a:buChar char="»"/>
        <a:defRPr sz="1600" kern="1200">
          <a:solidFill>
            <a:srgbClr val="7F7F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9" y="595115"/>
            <a:ext cx="7557023" cy="5667768"/>
          </a:xfrm>
          <a:prstGeom prst="rect">
            <a:avLst/>
          </a:prstGeom>
        </p:spPr>
      </p:pic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2446967" y="3596844"/>
            <a:ext cx="5597034" cy="40244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Adam </a:t>
            </a:r>
            <a:r>
              <a:rPr lang="en-US" dirty="0" err="1" smtClean="0">
                <a:solidFill>
                  <a:schemeClr val="tx1"/>
                </a:solidFill>
              </a:rPr>
              <a:t>Melnyk</a:t>
            </a:r>
            <a:r>
              <a:rPr lang="en-US" dirty="0" smtClean="0">
                <a:solidFill>
                  <a:schemeClr val="tx1"/>
                </a:solidFill>
              </a:rPr>
              <a:t> and Blake Thomas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6871" y="6333908"/>
            <a:ext cx="441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&lt; RIGHT CLICK PHOTO TO CHANGE PICTURE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22070" y="9362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81713" y="2261199"/>
            <a:ext cx="5597034" cy="866049"/>
          </a:xfrm>
        </p:spPr>
        <p:txBody>
          <a:bodyPr>
            <a:normAutofit/>
          </a:bodyPr>
          <a:lstStyle/>
          <a:p>
            <a:r>
              <a:rPr lang="en-CA" sz="2000" b="1" dirty="0" smtClean="0">
                <a:solidFill>
                  <a:srgbClr val="797979"/>
                </a:solidFill>
                <a:latin typeface="Georgia" panose="02040502050405020303" pitchFamily="18" charset="0"/>
              </a:rPr>
              <a:t>Outreach and Housing Access</a:t>
            </a:r>
            <a:endParaRPr lang="en-CA" sz="2000" dirty="0">
              <a:solidFill>
                <a:srgbClr val="7979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Best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4174"/>
            <a:ext cx="8229600" cy="316148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Meet the client and understand their lifestyle and needs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Access resources that have interacted with the client in the past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Knowledge of past housing experience is vital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first available option is not always the best </a:t>
            </a:r>
            <a:r>
              <a:rPr lang="en-US" dirty="0" smtClean="0"/>
              <a:t>option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Staggered Placement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8" y="3943350"/>
            <a:ext cx="8609144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9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“Pitch” and Viewing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4174"/>
            <a:ext cx="8229600" cy="3378526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Get off the phone and get face to face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dirty="0"/>
              <a:t>One opportunity to educate and </a:t>
            </a:r>
            <a:r>
              <a:rPr lang="en-CA" dirty="0" smtClean="0"/>
              <a:t>impress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CA" dirty="0" smtClean="0"/>
              <a:t>Explaining </a:t>
            </a:r>
            <a:r>
              <a:rPr lang="en-CA" dirty="0"/>
              <a:t>the value of a middle </a:t>
            </a:r>
            <a:r>
              <a:rPr lang="en-CA" dirty="0" smtClean="0"/>
              <a:t>man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Negotiate the terms of the lease</a:t>
            </a:r>
          </a:p>
          <a:p>
            <a:pPr marL="285750" indent="-285750">
              <a:buFont typeface="Arial"/>
              <a:buChar char="•"/>
            </a:pPr>
            <a:r>
              <a:rPr lang="en-CA" dirty="0"/>
              <a:t>Prepare the client for the viewing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 b="7667"/>
          <a:stretch>
            <a:fillRect/>
          </a:stretch>
        </p:blipFill>
        <p:spPr>
          <a:xfrm>
            <a:off x="4572000" y="1714500"/>
            <a:ext cx="4286250" cy="4838700"/>
          </a:xfrm>
        </p:spPr>
      </p:pic>
    </p:spTree>
    <p:extLst>
      <p:ext uri="{BB962C8B-B14F-4D97-AF65-F5344CB8AC3E}">
        <p14:creationId xmlns:p14="http://schemas.microsoft.com/office/powerpoint/2010/main" val="575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Lease is Signed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4174"/>
            <a:ext cx="8229600" cy="316148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Follow up with the landlord within the first 2-3 weeks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first 3 </a:t>
            </a:r>
            <a:r>
              <a:rPr lang="en-US" dirty="0" smtClean="0"/>
              <a:t>months – ownership and accountability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Call </a:t>
            </a:r>
            <a:r>
              <a:rPr lang="en-US" dirty="0" smtClean="0"/>
              <a:t>social assistance </a:t>
            </a:r>
            <a:r>
              <a:rPr lang="en-US" dirty="0" err="1"/>
              <a:t>cheque</a:t>
            </a:r>
            <a:r>
              <a:rPr lang="en-US" dirty="0"/>
              <a:t> line to ensure that rent is sent on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Unit inspections to deal with damages before they become a bigger issue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	quire about new units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4" b="28004"/>
          <a:stretch>
            <a:fillRect/>
          </a:stretch>
        </p:blipFill>
        <p:spPr>
          <a:xfrm>
            <a:off x="190500" y="3819525"/>
            <a:ext cx="8696325" cy="2924175"/>
          </a:xfrm>
        </p:spPr>
      </p:pic>
    </p:spTree>
    <p:extLst>
      <p:ext uri="{BB962C8B-B14F-4D97-AF65-F5344CB8AC3E}">
        <p14:creationId xmlns:p14="http://schemas.microsoft.com/office/powerpoint/2010/main" val="22735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Landlord Relations – Responsiveness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4173"/>
            <a:ext cx="4238625" cy="4886651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CA" smtClean="0"/>
              <a:t>Educate </a:t>
            </a:r>
            <a:r>
              <a:rPr lang="en-CA" dirty="0"/>
              <a:t>the landlord on rules and regulations of the Alberta Residential Tenancy </a:t>
            </a:r>
            <a:r>
              <a:rPr lang="en-CA" dirty="0" smtClean="0"/>
              <a:t>Agreement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Ensure that warnings and evictions are done correctly and are supported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Rent will be paid, even if it is late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the worst case scenario, being the point of contact to allow a landlord to vent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Little gestures make a difference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3520"/>
          <a:stretch>
            <a:fillRect/>
          </a:stretch>
        </p:blipFill>
        <p:spPr>
          <a:xfrm>
            <a:off x="5048251" y="1714500"/>
            <a:ext cx="3943350" cy="4886325"/>
          </a:xfrm>
        </p:spPr>
      </p:pic>
    </p:spTree>
    <p:extLst>
      <p:ext uri="{BB962C8B-B14F-4D97-AF65-F5344CB8AC3E}">
        <p14:creationId xmlns:p14="http://schemas.microsoft.com/office/powerpoint/2010/main" val="8498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05 at 9.40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90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33525" y="2595564"/>
            <a:ext cx="4358077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33525" y="2595565"/>
            <a:ext cx="4358077" cy="103663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Questions?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0575"/>
            <a:ext cx="8229600" cy="1167968"/>
          </a:xfrm>
        </p:spPr>
        <p:txBody>
          <a:bodyPr>
            <a:noAutofit/>
          </a:bodyPr>
          <a:lstStyle/>
          <a:p>
            <a:r>
              <a:rPr lang="en-CA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Alpha </a:t>
            </a:r>
            <a:r>
              <a:rPr lang="en-CA" sz="36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House Society </a:t>
            </a:r>
            <a:r>
              <a:rPr lang="en-CA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CA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4524000" cy="28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98" y="3962400"/>
            <a:ext cx="474200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3874" y="1885950"/>
            <a:ext cx="511492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Established in 1982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120 matts – low barrier shelter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 bed social detox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 bed transitional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Programming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Outreach Nurse </a:t>
            </a:r>
            <a:endParaRPr lang="en-CA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50% Aboriginal </a:t>
            </a:r>
          </a:p>
          <a:p>
            <a:endParaRPr lang="en-CA" dirty="0" smtClean="0"/>
          </a:p>
          <a:p>
            <a:pPr marL="285750" indent="-285750">
              <a:buFont typeface="Arial" pitchFamily="34" charset="0"/>
              <a:buChar char="•"/>
            </a:pPr>
            <a:endParaRPr lang="en-CA" dirty="0"/>
          </a:p>
          <a:p>
            <a:pPr marL="285750" indent="-285750">
              <a:buFont typeface="Arial" pitchFamily="34" charset="0"/>
              <a:buChar char="•"/>
            </a:pPr>
            <a:endParaRPr lang="en-CA" dirty="0" smtClean="0"/>
          </a:p>
          <a:p>
            <a:pPr marL="285750" indent="-285750">
              <a:buFont typeface="Arial" pitchFamily="34" charset="0"/>
              <a:buChar char="•"/>
            </a:pPr>
            <a:endParaRPr lang="en-CA" dirty="0" smtClean="0"/>
          </a:p>
          <a:p>
            <a:pPr marL="285750" indent="-285750">
              <a:buFont typeface="Arial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162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650"/>
            <a:ext cx="8229600" cy="1134899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Downtown Outreach Addictions Partnership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DOAP Team - operates 24/7 and goes anywhere in the city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2014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17,853 transports for a total of 2600 unique individuals.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The DOAP Team is a alternate and more appropriate social response to substance use issues, which result in reduced pressure on Calgary Police Service, Emergency Medical Services, Calgary Transit and local hospitals</a:t>
            </a:r>
            <a:r>
              <a:rPr lang="en-US" dirty="0" smtClean="0"/>
              <a:t>.</a:t>
            </a: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4" y="3492815"/>
            <a:ext cx="5972175" cy="33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650"/>
            <a:ext cx="8229600" cy="11348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Outreach - DOAP Team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Return on Investment - $1:$9.43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Diversion work with security, businesses and concerned citizens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Work with hospitals in the Emergency Department and Units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71991"/>
            <a:ext cx="4637850" cy="347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4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651"/>
            <a:ext cx="8229600" cy="11539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Outreach – DOAP Team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CA" sz="15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Knowledgeable staff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Non-judgemental service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Engagement and build </a:t>
            </a: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apport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alternate response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 work in the community 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CA" sz="15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:\Photos\Pics2010\IMG_08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714174"/>
            <a:ext cx="3290888" cy="493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58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650"/>
            <a:ext cx="8229600" cy="11348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Outreach - Encampment Team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Housing intake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Pre-housing/paperwork: Medical appointments, income, </a:t>
            </a:r>
            <a:r>
              <a:rPr lang="en-CA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bank accounts</a:t>
            </a: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furniture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Engagement and rapport building with </a:t>
            </a:r>
            <a:r>
              <a:rPr lang="en-CA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roughsleepers</a:t>
            </a:r>
            <a:endParaRPr lang="en-CA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Assisting clients in other housing programs</a:t>
            </a: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CA" sz="15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4334" indent="-214313">
              <a:lnSpc>
                <a:spcPct val="107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CA" sz="15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3787478"/>
            <a:ext cx="4910136" cy="306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651"/>
            <a:ext cx="8229600" cy="1144424"/>
          </a:xfrm>
        </p:spPr>
        <p:txBody>
          <a:bodyPr/>
          <a:lstStyle/>
          <a:p>
            <a:r>
              <a:rPr lang="en-US" dirty="0" smtClean="0"/>
              <a:t>Coordinated Access and Assessment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5325" y="1828800"/>
            <a:ext cx="7648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programs do not have direct access to clients</a:t>
            </a:r>
          </a:p>
          <a:p>
            <a:pPr marL="285750" indent="-285750">
              <a:buFont typeface="Arial" pitchFamily="34" charset="0"/>
              <a:buChar char="•"/>
            </a:pPr>
            <a:endParaRPr lang="en-CA" sz="1600" dirty="0" smtClean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Motivated to see clients get connected</a:t>
            </a:r>
          </a:p>
          <a:p>
            <a:pPr marL="285750" indent="-285750">
              <a:buFont typeface="Arial" pitchFamily="34" charset="0"/>
              <a:buChar char="•"/>
            </a:pPr>
            <a:endParaRPr lang="en-CA" sz="16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Need for front line programs that interact with a large amount of people</a:t>
            </a:r>
          </a:p>
          <a:p>
            <a:pPr marL="285750" indent="-285750">
              <a:buFont typeface="Arial" pitchFamily="34" charset="0"/>
              <a:buChar char="•"/>
            </a:pPr>
            <a:endParaRPr lang="en-CA" sz="16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with clients housed or experiencing homelessness</a:t>
            </a:r>
          </a:p>
          <a:p>
            <a:pPr marL="285750" indent="-285750">
              <a:buFont typeface="Arial" pitchFamily="34" charset="0"/>
              <a:buChar char="•"/>
            </a:pPr>
            <a:endParaRPr lang="en-CA" sz="16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CA" sz="1600" dirty="0" smtClea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Calgary Case Management Group</a:t>
            </a:r>
            <a:endParaRPr lang="en-CA" sz="16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CA" sz="1600" dirty="0" smtClean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CA" dirty="0" smtClean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6" y="3663912"/>
            <a:ext cx="4780788" cy="318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3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" y="0"/>
            <a:ext cx="9143998" cy="6857999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2446967" y="2236776"/>
            <a:ext cx="5597034" cy="1246470"/>
          </a:xfrm>
        </p:spPr>
        <p:txBody>
          <a:bodyPr/>
          <a:lstStyle/>
          <a:p>
            <a:r>
              <a:rPr lang="en-US" dirty="0" smtClean="0"/>
              <a:t>Strategies on Housing First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2446967" y="3596844"/>
            <a:ext cx="5597034" cy="4024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Creating and Maintaining Stability with Clients and Landlords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446430" y="4068369"/>
            <a:ext cx="3657356" cy="433388"/>
          </a:xfrm>
        </p:spPr>
        <p:txBody>
          <a:bodyPr/>
          <a:lstStyle/>
          <a:p>
            <a:r>
              <a:rPr lang="en-US" dirty="0" smtClean="0"/>
              <a:t>Jennifer </a:t>
            </a:r>
            <a:r>
              <a:rPr lang="en-US" dirty="0" err="1" smtClean="0"/>
              <a:t>Skabar</a:t>
            </a:r>
            <a:r>
              <a:rPr lang="en-US" dirty="0" smtClean="0"/>
              <a:t> &amp; Steven Richardson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6871" y="6333908"/>
            <a:ext cx="441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&lt; RIGHT CLICK PHOTO TO CHANGE PICTURE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22070" y="9362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2-04 at 12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Scattered Site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4174"/>
            <a:ext cx="8229600" cy="2438726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Scattered site program has existed for 5 years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Provide a rent subsidy that ranges in value based on clients income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Scattered site program has 160 participants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 average we house 11 clients a month in the community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Clients in our program experience issues with drug and alcohol addiction, mental health issues and chronic homelessness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5" b="23265"/>
          <a:stretch>
            <a:fillRect/>
          </a:stretch>
        </p:blipFill>
        <p:spPr>
          <a:xfrm>
            <a:off x="304800" y="4292600"/>
            <a:ext cx="8499475" cy="1968500"/>
          </a:xfrm>
        </p:spPr>
      </p:pic>
    </p:spTree>
    <p:extLst>
      <p:ext uri="{BB962C8B-B14F-4D97-AF65-F5344CB8AC3E}">
        <p14:creationId xmlns:p14="http://schemas.microsoft.com/office/powerpoint/2010/main" val="25122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IA-Water EPA">
      <a:dk1>
        <a:srgbClr val="666666"/>
      </a:dk1>
      <a:lt1>
        <a:sysClr val="window" lastClr="FFFFFF"/>
      </a:lt1>
      <a:dk2>
        <a:srgbClr val="666666"/>
      </a:dk2>
      <a:lt2>
        <a:srgbClr val="FFFFFF"/>
      </a:lt2>
      <a:accent1>
        <a:srgbClr val="00A8E1"/>
      </a:accent1>
      <a:accent2>
        <a:srgbClr val="00A8E1"/>
      </a:accent2>
      <a:accent3>
        <a:srgbClr val="00A8E1"/>
      </a:accent3>
      <a:accent4>
        <a:srgbClr val="00A8E1"/>
      </a:accent4>
      <a:accent5>
        <a:srgbClr val="00A8E1"/>
      </a:accent5>
      <a:accent6>
        <a:srgbClr val="00A8E1"/>
      </a:accent6>
      <a:hlink>
        <a:srgbClr val="00A8E1"/>
      </a:hlink>
      <a:folHlink>
        <a:srgbClr val="6666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507</Words>
  <Application>Microsoft Office PowerPoint</Application>
  <PresentationFormat>On-screen Show (4:3)</PresentationFormat>
  <Paragraphs>97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Outreach and Housing Access</vt:lpstr>
      <vt:lpstr>Alpha House Society   </vt:lpstr>
      <vt:lpstr>Downtown Outreach Addictions Partnership</vt:lpstr>
      <vt:lpstr>Outreach - DOAP Team</vt:lpstr>
      <vt:lpstr>Outreach – DOAP Team</vt:lpstr>
      <vt:lpstr>Outreach - Encampment Team</vt:lpstr>
      <vt:lpstr>Coordinated Access and Assessment</vt:lpstr>
      <vt:lpstr>Strategies on Housing First</vt:lpstr>
      <vt:lpstr>History of Scattered Site Program</vt:lpstr>
      <vt:lpstr>Concept of Best Fit</vt:lpstr>
      <vt:lpstr>The “Pitch” and Viewing</vt:lpstr>
      <vt:lpstr>After the Lease is Signed</vt:lpstr>
      <vt:lpstr>Landlord Relations – Responsiveness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Danae Thompson</dc:creator>
  <cp:lastModifiedBy>Hemontika Das</cp:lastModifiedBy>
  <cp:revision>143</cp:revision>
  <dcterms:created xsi:type="dcterms:W3CDTF">2014-07-25T21:55:18Z</dcterms:created>
  <dcterms:modified xsi:type="dcterms:W3CDTF">2015-05-07T19:26:34Z</dcterms:modified>
</cp:coreProperties>
</file>