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May 8,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May 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May 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May 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May 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May 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May 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May 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May 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May 8,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May 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May 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264" y="2508785"/>
            <a:ext cx="4091871" cy="197566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D0D0D"/>
                </a:solidFill>
              </a:rPr>
              <a:t>THE BUFFALO APARTMENTS</a:t>
            </a:r>
            <a:endParaRPr lang="en-US" sz="4800" dirty="0">
              <a:solidFill>
                <a:srgbClr val="0D0D0D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t="28459" b="28459"/>
          <a:stretch>
            <a:fillRect/>
          </a:stretch>
        </p:blipFill>
        <p:spPr>
          <a:xfrm>
            <a:off x="4609234" y="3288427"/>
            <a:ext cx="3605863" cy="267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63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907988"/>
          </a:xfrm>
        </p:spPr>
        <p:txBody>
          <a:bodyPr/>
          <a:lstStyle/>
          <a:p>
            <a:r>
              <a:rPr lang="en-US" b="1" dirty="0" smtClean="0">
                <a:solidFill>
                  <a:srgbClr val="0D0D0D"/>
                </a:solidFill>
              </a:rPr>
              <a:t>HIGHLIGHTS</a:t>
            </a:r>
            <a:endParaRPr lang="en-US" b="1" dirty="0">
              <a:solidFill>
                <a:srgbClr val="0D0D0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0951"/>
            <a:ext cx="6777317" cy="4798052"/>
          </a:xfrm>
        </p:spPr>
        <p:txBody>
          <a:bodyPr>
            <a:normAutofit/>
          </a:bodyPr>
          <a:lstStyle/>
          <a:p>
            <a:r>
              <a:rPr lang="en-US" dirty="0" smtClean="0"/>
              <a:t>A historic hotel in downtown Red Deer converted in 2008 to single occupancy suites.</a:t>
            </a:r>
          </a:p>
          <a:p>
            <a:r>
              <a:rPr lang="en-US" dirty="0" smtClean="0"/>
              <a:t>Permanent supported housing for Red Deer’s hardest to house individuals </a:t>
            </a:r>
          </a:p>
          <a:p>
            <a:r>
              <a:rPr lang="en-US" dirty="0" smtClean="0"/>
              <a:t>39 individuals housed with an average of 97% occupancy</a:t>
            </a:r>
          </a:p>
          <a:p>
            <a:r>
              <a:rPr lang="en-US" dirty="0" smtClean="0"/>
              <a:t>Owned and property managed by Potter’s Hands Housing </a:t>
            </a:r>
          </a:p>
          <a:p>
            <a:r>
              <a:rPr lang="en-US" dirty="0" smtClean="0"/>
              <a:t>Staffed 24/7 by CMHA using a harm reduction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38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98386"/>
            <a:ext cx="7024744" cy="869605"/>
          </a:xfrm>
        </p:spPr>
        <p:txBody>
          <a:bodyPr/>
          <a:lstStyle/>
          <a:p>
            <a:r>
              <a:rPr lang="en-US" dirty="0" smtClean="0">
                <a:solidFill>
                  <a:srgbClr val="0D0D0D"/>
                </a:solidFill>
              </a:rPr>
              <a:t>THE EVOLUTION</a:t>
            </a:r>
            <a:endParaRPr lang="en-US" dirty="0">
              <a:solidFill>
                <a:srgbClr val="0D0D0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67992"/>
            <a:ext cx="6777317" cy="4547172"/>
          </a:xfrm>
        </p:spPr>
        <p:txBody>
          <a:bodyPr/>
          <a:lstStyle/>
          <a:p>
            <a:r>
              <a:rPr lang="en-US" dirty="0" smtClean="0"/>
              <a:t>From caretaking model to case management and community building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Limited staff to full staff compliment with variety of “specialties”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Focus on containing crisis to reducing crisis 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Shifting perceptions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0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29746"/>
            <a:ext cx="7024744" cy="775525"/>
          </a:xfrm>
        </p:spPr>
        <p:txBody>
          <a:bodyPr/>
          <a:lstStyle/>
          <a:p>
            <a:r>
              <a:rPr lang="en-US" dirty="0" smtClean="0">
                <a:solidFill>
                  <a:srgbClr val="0D0D0D"/>
                </a:solidFill>
              </a:rPr>
              <a:t>POPULATION PROFILE</a:t>
            </a:r>
            <a:endParaRPr lang="en-US" dirty="0">
              <a:solidFill>
                <a:srgbClr val="0D0D0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85753"/>
            <a:ext cx="6777317" cy="4892131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87% with diagnosed mental illness; 11% suspected mental illness; remaining 2% with organic or acquired brain injury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92% with physical health concern/diagnosis (</a:t>
            </a:r>
            <a:r>
              <a:rPr lang="en-US" dirty="0" err="1" smtClean="0"/>
              <a:t>Hep</a:t>
            </a:r>
            <a:r>
              <a:rPr lang="en-US" dirty="0" smtClean="0"/>
              <a:t> C, bone and joint issues, respiratory illnesses most common)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88% with co-</a:t>
            </a:r>
            <a:r>
              <a:rPr lang="en-US" dirty="0" err="1"/>
              <a:t>occuring</a:t>
            </a:r>
            <a:r>
              <a:rPr lang="en-US" dirty="0"/>
              <a:t> </a:t>
            </a:r>
            <a:r>
              <a:rPr lang="en-US" dirty="0" smtClean="0"/>
              <a:t>disorders</a:t>
            </a:r>
          </a:p>
          <a:p>
            <a:endParaRPr lang="en-US" dirty="0"/>
          </a:p>
          <a:p>
            <a:r>
              <a:rPr lang="en-US" dirty="0"/>
              <a:t>76% single or poly substance users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90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35667"/>
            <a:ext cx="7024744" cy="838244"/>
          </a:xfrm>
        </p:spPr>
        <p:txBody>
          <a:bodyPr/>
          <a:lstStyle/>
          <a:p>
            <a:r>
              <a:rPr lang="en-US" dirty="0" smtClean="0">
                <a:solidFill>
                  <a:srgbClr val="0D0D0D"/>
                </a:solidFill>
              </a:rPr>
              <a:t>Profile </a:t>
            </a:r>
            <a:r>
              <a:rPr lang="en-US" dirty="0" err="1" smtClean="0">
                <a:solidFill>
                  <a:srgbClr val="0D0D0D"/>
                </a:solidFill>
              </a:rPr>
              <a:t>cont</a:t>
            </a:r>
            <a:r>
              <a:rPr lang="en-US" dirty="0" smtClean="0">
                <a:solidFill>
                  <a:srgbClr val="0D0D0D"/>
                </a:solidFill>
              </a:rPr>
              <a:t>…</a:t>
            </a:r>
            <a:endParaRPr lang="en-US" dirty="0">
              <a:solidFill>
                <a:srgbClr val="0D0D0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73912"/>
            <a:ext cx="6777317" cy="4358718"/>
          </a:xfrm>
        </p:spPr>
        <p:txBody>
          <a:bodyPr/>
          <a:lstStyle/>
          <a:p>
            <a:r>
              <a:rPr lang="en-US" dirty="0" smtClean="0"/>
              <a:t>69% have some limited family contact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18% of those have strong family support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Youngest is 29 – oldest is 74</a:t>
            </a:r>
          </a:p>
          <a:p>
            <a:pPr marL="68580" indent="0">
              <a:buNone/>
            </a:pPr>
            <a:endParaRPr lang="en-US" dirty="0" smtClean="0"/>
          </a:p>
          <a:p>
            <a:pPr algn="ctr"/>
            <a:r>
              <a:rPr lang="en-US" sz="3200" b="1" dirty="0" smtClean="0"/>
              <a:t>58% over the age of 55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1118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8386"/>
            <a:ext cx="7024744" cy="65008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D0D0D"/>
                </a:solidFill>
              </a:rPr>
              <a:t>OUR SENIORS</a:t>
            </a:r>
            <a:endParaRPr lang="en-US" dirty="0">
              <a:solidFill>
                <a:srgbClr val="0D0D0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48472"/>
            <a:ext cx="6777317" cy="44841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Need for stability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Need flexibility and recognition of individual needs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Reconnecting to “home”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Support with the aging process and related health concerns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Advocacy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5595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85</TotalTime>
  <Words>209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THE BUFFALO APARTMENTS</vt:lpstr>
      <vt:lpstr>HIGHLIGHTS</vt:lpstr>
      <vt:lpstr>THE EVOLUTION</vt:lpstr>
      <vt:lpstr>POPULATION PROFILE</vt:lpstr>
      <vt:lpstr>Profile cont…</vt:lpstr>
      <vt:lpstr>OUR SENIORS</vt:lpstr>
    </vt:vector>
  </TitlesOfParts>
  <Company>Quintisphere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BUFFALO APARTMENTS</dc:title>
  <dc:creator>Trish McAllister</dc:creator>
  <cp:lastModifiedBy>Trish McAllister</cp:lastModifiedBy>
  <cp:revision>7</cp:revision>
  <dcterms:created xsi:type="dcterms:W3CDTF">2015-05-08T12:48:48Z</dcterms:created>
  <dcterms:modified xsi:type="dcterms:W3CDTF">2015-05-08T14:13:49Z</dcterms:modified>
</cp:coreProperties>
</file>