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14"/>
  </p:notesMasterIdLst>
  <p:handoutMasterIdLst>
    <p:handoutMasterId r:id="rId15"/>
  </p:handoutMasterIdLst>
  <p:sldIdLst>
    <p:sldId id="277" r:id="rId2"/>
    <p:sldId id="349" r:id="rId3"/>
    <p:sldId id="353" r:id="rId4"/>
    <p:sldId id="361" r:id="rId5"/>
    <p:sldId id="363" r:id="rId6"/>
    <p:sldId id="362" r:id="rId7"/>
    <p:sldId id="365" r:id="rId8"/>
    <p:sldId id="359" r:id="rId9"/>
    <p:sldId id="354" r:id="rId10"/>
    <p:sldId id="364" r:id="rId11"/>
    <p:sldId id="350" r:id="rId12"/>
    <p:sldId id="358" r:id="rId13"/>
  </p:sldIdLst>
  <p:sldSz cx="9144000" cy="6858000" type="screen4x3"/>
  <p:notesSz cx="7010400" cy="92964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CA1DC"/>
    <a:srgbClr val="766201"/>
    <a:srgbClr val="C0C0C0"/>
    <a:srgbClr val="FB510D"/>
    <a:srgbClr val="F6A91E"/>
    <a:srgbClr val="40A0B6"/>
    <a:srgbClr val="BE2C3A"/>
    <a:srgbClr val="FFFFFF"/>
    <a:srgbClr val="FF80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680" autoAdjust="0"/>
    <p:restoredTop sz="81921" autoAdjust="0"/>
  </p:normalViewPr>
  <p:slideViewPr>
    <p:cSldViewPr>
      <p:cViewPr>
        <p:scale>
          <a:sx n="100" d="100"/>
          <a:sy n="100" d="100"/>
        </p:scale>
        <p:origin x="-202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780" y="-78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F5C023-8B70-45FB-96FC-BF39032B0747}" type="datetimeFigureOut">
              <a:rPr lang="en-US" smtClean="0"/>
              <a:pPr/>
              <a:t>5/6/2015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8624FA-0B03-4CCA-A0C5-215109E758FA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049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144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4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C16EA103-5B58-46FB-B558-10D8A191A1A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6326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7120482-9B3F-48A1-A81B-C39BC9E699CA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  <p:sp>
        <p:nvSpPr>
          <p:cNvPr id="2150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39087" indent="-284264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37056" indent="-22741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591879" indent="-22741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46702" indent="-227411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01524" indent="-2274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56347" indent="-2274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11169" indent="-2274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65992" indent="-22741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7CE632C-3879-4DB7-90CE-4869A8307134}" type="slidenum">
              <a:rPr lang="en-US" altLang="en-US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2</a:t>
            </a:fld>
            <a:endParaRPr lang="en-US" altLang="en-US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Gap is between senior services (age threshold) and a younger homeless population with similar needs</a:t>
            </a:r>
          </a:p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EA103-5B58-46FB-B558-10D8A191A1A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69064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EA103-5B58-46FB-B558-10D8A191A1A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15047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GRAI data</a:t>
            </a:r>
          </a:p>
          <a:p>
            <a:r>
              <a:rPr lang="en-CA" dirty="0" smtClean="0"/>
              <a:t>Long-term impact of homelessness on the body</a:t>
            </a:r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EA103-5B58-46FB-B558-10D8A191A1A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92930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At least 400 at any given time</a:t>
            </a:r>
          </a:p>
          <a:p>
            <a:endParaRPr lang="en-CA" dirty="0" smtClean="0"/>
          </a:p>
          <a:p>
            <a:r>
              <a:rPr lang="en-CA" dirty="0" smtClean="0"/>
              <a:t>Increasing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EA103-5B58-46FB-B558-10D8A191A1A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71454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dirty="0" smtClean="0"/>
              <a:t>Limited income, flexibility</a:t>
            </a:r>
          </a:p>
          <a:p>
            <a:endParaRPr lang="en-CA" dirty="0" smtClean="0"/>
          </a:p>
          <a:p>
            <a:r>
              <a:rPr lang="en-CA" dirty="0" smtClean="0"/>
              <a:t>New homeless who are seniors is increasing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6EA103-5B58-46FB-B558-10D8A191A1A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7522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6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 rotWithShape="0">
          <a:gsLst>
            <a:gs pos="0">
              <a:schemeClr val="bg1"/>
            </a:gs>
            <a:gs pos="100000">
              <a:srgbClr val="FFFFFF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5" name="Rectangle 7"/>
          <p:cNvSpPr>
            <a:spLocks noChangeArrowheads="1"/>
          </p:cNvSpPr>
          <p:nvPr/>
        </p:nvSpPr>
        <p:spPr bwMode="gray">
          <a:xfrm>
            <a:off x="0" y="0"/>
            <a:ext cx="9144000" cy="6858000"/>
          </a:xfrm>
          <a:prstGeom prst="rect">
            <a:avLst/>
          </a:prstGeom>
          <a:solidFill>
            <a:schemeClr val="accent1"/>
          </a:solidFill>
          <a:ln w="19050" algn="ctr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endParaRPr lang="en-US" dirty="0"/>
          </a:p>
        </p:txBody>
      </p:sp>
      <p:sp>
        <p:nvSpPr>
          <p:cNvPr id="27656" name="Rectangle 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362200"/>
            <a:ext cx="7461250" cy="1470025"/>
          </a:xfrm>
          <a:ln algn="ctr"/>
        </p:spPr>
        <p:txBody>
          <a:bodyPr/>
          <a:lstStyle>
            <a:lvl1pPr algn="ctr" eaLnBrk="1" hangingPunct="1">
              <a:defRPr sz="4400" smtClean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</a:p>
        </p:txBody>
      </p:sp>
      <p:sp>
        <p:nvSpPr>
          <p:cNvPr id="27657" name="Rectangle 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685800" y="3844925"/>
            <a:ext cx="7467600" cy="685800"/>
          </a:xfrm>
          <a:ln algn="ctr"/>
        </p:spPr>
        <p:txBody>
          <a:bodyPr/>
          <a:lstStyle>
            <a:lvl1pPr marL="0" indent="0" algn="ctr" eaLnBrk="1" hangingPunct="1">
              <a:buFontTx/>
              <a:buNone/>
              <a:defRPr sz="1800" smtClean="0"/>
            </a:lvl1pPr>
          </a:lstStyle>
          <a:p>
            <a:r>
              <a:rPr lang="en-US" smtClean="0"/>
              <a:t>Click to edit Master subtitle style</a:t>
            </a:r>
          </a:p>
        </p:txBody>
      </p:sp>
      <p:sp>
        <p:nvSpPr>
          <p:cNvPr id="27658" name="Rectangle 1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BA993CAE-B090-4358-9EF3-ED0DF7ECA2FB}" type="datetimeFigureOut">
              <a:rPr lang="en-US"/>
              <a:pPr/>
              <a:t>5/6/2015</a:t>
            </a:fld>
            <a:endParaRPr lang="en-US" dirty="0"/>
          </a:p>
        </p:txBody>
      </p:sp>
      <p:sp>
        <p:nvSpPr>
          <p:cNvPr id="27659" name="Rectangle 1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27660" name="Rectangle 1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1CC82431-481C-4ABA-A14D-A0C412492C9A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7661" name="Oval 13"/>
          <p:cNvSpPr>
            <a:spLocks noChangeArrowheads="1"/>
          </p:cNvSpPr>
          <p:nvPr/>
        </p:nvSpPr>
        <p:spPr bwMode="gray">
          <a:xfrm>
            <a:off x="609600" y="266700"/>
            <a:ext cx="1828800" cy="1828800"/>
          </a:xfrm>
          <a:prstGeom prst="ellipse">
            <a:avLst/>
          </a:prstGeom>
          <a:solidFill>
            <a:srgbClr val="969696">
              <a:alpha val="50000"/>
            </a:srgbClr>
          </a:solidFill>
          <a:ln w="38100" algn="ctr">
            <a:solidFill>
              <a:srgbClr val="FFFFFF">
                <a:alpha val="80000"/>
              </a:srgbClr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endParaRPr lang="en-US" dirty="0"/>
          </a:p>
        </p:txBody>
      </p:sp>
      <p:sp>
        <p:nvSpPr>
          <p:cNvPr id="27662" name="Oval 14"/>
          <p:cNvSpPr>
            <a:spLocks noChangeArrowheads="1"/>
          </p:cNvSpPr>
          <p:nvPr/>
        </p:nvSpPr>
        <p:spPr bwMode="gray">
          <a:xfrm>
            <a:off x="3505200" y="266700"/>
            <a:ext cx="1828800" cy="1828800"/>
          </a:xfrm>
          <a:prstGeom prst="ellipse">
            <a:avLst/>
          </a:prstGeom>
          <a:solidFill>
            <a:schemeClr val="accent2">
              <a:alpha val="89999"/>
            </a:schemeClr>
          </a:solidFill>
          <a:ln w="38100" algn="ctr">
            <a:solidFill>
              <a:srgbClr val="FFFFFF">
                <a:alpha val="80000"/>
              </a:srgbClr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endParaRPr lang="en-US" dirty="0"/>
          </a:p>
        </p:txBody>
      </p:sp>
      <p:sp>
        <p:nvSpPr>
          <p:cNvPr id="27663" name="Oval 15"/>
          <p:cNvSpPr>
            <a:spLocks noChangeArrowheads="1"/>
          </p:cNvSpPr>
          <p:nvPr/>
        </p:nvSpPr>
        <p:spPr bwMode="gray">
          <a:xfrm>
            <a:off x="3581400" y="4572000"/>
            <a:ext cx="1828800" cy="1828800"/>
          </a:xfrm>
          <a:prstGeom prst="ellipse">
            <a:avLst/>
          </a:prstGeom>
          <a:solidFill>
            <a:schemeClr val="hlink">
              <a:alpha val="70000"/>
            </a:schemeClr>
          </a:solidFill>
          <a:ln w="38100" algn="ctr">
            <a:solidFill>
              <a:srgbClr val="FFFFFF">
                <a:alpha val="80000"/>
              </a:srgbClr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endParaRPr lang="en-US" dirty="0"/>
          </a:p>
        </p:txBody>
      </p:sp>
      <p:sp>
        <p:nvSpPr>
          <p:cNvPr id="27664" name="Oval 16"/>
          <p:cNvSpPr>
            <a:spLocks noChangeArrowheads="1"/>
          </p:cNvSpPr>
          <p:nvPr/>
        </p:nvSpPr>
        <p:spPr bwMode="gray">
          <a:xfrm>
            <a:off x="6465888" y="2411413"/>
            <a:ext cx="1828800" cy="1828800"/>
          </a:xfrm>
          <a:prstGeom prst="ellipse">
            <a:avLst/>
          </a:prstGeom>
          <a:solidFill>
            <a:srgbClr val="FFFFFF">
              <a:alpha val="10001"/>
            </a:srgbClr>
          </a:solidFill>
          <a:ln w="38100" algn="ctr">
            <a:solidFill>
              <a:srgbClr val="FFFFFF">
                <a:alpha val="20000"/>
              </a:srgbClr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endParaRPr lang="en-US" dirty="0"/>
          </a:p>
        </p:txBody>
      </p:sp>
      <p:sp>
        <p:nvSpPr>
          <p:cNvPr id="27665" name="Oval 17" descr="E000063L"/>
          <p:cNvSpPr>
            <a:spLocks noChangeArrowheads="1"/>
          </p:cNvSpPr>
          <p:nvPr/>
        </p:nvSpPr>
        <p:spPr bwMode="gray">
          <a:xfrm>
            <a:off x="6477000" y="266700"/>
            <a:ext cx="1828800" cy="1828800"/>
          </a:xfrm>
          <a:prstGeom prst="ellipse">
            <a:avLst/>
          </a:prstGeom>
          <a:blipFill dpi="0" rotWithShape="1">
            <a:blip r:embed="rId2" cstate="print"/>
            <a:srcRect/>
            <a:stretch>
              <a:fillRect/>
            </a:stretch>
          </a:blipFill>
          <a:ln w="38100">
            <a:solidFill>
              <a:srgbClr val="FFFFFF">
                <a:alpha val="8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66" name="Oval 18"/>
          <p:cNvSpPr>
            <a:spLocks noChangeArrowheads="1"/>
          </p:cNvSpPr>
          <p:nvPr/>
        </p:nvSpPr>
        <p:spPr bwMode="gray">
          <a:xfrm>
            <a:off x="6553200" y="4572000"/>
            <a:ext cx="1828800" cy="1828800"/>
          </a:xfrm>
          <a:prstGeom prst="ellipse">
            <a:avLst/>
          </a:prstGeom>
          <a:blipFill dpi="0" rotWithShape="1">
            <a:blip r:embed="rId3" cstate="print">
              <a:alphaModFix amt="90000"/>
            </a:blip>
            <a:srcRect/>
            <a:stretch>
              <a:fillRect/>
            </a:stretch>
          </a:blipFill>
          <a:ln w="38100">
            <a:solidFill>
              <a:srgbClr val="FFFFFF">
                <a:alpha val="8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67" name="Oval 19" descr="E000031L"/>
          <p:cNvSpPr>
            <a:spLocks noChangeArrowheads="1"/>
          </p:cNvSpPr>
          <p:nvPr/>
        </p:nvSpPr>
        <p:spPr bwMode="gray">
          <a:xfrm>
            <a:off x="609600" y="4572000"/>
            <a:ext cx="1828800" cy="1828800"/>
          </a:xfrm>
          <a:prstGeom prst="ellipse">
            <a:avLst/>
          </a:prstGeom>
          <a:blipFill dpi="0" rotWithShape="1">
            <a:blip r:embed="rId4" cstate="print"/>
            <a:srcRect/>
            <a:stretch>
              <a:fillRect/>
            </a:stretch>
          </a:blipFill>
          <a:ln w="38100">
            <a:solidFill>
              <a:srgbClr val="FFFFFF">
                <a:alpha val="8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7668" name="Oval 20"/>
          <p:cNvSpPr>
            <a:spLocks noChangeArrowheads="1"/>
          </p:cNvSpPr>
          <p:nvPr/>
        </p:nvSpPr>
        <p:spPr bwMode="gray">
          <a:xfrm>
            <a:off x="609600" y="2438400"/>
            <a:ext cx="1828800" cy="1828800"/>
          </a:xfrm>
          <a:prstGeom prst="ellipse">
            <a:avLst/>
          </a:prstGeom>
          <a:solidFill>
            <a:srgbClr val="FFFFFF">
              <a:alpha val="10001"/>
            </a:srgbClr>
          </a:solidFill>
          <a:ln w="38100" algn="ctr">
            <a:solidFill>
              <a:srgbClr val="FFFFFF">
                <a:alpha val="20000"/>
              </a:srgbClr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1713" y="130175"/>
            <a:ext cx="7380287" cy="708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6F08612-1877-4332-9CDE-9D3AC38C8D4A}" type="datetimeFigureOut">
              <a:rPr lang="en-US"/>
              <a:pPr/>
              <a:t>5/6/2015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Homeward Trust Edmonton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DA4B9ED2-1640-4A4C-A89D-144D282B1615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1713" y="130175"/>
            <a:ext cx="7380287" cy="708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AAD92490-6AFC-4F94-B5FA-85BF94AE78B1}" type="datetimeFigureOut">
              <a:rPr lang="en-US"/>
              <a:pPr/>
              <a:t>5/6/2015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Homeward Trust Edmonton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45F39CC1-5356-4A1A-A26D-06CF1F591710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1713" y="130175"/>
            <a:ext cx="7380287" cy="708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US" dirty="0" smtClean="0"/>
              <a:t>Click icon to add table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E7B4187-9FC9-48B0-8E73-9410CCA2E9E1}" type="datetimeFigureOut">
              <a:rPr lang="en-US"/>
              <a:pPr/>
              <a:t>5/6/2015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Homeward Trust Edmonton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50D07E6D-F106-4A31-84C3-EC5731F5331C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DF153-958F-4FAF-8415-1A31BBEBAE6E}" type="datetimeFigureOut">
              <a:rPr lang="en-US" smtClean="0"/>
              <a:pPr/>
              <a:t>5/6/2015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A162DB0-97D6-44EF-90DA-C75368B6716D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smtClean="0"/>
              <a:t>Homeward Trust Edmonton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0"/>
                <a:invGamma/>
              </a:schemeClr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Oval 7"/>
          <p:cNvSpPr>
            <a:spLocks noChangeArrowheads="1"/>
          </p:cNvSpPr>
          <p:nvPr/>
        </p:nvSpPr>
        <p:spPr bwMode="gray">
          <a:xfrm>
            <a:off x="3429000" y="4572000"/>
            <a:ext cx="1676400" cy="1676400"/>
          </a:xfrm>
          <a:prstGeom prst="ellipse">
            <a:avLst/>
          </a:prstGeom>
          <a:noFill/>
          <a:ln w="28575" algn="ctr">
            <a:solidFill>
              <a:schemeClr val="accent1">
                <a:alpha val="5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80" name="Arc 8"/>
          <p:cNvSpPr>
            <a:spLocks/>
          </p:cNvSpPr>
          <p:nvPr/>
        </p:nvSpPr>
        <p:spPr bwMode="gray">
          <a:xfrm>
            <a:off x="0" y="3432175"/>
            <a:ext cx="3960813" cy="3425825"/>
          </a:xfrm>
          <a:custGeom>
            <a:avLst/>
            <a:gdLst>
              <a:gd name="G0" fmla="+- 16041 0 0"/>
              <a:gd name="G1" fmla="+- 21600 0 0"/>
              <a:gd name="G2" fmla="+- 21600 0 0"/>
              <a:gd name="T0" fmla="*/ 0 w 37641"/>
              <a:gd name="T1" fmla="*/ 7135 h 32562"/>
              <a:gd name="T2" fmla="*/ 34653 w 37641"/>
              <a:gd name="T3" fmla="*/ 32562 h 32562"/>
              <a:gd name="T4" fmla="*/ 16041 w 37641"/>
              <a:gd name="T5" fmla="*/ 21600 h 3256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7641" h="32562" fill="none" extrusionOk="0">
                <a:moveTo>
                  <a:pt x="-1" y="7134"/>
                </a:moveTo>
                <a:cubicBezTo>
                  <a:pt x="4095" y="2592"/>
                  <a:pt x="9924" y="-1"/>
                  <a:pt x="16041" y="0"/>
                </a:cubicBezTo>
                <a:cubicBezTo>
                  <a:pt x="27970" y="0"/>
                  <a:pt x="37641" y="9670"/>
                  <a:pt x="37641" y="21600"/>
                </a:cubicBezTo>
                <a:cubicBezTo>
                  <a:pt x="37641" y="25455"/>
                  <a:pt x="36609" y="29240"/>
                  <a:pt x="34652" y="32561"/>
                </a:cubicBezTo>
              </a:path>
              <a:path w="37641" h="32562" stroke="0" extrusionOk="0">
                <a:moveTo>
                  <a:pt x="-1" y="7134"/>
                </a:moveTo>
                <a:cubicBezTo>
                  <a:pt x="4095" y="2592"/>
                  <a:pt x="9924" y="-1"/>
                  <a:pt x="16041" y="0"/>
                </a:cubicBezTo>
                <a:cubicBezTo>
                  <a:pt x="27970" y="0"/>
                  <a:pt x="37641" y="9670"/>
                  <a:pt x="37641" y="21600"/>
                </a:cubicBezTo>
                <a:cubicBezTo>
                  <a:pt x="37641" y="25455"/>
                  <a:pt x="36609" y="29240"/>
                  <a:pt x="34652" y="32561"/>
                </a:cubicBezTo>
                <a:lnTo>
                  <a:pt x="16041" y="21600"/>
                </a:lnTo>
                <a:close/>
              </a:path>
            </a:pathLst>
          </a:custGeom>
          <a:noFill/>
          <a:ln w="28575">
            <a:solidFill>
              <a:schemeClr val="accent1">
                <a:alpha val="10001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gray">
          <a:xfrm>
            <a:off x="0" y="0"/>
            <a:ext cx="9144000" cy="990600"/>
          </a:xfrm>
          <a:prstGeom prst="rect">
            <a:avLst/>
          </a:prstGeom>
          <a:solidFill>
            <a:schemeClr val="accent1">
              <a:alpha val="89999"/>
            </a:schemeClr>
          </a:solidFill>
          <a:ln w="38100" algn="ctr">
            <a:noFill/>
            <a:miter lim="800000"/>
            <a:headEnd/>
            <a:tailEnd/>
          </a:ln>
          <a:effectLst/>
        </p:spPr>
        <p:txBody>
          <a:bodyPr rot="10800000" wrap="none" anchor="ctr"/>
          <a:lstStyle/>
          <a:p>
            <a:endParaRPr lang="en-US" dirty="0"/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body" idx="1"/>
          </p:nvPr>
        </p:nvSpPr>
        <p:spPr bwMode="gray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3083" name="Rectangle 11"/>
          <p:cNvSpPr>
            <a:spLocks noGrp="1" noChangeArrowheads="1"/>
          </p:cNvSpPr>
          <p:nvPr>
            <p:ph type="dt" sz="half" idx="2"/>
          </p:nvPr>
        </p:nvSpPr>
        <p:spPr bwMode="gray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fld id="{734DF153-958F-4FAF-8415-1A31BBEBAE6E}" type="datetimeFigureOut">
              <a:rPr lang="en-US"/>
              <a:pPr/>
              <a:t>5/6/2015</a:t>
            </a:fld>
            <a:endParaRPr lang="en-US" dirty="0"/>
          </a:p>
        </p:txBody>
      </p:sp>
      <p:sp>
        <p:nvSpPr>
          <p:cNvPr id="3084" name="Rectangle 12"/>
          <p:cNvSpPr>
            <a:spLocks noGrp="1" noChangeArrowheads="1"/>
          </p:cNvSpPr>
          <p:nvPr>
            <p:ph type="ftr" sz="quarter" idx="3"/>
          </p:nvPr>
        </p:nvSpPr>
        <p:spPr bwMode="gray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en-US" dirty="0" smtClean="0"/>
              <a:t>Homeward Trust Edmonton</a:t>
            </a:r>
            <a:endParaRPr lang="en-US" dirty="0"/>
          </a:p>
        </p:txBody>
      </p:sp>
      <p:sp>
        <p:nvSpPr>
          <p:cNvPr id="3085" name="Rectangle 13"/>
          <p:cNvSpPr>
            <a:spLocks noGrp="1" noChangeArrowheads="1"/>
          </p:cNvSpPr>
          <p:nvPr>
            <p:ph type="sldNum" sz="quarter" idx="4"/>
          </p:nvPr>
        </p:nvSpPr>
        <p:spPr bwMode="gray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A162DB0-97D6-44EF-90DA-C75368B6716D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3086" name="Oval 14"/>
          <p:cNvSpPr>
            <a:spLocks noChangeArrowheads="1"/>
          </p:cNvSpPr>
          <p:nvPr/>
        </p:nvSpPr>
        <p:spPr bwMode="gray">
          <a:xfrm>
            <a:off x="304800" y="228600"/>
            <a:ext cx="533400" cy="533400"/>
          </a:xfrm>
          <a:prstGeom prst="ellipse">
            <a:avLst/>
          </a:prstGeom>
          <a:solidFill>
            <a:srgbClr val="FFFFFF">
              <a:alpha val="20000"/>
            </a:srgbClr>
          </a:solidFill>
          <a:ln w="28575" algn="ctr">
            <a:solidFill>
              <a:srgbClr val="FFFFFF">
                <a:alpha val="70000"/>
              </a:srgb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87" name="Line 15"/>
          <p:cNvSpPr>
            <a:spLocks noChangeShapeType="1"/>
          </p:cNvSpPr>
          <p:nvPr/>
        </p:nvSpPr>
        <p:spPr bwMode="gray">
          <a:xfrm>
            <a:off x="0" y="6826250"/>
            <a:ext cx="9144000" cy="0"/>
          </a:xfrm>
          <a:prstGeom prst="line">
            <a:avLst/>
          </a:prstGeom>
          <a:noFill/>
          <a:ln w="76200">
            <a:solidFill>
              <a:srgbClr val="C0C0C0"/>
            </a:solidFill>
            <a:round/>
            <a:headEnd/>
            <a:tailEnd/>
          </a:ln>
          <a:effectLst/>
        </p:spPr>
        <p:txBody>
          <a:bodyPr rot="10800000" wrap="none" anchor="ctr"/>
          <a:lstStyle/>
          <a:p>
            <a:endParaRPr lang="en-US" dirty="0"/>
          </a:p>
        </p:txBody>
      </p:sp>
      <p:grpSp>
        <p:nvGrpSpPr>
          <p:cNvPr id="3088" name="Group 16"/>
          <p:cNvGrpSpPr>
            <a:grpSpLocks/>
          </p:cNvGrpSpPr>
          <p:nvPr/>
        </p:nvGrpSpPr>
        <p:grpSpPr bwMode="auto">
          <a:xfrm>
            <a:off x="5105400" y="152400"/>
            <a:ext cx="3995738" cy="1250950"/>
            <a:chOff x="3196" y="61"/>
            <a:chExt cx="2633" cy="823"/>
          </a:xfrm>
        </p:grpSpPr>
        <p:sp>
          <p:nvSpPr>
            <p:cNvPr id="3089" name="Oval 17"/>
            <p:cNvSpPr>
              <a:spLocks noChangeArrowheads="1"/>
            </p:cNvSpPr>
            <p:nvPr userDrawn="1"/>
          </p:nvSpPr>
          <p:spPr bwMode="gray">
            <a:xfrm flipH="1" flipV="1">
              <a:off x="4101" y="68"/>
              <a:ext cx="816" cy="816"/>
            </a:xfrm>
            <a:prstGeom prst="ellipse">
              <a:avLst/>
            </a:prstGeom>
            <a:solidFill>
              <a:srgbClr val="FFFFFF">
                <a:alpha val="14999"/>
              </a:srgbClr>
            </a:solidFill>
            <a:ln w="38100" algn="ctr">
              <a:solidFill>
                <a:srgbClr val="FFFFFF">
                  <a:alpha val="23000"/>
                </a:srgbClr>
              </a:solidFill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endParaRPr lang="en-US" dirty="0"/>
            </a:p>
          </p:txBody>
        </p:sp>
        <p:sp>
          <p:nvSpPr>
            <p:cNvPr id="3090" name="Oval 18"/>
            <p:cNvSpPr>
              <a:spLocks noChangeArrowheads="1"/>
            </p:cNvSpPr>
            <p:nvPr userDrawn="1"/>
          </p:nvSpPr>
          <p:spPr bwMode="gray">
            <a:xfrm flipH="1" flipV="1">
              <a:off x="3196" y="61"/>
              <a:ext cx="816" cy="816"/>
            </a:xfrm>
            <a:prstGeom prst="ellipse">
              <a:avLst/>
            </a:prstGeom>
            <a:solidFill>
              <a:srgbClr val="FFFFFF">
                <a:alpha val="14999"/>
              </a:srgbClr>
            </a:solidFill>
            <a:ln w="38100" algn="ctr">
              <a:solidFill>
                <a:srgbClr val="FFFFFF">
                  <a:alpha val="23000"/>
                </a:srgbClr>
              </a:solidFill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endParaRPr lang="en-US" dirty="0"/>
            </a:p>
          </p:txBody>
        </p:sp>
        <p:sp>
          <p:nvSpPr>
            <p:cNvPr id="3091" name="Oval 19"/>
            <p:cNvSpPr>
              <a:spLocks noChangeArrowheads="1"/>
            </p:cNvSpPr>
            <p:nvPr userDrawn="1"/>
          </p:nvSpPr>
          <p:spPr bwMode="gray">
            <a:xfrm flipH="1" flipV="1">
              <a:off x="5013" y="68"/>
              <a:ext cx="816" cy="816"/>
            </a:xfrm>
            <a:prstGeom prst="ellipse">
              <a:avLst/>
            </a:prstGeom>
            <a:solidFill>
              <a:srgbClr val="FFFFFF">
                <a:alpha val="14999"/>
              </a:srgbClr>
            </a:solidFill>
            <a:ln w="38100" algn="ctr">
              <a:solidFill>
                <a:srgbClr val="FFFFFF">
                  <a:alpha val="23000"/>
                </a:srgbClr>
              </a:solidFill>
              <a:round/>
              <a:headEnd/>
              <a:tailEnd/>
            </a:ln>
            <a:effectLst/>
          </p:spPr>
          <p:txBody>
            <a:bodyPr rot="10800000" wrap="none" anchor="ctr"/>
            <a:lstStyle/>
            <a:p>
              <a:endParaRPr lang="en-US" dirty="0"/>
            </a:p>
          </p:txBody>
        </p:sp>
      </p:grpSp>
      <p:sp>
        <p:nvSpPr>
          <p:cNvPr id="3092" name="Oval 20" descr="E000063L"/>
          <p:cNvSpPr>
            <a:spLocks noChangeArrowheads="1"/>
          </p:cNvSpPr>
          <p:nvPr/>
        </p:nvSpPr>
        <p:spPr bwMode="gray">
          <a:xfrm>
            <a:off x="7186613" y="609600"/>
            <a:ext cx="776287" cy="776288"/>
          </a:xfrm>
          <a:prstGeom prst="ellipse">
            <a:avLst/>
          </a:prstGeom>
          <a:blipFill dpi="0" rotWithShape="1">
            <a:blip r:embed="rId7" cstate="print">
              <a:alphaModFix amt="90000"/>
            </a:blip>
            <a:srcRect/>
            <a:stretch>
              <a:fillRect/>
            </a:stretch>
          </a:blipFill>
          <a:ln w="38100">
            <a:solidFill>
              <a:srgbClr val="FFFFFF">
                <a:alpha val="80000"/>
              </a:srgbClr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93" name="Oval 21"/>
          <p:cNvSpPr>
            <a:spLocks noChangeArrowheads="1"/>
          </p:cNvSpPr>
          <p:nvPr/>
        </p:nvSpPr>
        <p:spPr bwMode="gray">
          <a:xfrm>
            <a:off x="8215313" y="609600"/>
            <a:ext cx="776287" cy="776288"/>
          </a:xfrm>
          <a:prstGeom prst="ellipse">
            <a:avLst/>
          </a:prstGeom>
          <a:blipFill dpi="0" rotWithShape="1">
            <a:blip r:embed="rId8" cstate="print">
              <a:alphaModFix amt="90000"/>
            </a:blip>
            <a:srcRect/>
            <a:stretch>
              <a:fillRect/>
            </a:stretch>
          </a:blipFill>
          <a:ln w="38100">
            <a:solidFill>
              <a:srgbClr val="FFFFFF">
                <a:alpha val="80000"/>
              </a:srgbClr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94" name="Oval 22" descr="E000031L"/>
          <p:cNvSpPr>
            <a:spLocks noChangeArrowheads="1"/>
          </p:cNvSpPr>
          <p:nvPr/>
        </p:nvSpPr>
        <p:spPr bwMode="gray">
          <a:xfrm>
            <a:off x="6157913" y="609600"/>
            <a:ext cx="776287" cy="776288"/>
          </a:xfrm>
          <a:prstGeom prst="ellipse">
            <a:avLst/>
          </a:prstGeom>
          <a:blipFill dpi="0" rotWithShape="1">
            <a:blip r:embed="rId9" cstate="print"/>
            <a:srcRect/>
            <a:stretch>
              <a:fillRect/>
            </a:stretch>
          </a:blipFill>
          <a:ln w="38100">
            <a:solidFill>
              <a:srgbClr val="FFFFFF">
                <a:alpha val="80000"/>
              </a:srgbClr>
            </a:solidFill>
            <a:round/>
            <a:headEnd/>
            <a:tailEnd/>
          </a:ln>
          <a:effectLst>
            <a:outerShdw dist="53882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095" name="Rectangle 23"/>
          <p:cNvSpPr>
            <a:spLocks noGrp="1" noChangeArrowheads="1"/>
          </p:cNvSpPr>
          <p:nvPr>
            <p:ph type="title"/>
          </p:nvPr>
        </p:nvSpPr>
        <p:spPr bwMode="gray">
          <a:xfrm>
            <a:off x="1001713" y="130175"/>
            <a:ext cx="7380287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 b="1">
          <a:solidFill>
            <a:srgbClr val="FFFFFF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838200" y="6477000"/>
            <a:ext cx="7467600" cy="381000"/>
          </a:xfrm>
        </p:spPr>
        <p:txBody>
          <a:bodyPr/>
          <a:lstStyle/>
          <a:p>
            <a:r>
              <a:rPr lang="en-US" dirty="0" smtClean="0"/>
              <a:t>www.homewardtrust.ca</a:t>
            </a:r>
            <a:endParaRPr lang="en-US" dirty="0"/>
          </a:p>
        </p:txBody>
      </p:sp>
      <p:sp>
        <p:nvSpPr>
          <p:cNvPr id="4" name="Title 3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CA" dirty="0" smtClean="0"/>
              <a:t>Seniors and Homelessness</a:t>
            </a:r>
            <a:br>
              <a:rPr lang="en-CA" dirty="0" smtClean="0"/>
            </a:br>
            <a:r>
              <a:rPr lang="en-CA" sz="1600" dirty="0" smtClean="0">
                <a:solidFill>
                  <a:schemeClr val="tx1"/>
                </a:solidFill>
              </a:rPr>
              <a:t>Deanna Castellanos Garcia</a:t>
            </a:r>
            <a:br>
              <a:rPr lang="en-CA" sz="1600" dirty="0" smtClean="0">
                <a:solidFill>
                  <a:schemeClr val="tx1"/>
                </a:solidFill>
              </a:rPr>
            </a:br>
            <a:r>
              <a:rPr lang="en-CA" sz="1600" dirty="0" smtClean="0">
                <a:solidFill>
                  <a:schemeClr val="tx1"/>
                </a:solidFill>
              </a:rPr>
              <a:t>Prevention and Sustainability  </a:t>
            </a:r>
            <a:endParaRPr lang="en-CA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Unmet needs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dirty="0"/>
              <a:t>Existing services for seniors are challenged to deal with “hard to serve” individuals or individuals with a history of homelessness and </a:t>
            </a:r>
            <a:r>
              <a:rPr lang="en-CA" sz="2800" dirty="0" smtClean="0"/>
              <a:t>trauma</a:t>
            </a:r>
          </a:p>
          <a:p>
            <a:pPr marL="0" indent="0">
              <a:buNone/>
            </a:pPr>
            <a:endParaRPr lang="en-CA" sz="28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800" dirty="0"/>
              <a:t>With less income for other necessities such as food, medicine, and health care, these populations are particularly vulnerable to homelessness. Limited options for future increases in income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3380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Average Income for Seniors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66800" y="1371600"/>
            <a:ext cx="7162800" cy="57246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CA" dirty="0" smtClean="0"/>
              <a:t>Alberta Works average income ranges from $323.00 to $1294.00 which includes core shelter and core needs (food and incidentals)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CA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CA" dirty="0" smtClean="0"/>
              <a:t>AISH (Assured Income for the </a:t>
            </a:r>
            <a:r>
              <a:rPr lang="en-CA" dirty="0"/>
              <a:t>S</a:t>
            </a:r>
            <a:r>
              <a:rPr lang="en-CA" dirty="0" smtClean="0"/>
              <a:t>everely </a:t>
            </a:r>
            <a:r>
              <a:rPr lang="en-CA" dirty="0"/>
              <a:t>H</a:t>
            </a:r>
            <a:r>
              <a:rPr lang="en-CA" dirty="0" smtClean="0"/>
              <a:t>andicapped) is $1588.00 maximum 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CA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CA" dirty="0" smtClean="0"/>
              <a:t>CPP &amp; CPPD (Canada Pension Plan) ranges anywhere from $1300.00 to $1644.00 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CA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CA" dirty="0" smtClean="0"/>
              <a:t> Widows Pension as low as $200.00 to $700.00 range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CA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CA" dirty="0" smtClean="0"/>
              <a:t>OAS &amp; GIS combination may range anywhere from 1000.00 to 1200.00</a:t>
            </a:r>
          </a:p>
          <a:p>
            <a:pPr algn="l"/>
            <a:endParaRPr lang="en-CA" dirty="0"/>
          </a:p>
          <a:p>
            <a:pPr algn="l"/>
            <a:r>
              <a:rPr lang="en-CA" dirty="0"/>
              <a:t>A</a:t>
            </a:r>
            <a:r>
              <a:rPr lang="en-CA" dirty="0" smtClean="0"/>
              <a:t>ll amounts are estimates amounts will depend on many factors</a:t>
            </a:r>
          </a:p>
          <a:p>
            <a:pPr algn="l"/>
            <a:r>
              <a:rPr lang="en-CA" dirty="0" smtClean="0"/>
              <a:t>Such as previous income, health status, and how much an individual is eligible to receive.</a:t>
            </a:r>
          </a:p>
          <a:p>
            <a:pPr algn="l"/>
            <a:endParaRPr lang="en-CA" sz="20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CA" sz="2000" b="1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CA" sz="2000" b="1" dirty="0"/>
          </a:p>
        </p:txBody>
      </p:sp>
    </p:spTree>
    <p:extLst>
      <p:ext uri="{BB962C8B-B14F-4D97-AF65-F5344CB8AC3E}">
        <p14:creationId xmlns:p14="http://schemas.microsoft.com/office/powerpoint/2010/main" val="2564615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Addressing the needs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000" u="sng" dirty="0" smtClean="0"/>
              <a:t>Prevention: </a:t>
            </a:r>
            <a:r>
              <a:rPr lang="en-CA" sz="2000" dirty="0" smtClean="0"/>
              <a:t>To </a:t>
            </a:r>
            <a:r>
              <a:rPr lang="en-CA" sz="2000" dirty="0"/>
              <a:t>prevent </a:t>
            </a:r>
            <a:r>
              <a:rPr lang="en-CA" sz="2000" dirty="0" smtClean="0"/>
              <a:t>elderly individuals  </a:t>
            </a:r>
            <a:r>
              <a:rPr lang="en-CA" sz="2000" dirty="0"/>
              <a:t>from becoming homeless, we must provide enough </a:t>
            </a:r>
            <a:r>
              <a:rPr lang="en-CA" sz="2000" dirty="0" smtClean="0"/>
              <a:t>low-income housing</a:t>
            </a:r>
            <a:r>
              <a:rPr lang="en-CA" sz="2000" dirty="0"/>
              <a:t>, income supports, and health care services to sustain independent living</a:t>
            </a:r>
            <a:r>
              <a:rPr lang="en-CA" sz="2000" dirty="0" smtClean="0"/>
              <a:t>.</a:t>
            </a:r>
          </a:p>
          <a:p>
            <a:pPr marL="0" indent="0">
              <a:buNone/>
            </a:pPr>
            <a:endParaRPr lang="en-CA" sz="2000" dirty="0" smtClean="0"/>
          </a:p>
          <a:p>
            <a:r>
              <a:rPr lang="en-CA" sz="2000" u="sng" dirty="0" smtClean="0"/>
              <a:t>Intervention: </a:t>
            </a:r>
            <a:r>
              <a:rPr lang="en-CA" sz="2000" dirty="0" smtClean="0"/>
              <a:t>For </a:t>
            </a:r>
            <a:r>
              <a:rPr lang="en-CA" sz="2000" dirty="0"/>
              <a:t>older </a:t>
            </a:r>
            <a:r>
              <a:rPr lang="en-CA" sz="2000" dirty="0" smtClean="0"/>
              <a:t>adults who </a:t>
            </a:r>
            <a:r>
              <a:rPr lang="en-CA" sz="2000" dirty="0"/>
              <a:t>have already lost their homes, </a:t>
            </a:r>
            <a:r>
              <a:rPr lang="en-CA" sz="2000" dirty="0" smtClean="0"/>
              <a:t>outreach, </a:t>
            </a:r>
            <a:r>
              <a:rPr lang="en-CA" sz="2000" dirty="0"/>
              <a:t>health and social services </a:t>
            </a:r>
            <a:r>
              <a:rPr lang="en-CA" sz="2000" dirty="0" smtClean="0"/>
              <a:t>must become available and included within Housing First efforts. </a:t>
            </a:r>
          </a:p>
          <a:p>
            <a:pPr marL="0" indent="0">
              <a:buNone/>
            </a:pPr>
            <a:endParaRPr lang="en-CA" sz="2000" dirty="0" smtClean="0"/>
          </a:p>
          <a:p>
            <a:r>
              <a:rPr lang="en-CA" sz="2000" u="sng" dirty="0" smtClean="0"/>
              <a:t>Access: </a:t>
            </a:r>
            <a:r>
              <a:rPr lang="en-CA" sz="2000" dirty="0" smtClean="0"/>
              <a:t>Accessibility and alignment between homeless-serving system and mainstream health and long-term care is essential.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14595874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1371600"/>
            <a:ext cx="86106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CA" sz="2400" dirty="0"/>
              <a:t>When thinking about homelessness, the elderly people issue doesn’t immediately come to </a:t>
            </a:r>
            <a:r>
              <a:rPr lang="en-CA" sz="2400" dirty="0" smtClean="0"/>
              <a:t>our mind</a:t>
            </a:r>
            <a:r>
              <a:rPr lang="en-CA" sz="2400" dirty="0"/>
              <a:t>. Homeless </a:t>
            </a:r>
            <a:r>
              <a:rPr lang="en-CA" sz="2400" dirty="0" smtClean="0"/>
              <a:t>elderly, </a:t>
            </a:r>
            <a:r>
              <a:rPr lang="en-CA" sz="2400" dirty="0"/>
              <a:t>although increasing in numbers, continue to be a forgotten </a:t>
            </a:r>
            <a:r>
              <a:rPr lang="en-CA" sz="2400" dirty="0" smtClean="0"/>
              <a:t>population</a:t>
            </a:r>
          </a:p>
          <a:p>
            <a:pPr algn="l"/>
            <a:endParaRPr lang="en-CA" sz="24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CA" sz="2400" dirty="0"/>
              <a:t>Among this growing population of older adults living in poverty </a:t>
            </a:r>
            <a:r>
              <a:rPr lang="en-CA" sz="2400" dirty="0" smtClean="0"/>
              <a:t>are people </a:t>
            </a:r>
            <a:r>
              <a:rPr lang="en-CA" sz="2400" dirty="0"/>
              <a:t>forced to grow old </a:t>
            </a:r>
            <a:r>
              <a:rPr lang="en-CA" sz="2400" dirty="0" smtClean="0"/>
              <a:t>in the </a:t>
            </a:r>
            <a:r>
              <a:rPr lang="en-CA" sz="2400" dirty="0"/>
              <a:t>streets and in shelters, elderly persons who have recently </a:t>
            </a:r>
            <a:r>
              <a:rPr lang="en-CA" sz="2400" dirty="0" smtClean="0"/>
              <a:t>become </a:t>
            </a:r>
            <a:r>
              <a:rPr lang="en-CA" sz="2400" dirty="0"/>
              <a:t>homeless or who remain </a:t>
            </a:r>
            <a:r>
              <a:rPr lang="en-CA" sz="2400" dirty="0" smtClean="0"/>
              <a:t>at constant </a:t>
            </a:r>
            <a:r>
              <a:rPr lang="en-CA" sz="2400" dirty="0"/>
              <a:t>risk of losing housing. </a:t>
            </a:r>
            <a:endParaRPr lang="en-CA" sz="2400" dirty="0" smtClean="0"/>
          </a:p>
          <a:p>
            <a:pPr algn="l"/>
            <a:endParaRPr lang="en-CA" sz="24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CA" sz="24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CA" sz="2400" dirty="0" smtClean="0"/>
              <a:t>The </a:t>
            </a:r>
            <a:r>
              <a:rPr lang="en-CA" sz="2400" dirty="0"/>
              <a:t>number of elderly adults who </a:t>
            </a:r>
            <a:r>
              <a:rPr lang="en-CA" sz="2400" dirty="0" smtClean="0"/>
              <a:t>have become </a:t>
            </a:r>
            <a:r>
              <a:rPr lang="en-CA" sz="2400" dirty="0"/>
              <a:t>homeless </a:t>
            </a:r>
            <a:r>
              <a:rPr lang="en-CA" sz="2400" dirty="0" smtClean="0"/>
              <a:t>has increased </a:t>
            </a:r>
            <a:r>
              <a:rPr lang="en-CA" sz="2400" dirty="0"/>
              <a:t>around the county.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838200" y="351740"/>
            <a:ext cx="609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3600" dirty="0">
                <a:solidFill>
                  <a:schemeClr val="bg1"/>
                </a:solidFill>
              </a:rPr>
              <a:t>Aging and </a:t>
            </a:r>
            <a:r>
              <a:rPr lang="en-US" sz="3600" dirty="0" smtClean="0">
                <a:solidFill>
                  <a:schemeClr val="bg1"/>
                </a:solidFill>
              </a:rPr>
              <a:t>Homelessness </a:t>
            </a:r>
            <a:endParaRPr lang="en-CA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5771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Aging and Homelessness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0668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CA" sz="2400" dirty="0"/>
              <a:t>DEFINITIONS AND DIMENSIONS</a:t>
            </a:r>
          </a:p>
          <a:p>
            <a:r>
              <a:rPr lang="en-CA" sz="2400" dirty="0"/>
              <a:t>Definitions of aged status in the homeless vary from study to study. However, there is a </a:t>
            </a:r>
            <a:r>
              <a:rPr lang="en-CA" sz="2400" dirty="0" smtClean="0"/>
              <a:t>growing consensus </a:t>
            </a:r>
            <a:r>
              <a:rPr lang="en-CA" sz="2400" dirty="0"/>
              <a:t>that persons aged 50 and over should be included in the "older homeless" category</a:t>
            </a:r>
            <a:r>
              <a:rPr lang="en-CA" sz="2400" dirty="0" smtClean="0"/>
              <a:t>.</a:t>
            </a:r>
          </a:p>
          <a:p>
            <a:pPr marL="0" indent="0">
              <a:buNone/>
            </a:pPr>
            <a:endParaRPr lang="en-CA" sz="2400" dirty="0"/>
          </a:p>
          <a:p>
            <a:r>
              <a:rPr lang="en-CA" sz="2400" dirty="0"/>
              <a:t>Homeless persons aged 50-65 frequently fall between the cracks of governmental safety </a:t>
            </a:r>
            <a:r>
              <a:rPr lang="en-CA" sz="2400" dirty="0" smtClean="0"/>
              <a:t>nets</a:t>
            </a:r>
          </a:p>
          <a:p>
            <a:pPr marL="0" indent="0">
              <a:buNone/>
            </a:pPr>
            <a:endParaRPr lang="en-CA" sz="2400" dirty="0"/>
          </a:p>
          <a:p>
            <a:r>
              <a:rPr lang="en-CA" sz="2400" dirty="0"/>
              <a:t>W</a:t>
            </a:r>
            <a:r>
              <a:rPr lang="en-CA" sz="2400" dirty="0" smtClean="0"/>
              <a:t>hile </a:t>
            </a:r>
            <a:r>
              <a:rPr lang="en-CA" sz="2400" dirty="0"/>
              <a:t>not technically old enough to qualify for </a:t>
            </a:r>
            <a:r>
              <a:rPr lang="en-CA" sz="2400" dirty="0" smtClean="0"/>
              <a:t>long term care </a:t>
            </a:r>
            <a:r>
              <a:rPr lang="en-CA" sz="2400" dirty="0"/>
              <a:t>their physical health, assaulted by </a:t>
            </a:r>
            <a:r>
              <a:rPr lang="en-CA" sz="2400" dirty="0" smtClean="0"/>
              <a:t>poor nutrition and severe living conditions, may resemble that of a 70-year-old.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431526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System Pressures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CA" sz="2400" dirty="0" smtClean="0"/>
              <a:t>Large and growing seniors population needing Housing First and supported housing</a:t>
            </a:r>
          </a:p>
          <a:p>
            <a:pPr marL="0" indent="0">
              <a:buNone/>
            </a:pPr>
            <a:endParaRPr lang="en-CA" sz="2400" dirty="0" smtClean="0"/>
          </a:p>
          <a:p>
            <a:r>
              <a:rPr lang="en-CA" sz="2400" dirty="0" smtClean="0"/>
              <a:t>“Graduates” of Housing First are increasingly aging</a:t>
            </a:r>
          </a:p>
          <a:p>
            <a:endParaRPr lang="en-CA" sz="2400" dirty="0" smtClean="0"/>
          </a:p>
          <a:p>
            <a:r>
              <a:rPr lang="en-CA" sz="2400" dirty="0" smtClean="0"/>
              <a:t>Few community options available relative to need</a:t>
            </a:r>
          </a:p>
          <a:p>
            <a:endParaRPr lang="en-CA" sz="2400" dirty="0" smtClean="0"/>
          </a:p>
          <a:p>
            <a:r>
              <a:rPr lang="en-CA" sz="2400" dirty="0" smtClean="0"/>
              <a:t>Homeless system not well-positioned to access seniors and continuing care systems</a:t>
            </a:r>
          </a:p>
          <a:p>
            <a:endParaRPr lang="en-CA" sz="2400" dirty="0" smtClean="0"/>
          </a:p>
          <a:p>
            <a:r>
              <a:rPr lang="en-CA" sz="2400" dirty="0" smtClean="0"/>
              <a:t>Creates pressure on the homeless system to meet support needs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31939197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System P</a:t>
            </a:r>
            <a:r>
              <a:rPr lang="en-CA" dirty="0" smtClean="0"/>
              <a:t>ressures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800" dirty="0"/>
              <a:t>S</a:t>
            </a:r>
            <a:r>
              <a:rPr lang="en-CA" sz="2800" dirty="0" smtClean="0"/>
              <a:t>pecialized </a:t>
            </a:r>
            <a:r>
              <a:rPr lang="en-CA" sz="2800" dirty="0"/>
              <a:t>support services, short- </a:t>
            </a:r>
            <a:r>
              <a:rPr lang="en-CA" sz="2800" dirty="0" smtClean="0"/>
              <a:t>or longer-term </a:t>
            </a:r>
            <a:r>
              <a:rPr lang="en-CA" sz="2800" dirty="0"/>
              <a:t>assistance with addiction or physical or mental </a:t>
            </a:r>
            <a:r>
              <a:rPr lang="en-CA" sz="2800" dirty="0" smtClean="0"/>
              <a:t>health problems</a:t>
            </a:r>
            <a:r>
              <a:rPr lang="en-CA" sz="2800" dirty="0" smtClean="0"/>
              <a:t>.</a:t>
            </a:r>
          </a:p>
          <a:p>
            <a:pPr marL="0" indent="0">
              <a:buNone/>
            </a:pPr>
            <a:endParaRPr lang="en-CA" sz="2800" dirty="0" smtClean="0"/>
          </a:p>
          <a:p>
            <a:r>
              <a:rPr lang="en-CA" sz="2800" dirty="0"/>
              <a:t>Homeless system not well-positioned to access seniors and continuing care systems</a:t>
            </a:r>
          </a:p>
          <a:p>
            <a:endParaRPr lang="en-CA" sz="2800" dirty="0"/>
          </a:p>
          <a:p>
            <a:r>
              <a:rPr lang="en-CA" sz="2800" dirty="0"/>
              <a:t>Creates pressure on the homeless system to meet support needs</a:t>
            </a:r>
          </a:p>
          <a:p>
            <a:endParaRPr lang="en-CA" sz="2800" dirty="0"/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38524254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Long Term </a:t>
            </a:r>
            <a:r>
              <a:rPr lang="en-CA" dirty="0" smtClean="0"/>
              <a:t>Impacts of homelessness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 smtClean="0"/>
              <a:t>Long-term homelessness is strongly associated with many serious chronic and acute health problems, as well as premature death </a:t>
            </a:r>
          </a:p>
          <a:p>
            <a:pPr marL="0" indent="0">
              <a:buNone/>
            </a:pPr>
            <a:endParaRPr lang="en-CA" sz="2400" dirty="0" smtClean="0"/>
          </a:p>
          <a:p>
            <a:r>
              <a:rPr lang="en-CA" sz="2400" dirty="0"/>
              <a:t>Homelessness increases a person’s exposure to infectious </a:t>
            </a:r>
            <a:r>
              <a:rPr lang="en-CA" sz="2400" dirty="0" smtClean="0"/>
              <a:t>and communicable </a:t>
            </a:r>
            <a:r>
              <a:rPr lang="en-CA" sz="2400" dirty="0"/>
              <a:t>diseases (e.g. tuberculosis</a:t>
            </a:r>
            <a:r>
              <a:rPr lang="en-CA" sz="2400" dirty="0" smtClean="0"/>
              <a:t>)</a:t>
            </a:r>
          </a:p>
          <a:p>
            <a:endParaRPr lang="en-CA" sz="2400" dirty="0" smtClean="0"/>
          </a:p>
          <a:p>
            <a:r>
              <a:rPr lang="en-CA" sz="2400" dirty="0"/>
              <a:t>Homelessness is a severely stressful existence, and severe stress </a:t>
            </a:r>
            <a:r>
              <a:rPr lang="en-CA" sz="2400" dirty="0" smtClean="0"/>
              <a:t>can trigger </a:t>
            </a:r>
            <a:r>
              <a:rPr lang="en-CA" sz="2400" dirty="0"/>
              <a:t>genetic dispositions to diseases (e.g. hypertension</a:t>
            </a:r>
            <a:r>
              <a:rPr lang="en-CA" sz="2400" dirty="0" smtClean="0"/>
              <a:t>)</a:t>
            </a:r>
          </a:p>
          <a:p>
            <a:endParaRPr lang="en-CA" sz="2400" dirty="0" smtClean="0"/>
          </a:p>
        </p:txBody>
      </p:sp>
    </p:spTree>
    <p:extLst>
      <p:ext uri="{BB962C8B-B14F-4D97-AF65-F5344CB8AC3E}">
        <p14:creationId xmlns:p14="http://schemas.microsoft.com/office/powerpoint/2010/main" val="1453227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Long Term </a:t>
            </a:r>
            <a:r>
              <a:rPr lang="en-CA" dirty="0" smtClean="0"/>
              <a:t>Impacts 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z="2400" dirty="0"/>
              <a:t>Long periods of malnutrition can cause some chronic conditions (e.g</a:t>
            </a:r>
            <a:r>
              <a:rPr lang="en-CA" sz="2400" dirty="0" smtClean="0"/>
              <a:t>. anemia </a:t>
            </a:r>
            <a:r>
              <a:rPr lang="en-CA" sz="2400" dirty="0"/>
              <a:t>and various degenerative bone </a:t>
            </a:r>
            <a:r>
              <a:rPr lang="en-CA" sz="2400" dirty="0" smtClean="0"/>
              <a:t>diseases</a:t>
            </a:r>
          </a:p>
          <a:p>
            <a:endParaRPr lang="en-CA" sz="2400" dirty="0"/>
          </a:p>
          <a:p>
            <a:r>
              <a:rPr lang="en-CA" sz="2400" dirty="0"/>
              <a:t>There is a higher likelihood of experiencing violence or trauma </a:t>
            </a:r>
            <a:r>
              <a:rPr lang="en-CA" sz="2400" dirty="0" smtClean="0"/>
              <a:t>on the </a:t>
            </a:r>
            <a:r>
              <a:rPr lang="en-CA" sz="2400" dirty="0"/>
              <a:t>street or in a </a:t>
            </a:r>
            <a:r>
              <a:rPr lang="en-CA" sz="2400" dirty="0" smtClean="0"/>
              <a:t>shelter</a:t>
            </a:r>
          </a:p>
          <a:p>
            <a:endParaRPr lang="en-CA" sz="2400" dirty="0"/>
          </a:p>
          <a:p>
            <a:r>
              <a:rPr lang="en-CA" sz="2400" dirty="0"/>
              <a:t>Difficult living conditions also result in poor hygiene, </a:t>
            </a:r>
            <a:r>
              <a:rPr lang="en-CA" sz="2400" dirty="0" smtClean="0"/>
              <a:t>inadequate diets</a:t>
            </a:r>
            <a:r>
              <a:rPr lang="en-CA" sz="2400" dirty="0"/>
              <a:t>, exposure to the elements, lack of sleep and physical injuries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977636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Senior homelessness In Edmonton</a:t>
            </a:r>
            <a:endParaRPr lang="en-CA" dirty="0"/>
          </a:p>
        </p:txBody>
      </p:sp>
      <p:sp>
        <p:nvSpPr>
          <p:cNvPr id="5" name="TextBox 4"/>
          <p:cNvSpPr txBox="1"/>
          <p:nvPr/>
        </p:nvSpPr>
        <p:spPr>
          <a:xfrm>
            <a:off x="685800" y="3810000"/>
            <a:ext cx="77724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CA" sz="2000" dirty="0" smtClean="0"/>
              <a:t>The numbers are provided by the homeless count in Edmonton 2014 which is a point in time count of Edmonton’s homeless population .</a:t>
            </a:r>
          </a:p>
          <a:p>
            <a:pPr algn="l"/>
            <a:endParaRPr lang="en-CA" sz="20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CA" sz="2000" dirty="0" smtClean="0"/>
              <a:t>It provides a current snapshot of the overall homeless population and enables us to examine how the population changes through time </a:t>
            </a:r>
            <a:endParaRPr lang="en-CA" sz="2000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7596340"/>
              </p:ext>
            </p:extLst>
          </p:nvPr>
        </p:nvGraphicFramePr>
        <p:xfrm>
          <a:off x="838201" y="1523999"/>
          <a:ext cx="7619999" cy="205740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30940"/>
                <a:gridCol w="658157"/>
                <a:gridCol w="648408"/>
                <a:gridCol w="719910"/>
                <a:gridCol w="720723"/>
                <a:gridCol w="719910"/>
                <a:gridCol w="679283"/>
                <a:gridCol w="606967"/>
                <a:gridCol w="877544"/>
                <a:gridCol w="658157"/>
              </a:tblGrid>
              <a:tr h="469311">
                <a:tc>
                  <a:txBody>
                    <a:bodyPr/>
                    <a:lstStyle/>
                    <a:p>
                      <a:pPr marL="0" marR="0" algn="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Age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0-17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18-24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25-30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31-44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45-54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55-64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65+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Blank/DK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Total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68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&gt;5 yr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18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123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60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247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285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158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50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18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959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68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&lt;6 mo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-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29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29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55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30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5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-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5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159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68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&lt;1 yr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-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8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8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15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15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11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-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-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58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68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&lt;3 yr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-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21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10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33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33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12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4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-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115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68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&lt;5 yr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-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12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7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19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24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14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-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-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81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68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Blank/DK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-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17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18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46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36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9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-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28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158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22687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Total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26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210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132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415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423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209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62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>
                          <a:effectLst/>
                        </a:rPr>
                        <a:t>53</a:t>
                      </a:r>
                      <a:endParaRPr lang="en-CA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CA" sz="1100" dirty="0">
                          <a:effectLst/>
                        </a:rPr>
                        <a:t>1530</a:t>
                      </a:r>
                      <a:endParaRPr lang="en-CA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212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Unmet needs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33400" y="1295400"/>
            <a:ext cx="81534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l">
              <a:buFont typeface="Arial" panose="020B0604020202020204" pitchFamily="34" charset="0"/>
              <a:buChar char="•"/>
            </a:pPr>
            <a:endParaRPr lang="en-CA" sz="24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CA" sz="2400" dirty="0" smtClean="0"/>
              <a:t>Increased </a:t>
            </a:r>
            <a:r>
              <a:rPr lang="en-CA" sz="2400" dirty="0"/>
              <a:t>homelessness among elderly persons is largely the result of poverty and the </a:t>
            </a:r>
            <a:r>
              <a:rPr lang="en-CA" sz="2400" dirty="0" smtClean="0"/>
              <a:t>declining availability </a:t>
            </a:r>
            <a:r>
              <a:rPr lang="en-CA" sz="2400" dirty="0"/>
              <a:t>of affordable housing among certain segments of the </a:t>
            </a:r>
            <a:r>
              <a:rPr lang="en-CA" sz="2400" dirty="0" smtClean="0"/>
              <a:t>aging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CA" sz="2400" dirty="0" smtClean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CA" sz="24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en-CA" sz="24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CA" sz="2400" dirty="0" smtClean="0"/>
              <a:t>Low visibility for homelessness among seniors – we “don’t like to talk about it”</a:t>
            </a:r>
          </a:p>
          <a:p>
            <a:pPr algn="l"/>
            <a:endParaRPr lang="en-CA" sz="2400" dirty="0" smtClean="0"/>
          </a:p>
          <a:p>
            <a:pPr algn="l"/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22945065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978TGp_edu_light">
  <a:themeElements>
    <a:clrScheme name="Custom 4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F2674A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AB8F01"/>
      </a:hlink>
      <a:folHlink>
        <a:srgbClr val="96A9A9"/>
      </a:folHlink>
    </a:clrScheme>
    <a:fontScheme name="2_Default 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>
            <a:alpha val="20000"/>
          </a:schemeClr>
        </a:solidFill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rot="10800000"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2">
            <a:alpha val="20000"/>
          </a:schemeClr>
        </a:solidFill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rot="10800000"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Default Design 1">
        <a:dk1>
          <a:srgbClr val="000000"/>
        </a:dk1>
        <a:lt1>
          <a:srgbClr val="FFFFFF"/>
        </a:lt1>
        <a:dk2>
          <a:srgbClr val="5F1B4D"/>
        </a:dk2>
        <a:lt2>
          <a:srgbClr val="C0C0C0"/>
        </a:lt2>
        <a:accent1>
          <a:srgbClr val="E16594"/>
        </a:accent1>
        <a:accent2>
          <a:srgbClr val="26B3D4"/>
        </a:accent2>
        <a:accent3>
          <a:srgbClr val="FFFFFF"/>
        </a:accent3>
        <a:accent4>
          <a:srgbClr val="000000"/>
        </a:accent4>
        <a:accent5>
          <a:srgbClr val="EEB8C8"/>
        </a:accent5>
        <a:accent6>
          <a:srgbClr val="21A2C0"/>
        </a:accent6>
        <a:hlink>
          <a:srgbClr val="B2C125"/>
        </a:hlink>
        <a:folHlink>
          <a:srgbClr val="DA9A2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2">
        <a:dk1>
          <a:srgbClr val="000000"/>
        </a:dk1>
        <a:lt1>
          <a:srgbClr val="FFFFFF"/>
        </a:lt1>
        <a:dk2>
          <a:srgbClr val="635817"/>
        </a:dk2>
        <a:lt2>
          <a:srgbClr val="C0C0C0"/>
        </a:lt2>
        <a:accent1>
          <a:srgbClr val="D28310"/>
        </a:accent1>
        <a:accent2>
          <a:srgbClr val="85BC22"/>
        </a:accent2>
        <a:accent3>
          <a:srgbClr val="FFFFFF"/>
        </a:accent3>
        <a:accent4>
          <a:srgbClr val="000000"/>
        </a:accent4>
        <a:accent5>
          <a:srgbClr val="E5C1AA"/>
        </a:accent5>
        <a:accent6>
          <a:srgbClr val="78AA1E"/>
        </a:accent6>
        <a:hlink>
          <a:srgbClr val="2AC4B2"/>
        </a:hlink>
        <a:folHlink>
          <a:srgbClr val="74A7C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Default Design 3">
        <a:dk1>
          <a:srgbClr val="000000"/>
        </a:dk1>
        <a:lt1>
          <a:srgbClr val="FFFFFF"/>
        </a:lt1>
        <a:dk2>
          <a:srgbClr val="003366"/>
        </a:dk2>
        <a:lt2>
          <a:srgbClr val="B2B2B2"/>
        </a:lt2>
        <a:accent1>
          <a:srgbClr val="2CA1DC"/>
        </a:accent1>
        <a:accent2>
          <a:srgbClr val="F66E1A"/>
        </a:accent2>
        <a:accent3>
          <a:srgbClr val="FFFFFF"/>
        </a:accent3>
        <a:accent4>
          <a:srgbClr val="000000"/>
        </a:accent4>
        <a:accent5>
          <a:srgbClr val="ACCDEB"/>
        </a:accent5>
        <a:accent6>
          <a:srgbClr val="DF6316"/>
        </a:accent6>
        <a:hlink>
          <a:srgbClr val="DEB400"/>
        </a:hlink>
        <a:folHlink>
          <a:srgbClr val="8BB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8727</TotalTime>
  <Words>864</Words>
  <Application>Microsoft Office PowerPoint</Application>
  <PresentationFormat>On-screen Show (4:3)</PresentationFormat>
  <Paragraphs>177</Paragraphs>
  <Slides>12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978TGp_edu_light</vt:lpstr>
      <vt:lpstr>Seniors and Homelessness Deanna Castellanos Garcia Prevention and Sustainability  </vt:lpstr>
      <vt:lpstr>PowerPoint Presentation</vt:lpstr>
      <vt:lpstr>Aging and Homelessness</vt:lpstr>
      <vt:lpstr>System Pressures</vt:lpstr>
      <vt:lpstr>System Pressures </vt:lpstr>
      <vt:lpstr>Long Term Impacts of homelessness </vt:lpstr>
      <vt:lpstr>Long Term Impacts </vt:lpstr>
      <vt:lpstr>Senior homelessness In Edmonton</vt:lpstr>
      <vt:lpstr>Unmet needs </vt:lpstr>
      <vt:lpstr>Unmet needs </vt:lpstr>
      <vt:lpstr>Average Income for Seniors</vt:lpstr>
      <vt:lpstr>Addressing the needs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ThemeGallery PowerTemplate</dc:title>
  <dc:creator>Susan McGee</dc:creator>
  <cp:lastModifiedBy>Deanna Garcia</cp:lastModifiedBy>
  <cp:revision>498</cp:revision>
  <cp:lastPrinted>2014-04-22T20:26:38Z</cp:lastPrinted>
  <dcterms:created xsi:type="dcterms:W3CDTF">2010-05-27T20:43:01Z</dcterms:created>
  <dcterms:modified xsi:type="dcterms:W3CDTF">2015-05-06T21:49:51Z</dcterms:modified>
</cp:coreProperties>
</file>