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464" r:id="rId2"/>
    <p:sldId id="583" r:id="rId3"/>
    <p:sldId id="585" r:id="rId4"/>
    <p:sldId id="579" r:id="rId5"/>
    <p:sldId id="582" r:id="rId6"/>
    <p:sldId id="589" r:id="rId7"/>
    <p:sldId id="588" r:id="rId8"/>
    <p:sldId id="586" r:id="rId9"/>
    <p:sldId id="590" r:id="rId10"/>
    <p:sldId id="587" r:id="rId11"/>
    <p:sldId id="537" r:id="rId1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201"/>
    <a:srgbClr val="C0C0C0"/>
    <a:srgbClr val="FB510D"/>
    <a:srgbClr val="F6A91E"/>
    <a:srgbClr val="40A0B6"/>
    <a:srgbClr val="BE2C3A"/>
    <a:srgbClr val="FFFFFF"/>
    <a:srgbClr val="FF8029"/>
    <a:srgbClr val="2CA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2425" autoAdjust="0"/>
    <p:restoredTop sz="71543" autoAdjust="0"/>
  </p:normalViewPr>
  <p:slideViewPr>
    <p:cSldViewPr>
      <p:cViewPr varScale="1">
        <p:scale>
          <a:sx n="83" d="100"/>
          <a:sy n="83" d="100"/>
        </p:scale>
        <p:origin x="-25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68" y="-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5C023-8B70-45FB-96FC-BF39032B0747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624FA-0B03-4CCA-A0C5-215109E758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6EA103-5B58-46FB-B558-10D8A191A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19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When I started to work here in Edmonton we began </a:t>
            </a:r>
            <a:r>
              <a:rPr lang="en-US" sz="1600" b="1" u="sng" dirty="0" smtClean="0">
                <a:solidFill>
                  <a:srgbClr val="FF0000"/>
                </a:solidFill>
              </a:rPr>
              <a:t>looking at how </a:t>
            </a:r>
            <a:r>
              <a:rPr lang="en-US" sz="1600" dirty="0" smtClean="0"/>
              <a:t>we could get </a:t>
            </a:r>
            <a:r>
              <a:rPr lang="en-US" sz="1600" b="1" u="sng" dirty="0">
                <a:solidFill>
                  <a:srgbClr val="FF0000"/>
                </a:solidFill>
              </a:rPr>
              <a:t>more units </a:t>
            </a:r>
            <a:r>
              <a:rPr lang="en-US" sz="1600" dirty="0" smtClean="0"/>
              <a:t>for housing first participants. Not just for </a:t>
            </a:r>
            <a:r>
              <a:rPr lang="en-US" sz="1600" b="1" u="sng" dirty="0">
                <a:solidFill>
                  <a:srgbClr val="FF0000"/>
                </a:solidFill>
              </a:rPr>
              <a:t>one client with one program</a:t>
            </a:r>
            <a:r>
              <a:rPr lang="en-US" sz="1600" dirty="0" smtClean="0"/>
              <a:t> but </a:t>
            </a:r>
            <a:r>
              <a:rPr lang="en-US" sz="1600" dirty="0" smtClean="0"/>
              <a:t>to secure </a:t>
            </a:r>
            <a:r>
              <a:rPr lang="en-US" sz="1600" dirty="0" smtClean="0"/>
              <a:t>units for </a:t>
            </a:r>
            <a:r>
              <a:rPr lang="en-US" sz="1600" dirty="0" smtClean="0"/>
              <a:t>“housing first”, </a:t>
            </a:r>
            <a:r>
              <a:rPr lang="en-US" sz="1600" dirty="0" smtClean="0"/>
              <a:t>r</a:t>
            </a:r>
            <a:r>
              <a:rPr lang="en-US" sz="1600" b="1" u="sng" dirty="0">
                <a:solidFill>
                  <a:srgbClr val="FF0000"/>
                </a:solidFill>
              </a:rPr>
              <a:t>egardless of which program and client are ultimately chosen to live there</a:t>
            </a:r>
            <a:r>
              <a:rPr lang="en-US" sz="1600" dirty="0" smtClean="0"/>
              <a:t>. 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The answer we came up with was to </a:t>
            </a:r>
            <a:r>
              <a:rPr lang="en-US" sz="1600" b="1" u="sng" dirty="0">
                <a:solidFill>
                  <a:srgbClr val="FF0000"/>
                </a:solidFill>
              </a:rPr>
              <a:t>look</a:t>
            </a:r>
            <a:r>
              <a:rPr lang="en-US" sz="1600" dirty="0" smtClean="0"/>
              <a:t> at </a:t>
            </a:r>
            <a:r>
              <a:rPr lang="en-US" sz="1600" b="1" u="sng" dirty="0">
                <a:solidFill>
                  <a:srgbClr val="FF0000"/>
                </a:solidFill>
              </a:rPr>
              <a:t>landlords</a:t>
            </a:r>
            <a:r>
              <a:rPr lang="en-US" sz="1600" dirty="0" smtClean="0"/>
              <a:t> as a </a:t>
            </a:r>
            <a:r>
              <a:rPr lang="en-US" sz="1600" b="1" u="sng" dirty="0">
                <a:solidFill>
                  <a:srgbClr val="FF0000"/>
                </a:solidFill>
              </a:rPr>
              <a:t>sector</a:t>
            </a:r>
            <a:r>
              <a:rPr lang="en-US" sz="1600" dirty="0" smtClean="0"/>
              <a:t> that needed to be </a:t>
            </a:r>
            <a:r>
              <a:rPr lang="en-US" sz="1600" b="1" u="sng" dirty="0">
                <a:solidFill>
                  <a:srgbClr val="FF0000"/>
                </a:solidFill>
              </a:rPr>
              <a:t>engaged</a:t>
            </a:r>
            <a:r>
              <a:rPr lang="en-US" sz="1600" dirty="0" smtClean="0"/>
              <a:t> at a </a:t>
            </a:r>
            <a:r>
              <a:rPr lang="en-US" sz="1600" b="1" u="sng" dirty="0">
                <a:solidFill>
                  <a:srgbClr val="FF0000"/>
                </a:solidFill>
              </a:rPr>
              <a:t>system</a:t>
            </a:r>
            <a:r>
              <a:rPr lang="en-US" sz="1600" dirty="0" smtClean="0"/>
              <a:t> level. So I wanted to spend </a:t>
            </a:r>
            <a:r>
              <a:rPr lang="en-US" sz="1600" b="1" u="sng" dirty="0">
                <a:solidFill>
                  <a:srgbClr val="FF0000"/>
                </a:solidFill>
              </a:rPr>
              <a:t>some</a:t>
            </a:r>
            <a:r>
              <a:rPr lang="en-US" sz="1600" dirty="0" smtClean="0"/>
              <a:t> </a:t>
            </a:r>
            <a:r>
              <a:rPr lang="en-US" sz="1600" b="1" u="sng" dirty="0">
                <a:solidFill>
                  <a:srgbClr val="FF0000"/>
                </a:solidFill>
              </a:rPr>
              <a:t>time</a:t>
            </a:r>
            <a:r>
              <a:rPr lang="en-US" sz="1600" dirty="0" smtClean="0"/>
              <a:t> today to show you how </a:t>
            </a:r>
            <a:r>
              <a:rPr lang="en-US" sz="1600" b="1" u="sng" dirty="0">
                <a:solidFill>
                  <a:srgbClr val="FF0000"/>
                </a:solidFill>
              </a:rPr>
              <a:t>building</a:t>
            </a:r>
            <a:r>
              <a:rPr lang="en-US" sz="1600" dirty="0" smtClean="0"/>
              <a:t> the landlord relations </a:t>
            </a:r>
            <a:r>
              <a:rPr lang="en-US" sz="1600" b="1" u="sng" dirty="0">
                <a:solidFill>
                  <a:srgbClr val="FF0000"/>
                </a:solidFill>
              </a:rPr>
              <a:t>function</a:t>
            </a:r>
            <a:r>
              <a:rPr lang="en-US" sz="1600" dirty="0" smtClean="0"/>
              <a:t> into your </a:t>
            </a:r>
            <a:r>
              <a:rPr lang="en-US" sz="1600" b="1" u="sng" dirty="0">
                <a:solidFill>
                  <a:srgbClr val="FF0000"/>
                </a:solidFill>
              </a:rPr>
              <a:t>community</a:t>
            </a:r>
            <a:r>
              <a:rPr lang="en-US" sz="1600" dirty="0" smtClean="0"/>
              <a:t> can help </a:t>
            </a:r>
            <a:r>
              <a:rPr lang="en-US" sz="1600" b="1" u="sng" dirty="0">
                <a:solidFill>
                  <a:srgbClr val="FF0000"/>
                </a:solidFill>
              </a:rPr>
              <a:t>end Homelessness.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20482-9B3F-48A1-A81B-C39BC9E699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2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9800" y="533400"/>
            <a:ext cx="24384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5608320" cy="571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Ending homelessness will never happen without a </a:t>
            </a:r>
            <a:r>
              <a:rPr lang="en-CA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concerted</a:t>
            </a:r>
            <a:r>
              <a:rPr lang="en-CA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effort. Historically landlords have been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largely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 as a </a:t>
            </a:r>
            <a:r>
              <a:rPr lang="en-CA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</a:t>
            </a:r>
            <a:r>
              <a:rPr lang="en-CA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evil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worse, </a:t>
            </a:r>
            <a:r>
              <a:rPr lang="en-CA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treated like the enemy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CA" sz="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CA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n-CA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stakeholder in housing first we need to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re-frame</a:t>
            </a:r>
            <a:r>
              <a:rPr lang="en-CA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our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en-CA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start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en-CA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them like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lang="en-CA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means we need to start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engaging</a:t>
            </a:r>
            <a:r>
              <a:rPr lang="en-CA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them in our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</a:t>
            </a:r>
            <a:r>
              <a:rPr lang="en-CA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 and in the work we do. There is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tremendous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engaging with the housing sector to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our programs by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giving landlords a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avenues for input.</a:t>
            </a:r>
          </a:p>
          <a:p>
            <a:pPr lvl="0">
              <a:lnSpc>
                <a:spcPct val="150000"/>
              </a:lnSpc>
            </a:pPr>
            <a:endParaRPr lang="en-CA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CA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we build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Landlord Engagement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our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practice problem-solving, troubleshooting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innovation 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much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changes from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that of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relationships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Further, we gain the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support in the housing sector 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build a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units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are able to build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how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work with landlords and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tenancy issues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EA103-5B58-46FB-B558-10D8A191A1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8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4565" indent="-2753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287" indent="-2196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122" indent="-2196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1364" indent="-2196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9703" indent="-219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8042" indent="-219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6382" indent="-219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4721" indent="-219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C8B79A-F3CB-465D-A1CD-006031BD9B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8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8400" y="304800"/>
            <a:ext cx="1143000" cy="85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1143000"/>
            <a:ext cx="5608320" cy="7772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CA" dirty="0" smtClean="0"/>
              <a:t>Landlord</a:t>
            </a:r>
            <a:r>
              <a:rPr lang="en-CA" baseline="0" dirty="0" smtClean="0"/>
              <a:t> relations is a </a:t>
            </a:r>
            <a:r>
              <a:rPr lang="en-CA" b="1" u="sng" baseline="0" dirty="0" smtClean="0">
                <a:solidFill>
                  <a:srgbClr val="FF0000"/>
                </a:solidFill>
              </a:rPr>
              <a:t>function</a:t>
            </a:r>
            <a:r>
              <a:rPr lang="en-CA" baseline="0" dirty="0" smtClean="0">
                <a:solidFill>
                  <a:srgbClr val="FF0000"/>
                </a:solidFill>
              </a:rPr>
              <a:t> </a:t>
            </a:r>
            <a:r>
              <a:rPr lang="en-CA" baseline="0" dirty="0" smtClean="0"/>
              <a:t>within the </a:t>
            </a:r>
            <a:r>
              <a:rPr lang="en-CA" b="1" u="sng" dirty="0" smtClean="0">
                <a:solidFill>
                  <a:srgbClr val="FF0000"/>
                </a:solidFill>
              </a:rPr>
              <a:t>homelessness sector </a:t>
            </a:r>
            <a:r>
              <a:rPr lang="en-CA" dirty="0" smtClean="0"/>
              <a:t> that serves several roles</a:t>
            </a:r>
            <a:r>
              <a:rPr lang="en-CA" baseline="0" dirty="0" smtClean="0"/>
              <a:t>: 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baseline="0" dirty="0" smtClean="0"/>
              <a:t>We aim to develop </a:t>
            </a:r>
            <a:r>
              <a:rPr lang="en-CA" baseline="0" dirty="0" smtClean="0"/>
              <a:t>a </a:t>
            </a:r>
            <a:r>
              <a:rPr lang="en-CA" dirty="0"/>
              <a:t>housing</a:t>
            </a:r>
            <a:r>
              <a:rPr lang="en-CA" b="1" u="sng" dirty="0">
                <a:solidFill>
                  <a:srgbClr val="FF0000"/>
                </a:solidFill>
              </a:rPr>
              <a:t> portfolio </a:t>
            </a:r>
            <a:r>
              <a:rPr lang="en-CA" baseline="0" dirty="0" smtClean="0"/>
              <a:t>within the sector through </a:t>
            </a:r>
            <a:r>
              <a:rPr lang="en-CA" b="1" u="sng" dirty="0">
                <a:solidFill>
                  <a:srgbClr val="FF0000"/>
                </a:solidFill>
              </a:rPr>
              <a:t>engagement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communication</a:t>
            </a:r>
            <a:r>
              <a:rPr lang="en-CA" baseline="0" dirty="0" smtClean="0"/>
              <a:t> &amp; </a:t>
            </a:r>
            <a:r>
              <a:rPr lang="en-CA" b="1" u="sng" dirty="0">
                <a:solidFill>
                  <a:srgbClr val="FF0000"/>
                </a:solidFill>
              </a:rPr>
              <a:t>marketing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education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training</a:t>
            </a:r>
            <a:r>
              <a:rPr lang="en-CA" baseline="0" dirty="0" smtClean="0"/>
              <a:t>, and </a:t>
            </a:r>
            <a:r>
              <a:rPr lang="en-CA" b="1" u="sng" dirty="0">
                <a:solidFill>
                  <a:srgbClr val="FF0000"/>
                </a:solidFill>
              </a:rPr>
              <a:t>networking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baseline="0" dirty="0" smtClean="0"/>
              <a:t>Work to ensure </a:t>
            </a:r>
            <a:r>
              <a:rPr lang="en-CA" b="1" u="sng" dirty="0">
                <a:solidFill>
                  <a:srgbClr val="FF0000"/>
                </a:solidFill>
              </a:rPr>
              <a:t>consistent </a:t>
            </a:r>
            <a:r>
              <a:rPr lang="en-CA" dirty="0"/>
              <a:t>messaging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processes</a:t>
            </a:r>
            <a:r>
              <a:rPr lang="en-CA" baseline="0" dirty="0" smtClean="0"/>
              <a:t>, and </a:t>
            </a:r>
            <a:r>
              <a:rPr lang="en-CA" b="1" u="sng" dirty="0">
                <a:solidFill>
                  <a:srgbClr val="FF0000"/>
                </a:solidFill>
              </a:rPr>
              <a:t>procedures</a:t>
            </a:r>
            <a:r>
              <a:rPr lang="en-CA" baseline="0" dirty="0" smtClean="0"/>
              <a:t> around key theories and issues like </a:t>
            </a:r>
            <a:r>
              <a:rPr lang="en-CA" b="1" u="sng" dirty="0">
                <a:solidFill>
                  <a:srgbClr val="FF0000"/>
                </a:solidFill>
              </a:rPr>
              <a:t>housing </a:t>
            </a:r>
            <a:r>
              <a:rPr lang="en-CA" dirty="0"/>
              <a:t>first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harm </a:t>
            </a:r>
            <a:r>
              <a:rPr lang="en-CA" dirty="0"/>
              <a:t>reduction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damage</a:t>
            </a:r>
            <a:r>
              <a:rPr lang="en-CA" b="1" u="sng" dirty="0">
                <a:solidFill>
                  <a:srgbClr val="FF0000"/>
                </a:solidFill>
              </a:rPr>
              <a:t> </a:t>
            </a:r>
            <a:r>
              <a:rPr lang="en-CA" dirty="0"/>
              <a:t>mitigation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human </a:t>
            </a:r>
            <a:r>
              <a:rPr lang="en-CA" dirty="0"/>
              <a:t>rights</a:t>
            </a:r>
            <a:r>
              <a:rPr lang="en-CA" baseline="0" dirty="0" smtClean="0"/>
              <a:t>, and the application of the </a:t>
            </a:r>
            <a:r>
              <a:rPr lang="en-CA" b="1" u="sng" dirty="0">
                <a:solidFill>
                  <a:srgbClr val="FF0000"/>
                </a:solidFill>
              </a:rPr>
              <a:t>RTA</a:t>
            </a:r>
            <a:r>
              <a:rPr lang="en-CA" baseline="0" dirty="0" smtClean="0"/>
              <a:t>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baseline="0" dirty="0" smtClean="0"/>
              <a:t>Act as a </a:t>
            </a:r>
            <a:r>
              <a:rPr lang="en-CA" b="1" u="sng" dirty="0">
                <a:solidFill>
                  <a:srgbClr val="FF0000"/>
                </a:solidFill>
              </a:rPr>
              <a:t>liaison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facilitator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arbiter</a:t>
            </a:r>
            <a:r>
              <a:rPr lang="en-CA" baseline="0" dirty="0" smtClean="0"/>
              <a:t>, and </a:t>
            </a:r>
            <a:r>
              <a:rPr lang="en-CA" dirty="0"/>
              <a:t>subject matter </a:t>
            </a:r>
            <a:r>
              <a:rPr lang="en-CA" b="1" u="sng" dirty="0">
                <a:solidFill>
                  <a:srgbClr val="FF0000"/>
                </a:solidFill>
              </a:rPr>
              <a:t>expert </a:t>
            </a:r>
            <a:r>
              <a:rPr lang="en-CA" baseline="0" dirty="0" smtClean="0"/>
              <a:t>for both </a:t>
            </a:r>
            <a:r>
              <a:rPr lang="en-CA" b="1" u="sng" dirty="0">
                <a:solidFill>
                  <a:srgbClr val="FF0000"/>
                </a:solidFill>
              </a:rPr>
              <a:t>landlords</a:t>
            </a:r>
            <a:r>
              <a:rPr lang="en-CA" baseline="0" dirty="0" smtClean="0"/>
              <a:t> and </a:t>
            </a:r>
            <a:r>
              <a:rPr lang="en-CA" b="1" u="sng" dirty="0">
                <a:solidFill>
                  <a:srgbClr val="FF0000"/>
                </a:solidFill>
              </a:rPr>
              <a:t>service providers</a:t>
            </a:r>
            <a:r>
              <a:rPr lang="en-CA" baseline="0" dirty="0" smtClean="0"/>
              <a:t>. 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dirty="0"/>
              <a:t>Identify</a:t>
            </a:r>
            <a:r>
              <a:rPr lang="en-CA" b="1" u="sng" dirty="0">
                <a:solidFill>
                  <a:srgbClr val="FF0000"/>
                </a:solidFill>
              </a:rPr>
              <a:t> deficits </a:t>
            </a:r>
            <a:r>
              <a:rPr lang="en-CA" dirty="0"/>
              <a:t>in</a:t>
            </a:r>
            <a:r>
              <a:rPr lang="en-CA" b="1" u="sng" dirty="0">
                <a:solidFill>
                  <a:srgbClr val="FF0000"/>
                </a:solidFill>
              </a:rPr>
              <a:t> knowledge </a:t>
            </a:r>
            <a:r>
              <a:rPr lang="en-CA" dirty="0"/>
              <a:t>and</a:t>
            </a:r>
            <a:r>
              <a:rPr lang="en-CA" b="1" u="sng" dirty="0">
                <a:solidFill>
                  <a:srgbClr val="FF0000"/>
                </a:solidFill>
              </a:rPr>
              <a:t> skills </a:t>
            </a:r>
            <a:r>
              <a:rPr lang="en-CA" baseline="0" dirty="0" smtClean="0"/>
              <a:t>within the </a:t>
            </a:r>
            <a:r>
              <a:rPr lang="en-CA" b="1" u="sng" dirty="0">
                <a:solidFill>
                  <a:srgbClr val="FF0000"/>
                </a:solidFill>
              </a:rPr>
              <a:t>housing sector </a:t>
            </a:r>
            <a:r>
              <a:rPr lang="en-CA" baseline="0" dirty="0" smtClean="0"/>
              <a:t>and </a:t>
            </a:r>
            <a:r>
              <a:rPr lang="en-CA" b="1" u="sng" dirty="0">
                <a:solidFill>
                  <a:srgbClr val="FF0000"/>
                </a:solidFill>
              </a:rPr>
              <a:t>service providers </a:t>
            </a:r>
            <a:r>
              <a:rPr lang="en-CA" baseline="0" dirty="0" smtClean="0"/>
              <a:t>and facilitate </a:t>
            </a:r>
            <a:r>
              <a:rPr lang="en-CA" b="1" u="sng" dirty="0">
                <a:solidFill>
                  <a:srgbClr val="FF0000"/>
                </a:solidFill>
              </a:rPr>
              <a:t>training</a:t>
            </a:r>
            <a:r>
              <a:rPr lang="en-CA" baseline="0" dirty="0" smtClean="0"/>
              <a:t> and </a:t>
            </a:r>
            <a:r>
              <a:rPr lang="en-CA" b="1" u="sng" dirty="0">
                <a:solidFill>
                  <a:srgbClr val="FF0000"/>
                </a:solidFill>
              </a:rPr>
              <a:t>education</a:t>
            </a:r>
            <a:r>
              <a:rPr lang="en-CA" baseline="0" dirty="0" smtClean="0"/>
              <a:t> to correct. 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baseline="0" dirty="0" smtClean="0"/>
              <a:t>To take a </a:t>
            </a:r>
            <a:r>
              <a:rPr lang="en-CA" b="1" u="sng" dirty="0">
                <a:solidFill>
                  <a:srgbClr val="FF0000"/>
                </a:solidFill>
              </a:rPr>
              <a:t>system level </a:t>
            </a:r>
            <a:r>
              <a:rPr lang="en-CA" dirty="0"/>
              <a:t>view </a:t>
            </a:r>
            <a:r>
              <a:rPr lang="en-CA" baseline="0" dirty="0" smtClean="0"/>
              <a:t>of </a:t>
            </a:r>
            <a:r>
              <a:rPr lang="en-CA" b="1" u="sng" dirty="0">
                <a:solidFill>
                  <a:srgbClr val="FF0000"/>
                </a:solidFill>
              </a:rPr>
              <a:t>specific</a:t>
            </a:r>
            <a:r>
              <a:rPr lang="en-CA" baseline="0" dirty="0" smtClean="0"/>
              <a:t> </a:t>
            </a:r>
            <a:r>
              <a:rPr lang="en-CA" b="1" u="sng" dirty="0">
                <a:solidFill>
                  <a:srgbClr val="FF0000"/>
                </a:solidFill>
              </a:rPr>
              <a:t>conflicts</a:t>
            </a:r>
            <a:r>
              <a:rPr lang="en-CA" baseline="0" dirty="0" smtClean="0"/>
              <a:t> and issues so that front line staff </a:t>
            </a:r>
            <a:r>
              <a:rPr lang="en-CA" dirty="0"/>
              <a:t>don’t have to, so </a:t>
            </a:r>
            <a:r>
              <a:rPr lang="en-CA" baseline="0" dirty="0" smtClean="0"/>
              <a:t>they can </a:t>
            </a:r>
            <a:r>
              <a:rPr lang="en-CA" b="1" u="sng" dirty="0">
                <a:solidFill>
                  <a:srgbClr val="FF0000"/>
                </a:solidFill>
              </a:rPr>
              <a:t>focus on their clients</a:t>
            </a:r>
            <a:r>
              <a:rPr lang="en-CA" baseline="0" dirty="0" smtClean="0"/>
              <a:t>. 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baseline="0" dirty="0" smtClean="0"/>
              <a:t>Providing </a:t>
            </a:r>
            <a:r>
              <a:rPr lang="en-CA" b="1" u="sng" dirty="0">
                <a:solidFill>
                  <a:srgbClr val="FF0000"/>
                </a:solidFill>
              </a:rPr>
              <a:t>guidance</a:t>
            </a:r>
            <a:r>
              <a:rPr lang="en-CA" baseline="0" dirty="0" smtClean="0"/>
              <a:t> and </a:t>
            </a:r>
            <a:r>
              <a:rPr lang="en-CA" b="1" u="sng" dirty="0">
                <a:solidFill>
                  <a:srgbClr val="FF0000"/>
                </a:solidFill>
              </a:rPr>
              <a:t>insight</a:t>
            </a:r>
            <a:r>
              <a:rPr lang="en-CA" dirty="0"/>
              <a:t> into decision-making </a:t>
            </a:r>
            <a:r>
              <a:rPr lang="en-CA" baseline="0" dirty="0" smtClean="0"/>
              <a:t>processes that includes a </a:t>
            </a:r>
            <a:r>
              <a:rPr lang="en-CA" b="1" u="sng" dirty="0">
                <a:solidFill>
                  <a:srgbClr val="FF0000"/>
                </a:solidFill>
              </a:rPr>
              <a:t>perspective </a:t>
            </a:r>
            <a:r>
              <a:rPr lang="en-CA" dirty="0"/>
              <a:t>of </a:t>
            </a:r>
            <a:r>
              <a:rPr lang="en-CA" b="1" u="sng" dirty="0">
                <a:solidFill>
                  <a:srgbClr val="FF0000"/>
                </a:solidFill>
              </a:rPr>
              <a:t>long-term </a:t>
            </a:r>
            <a:r>
              <a:rPr lang="en-CA" dirty="0"/>
              <a:t>portfolio development </a:t>
            </a:r>
            <a:r>
              <a:rPr lang="en-CA" baseline="0" dirty="0" smtClean="0"/>
              <a:t>by identifying </a:t>
            </a:r>
            <a:r>
              <a:rPr lang="en-CA" b="1" u="sng" dirty="0">
                <a:solidFill>
                  <a:srgbClr val="FF0000"/>
                </a:solidFill>
              </a:rPr>
              <a:t>high</a:t>
            </a:r>
            <a:r>
              <a:rPr lang="en-CA" baseline="0" dirty="0" smtClean="0"/>
              <a:t> </a:t>
            </a:r>
            <a:r>
              <a:rPr lang="en-CA" b="1" u="sng" dirty="0" smtClean="0">
                <a:solidFill>
                  <a:srgbClr val="FF0000"/>
                </a:solidFill>
              </a:rPr>
              <a:t>yield</a:t>
            </a:r>
            <a:r>
              <a:rPr lang="en-CA" baseline="0" dirty="0" smtClean="0"/>
              <a:t> priority stakeholders and strategies to address their concerns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baseline="0" dirty="0" smtClean="0"/>
              <a:t>Identify </a:t>
            </a:r>
            <a:r>
              <a:rPr lang="en-CA" b="1" u="sng" dirty="0" smtClean="0">
                <a:solidFill>
                  <a:srgbClr val="FF0000"/>
                </a:solidFill>
              </a:rPr>
              <a:t>influential </a:t>
            </a:r>
            <a:r>
              <a:rPr lang="en-CA" b="1" u="sng" dirty="0">
                <a:solidFill>
                  <a:srgbClr val="FF0000"/>
                </a:solidFill>
              </a:rPr>
              <a:t>players </a:t>
            </a:r>
            <a:r>
              <a:rPr lang="en-CA" baseline="0" dirty="0" smtClean="0"/>
              <a:t>within the housing sector to develop </a:t>
            </a:r>
            <a:r>
              <a:rPr lang="en-CA" b="1" u="sng" dirty="0">
                <a:solidFill>
                  <a:srgbClr val="FF0000"/>
                </a:solidFill>
              </a:rPr>
              <a:t>peer-to-peer support </a:t>
            </a:r>
            <a:r>
              <a:rPr lang="en-CA" baseline="0" dirty="0" smtClean="0"/>
              <a:t>for Housing First, we </a:t>
            </a:r>
            <a:r>
              <a:rPr lang="en-CA" b="1" u="sng" dirty="0" smtClean="0">
                <a:solidFill>
                  <a:srgbClr val="FF0000"/>
                </a:solidFill>
              </a:rPr>
              <a:t>influence</a:t>
            </a:r>
            <a:r>
              <a:rPr lang="en-CA" baseline="0" dirty="0" smtClean="0"/>
              <a:t> decisions, </a:t>
            </a:r>
            <a:r>
              <a:rPr lang="en-CA" b="1" u="sng" dirty="0">
                <a:solidFill>
                  <a:srgbClr val="FF0000"/>
                </a:solidFill>
              </a:rPr>
              <a:t>advocate</a:t>
            </a:r>
            <a:r>
              <a:rPr lang="en-CA" baseline="0" dirty="0" smtClean="0"/>
              <a:t> for housing options, and make the Homeless Serving Sectors </a:t>
            </a:r>
            <a:r>
              <a:rPr lang="en-CA" b="1" u="sng" dirty="0">
                <a:solidFill>
                  <a:srgbClr val="FF0000"/>
                </a:solidFill>
              </a:rPr>
              <a:t>voice heard </a:t>
            </a:r>
            <a:r>
              <a:rPr lang="en-CA" baseline="0" dirty="0" smtClean="0"/>
              <a:t>at tables they might not normally have access to. </a:t>
            </a:r>
          </a:p>
          <a:p>
            <a:pPr marL="6286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baseline="0" dirty="0" smtClean="0"/>
              <a:t>Part of this is looking at the </a:t>
            </a:r>
            <a:r>
              <a:rPr lang="en-CA" b="1" u="sng" dirty="0">
                <a:solidFill>
                  <a:srgbClr val="FF0000"/>
                </a:solidFill>
              </a:rPr>
              <a:t>upstream potential </a:t>
            </a:r>
            <a:r>
              <a:rPr lang="en-CA" baseline="0" dirty="0" smtClean="0"/>
              <a:t>within the housing sector. What I mean by this is that Landlord relations can </a:t>
            </a:r>
            <a:r>
              <a:rPr lang="en-CA" dirty="0"/>
              <a:t>build</a:t>
            </a:r>
            <a:r>
              <a:rPr lang="en-CA" baseline="0" dirty="0" smtClean="0"/>
              <a:t> </a:t>
            </a:r>
            <a:r>
              <a:rPr lang="en-CA" b="1" u="sng" dirty="0">
                <a:solidFill>
                  <a:srgbClr val="FF0000"/>
                </a:solidFill>
              </a:rPr>
              <a:t>relationships</a:t>
            </a:r>
            <a:r>
              <a:rPr lang="en-CA" baseline="0" dirty="0" smtClean="0"/>
              <a:t> with parts of the sector that front line staff </a:t>
            </a:r>
            <a:r>
              <a:rPr lang="en-CA" b="1" u="sng" dirty="0">
                <a:solidFill>
                  <a:srgbClr val="FF0000"/>
                </a:solidFill>
              </a:rPr>
              <a:t>don’t have time or access to</a:t>
            </a:r>
            <a:r>
              <a:rPr lang="en-CA" baseline="0" dirty="0" smtClean="0"/>
              <a:t>. We specifically look at opportunities to engage with </a:t>
            </a:r>
            <a:r>
              <a:rPr lang="en-CA" b="1" u="sng" dirty="0">
                <a:solidFill>
                  <a:srgbClr val="FF0000"/>
                </a:solidFill>
              </a:rPr>
              <a:t>developers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urban planners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policy makers</a:t>
            </a:r>
            <a:r>
              <a:rPr lang="en-CA" baseline="0" dirty="0" smtClean="0"/>
              <a:t>, </a:t>
            </a:r>
            <a:r>
              <a:rPr lang="en-CA" b="1" u="sng" dirty="0">
                <a:solidFill>
                  <a:srgbClr val="FF0000"/>
                </a:solidFill>
              </a:rPr>
              <a:t>property investors </a:t>
            </a:r>
            <a:r>
              <a:rPr lang="en-CA" baseline="0" dirty="0" smtClean="0"/>
              <a:t>(to get their support before the buy or build), </a:t>
            </a:r>
            <a:r>
              <a:rPr lang="en-CA" b="1" u="sng" dirty="0">
                <a:solidFill>
                  <a:srgbClr val="FF0000"/>
                </a:solidFill>
              </a:rPr>
              <a:t>realtors</a:t>
            </a:r>
            <a:r>
              <a:rPr lang="en-CA" baseline="0" dirty="0" smtClean="0"/>
              <a:t>, and other community development groups. 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CA" baseline="0" dirty="0" smtClean="0"/>
              <a:t>We aim to </a:t>
            </a:r>
            <a:r>
              <a:rPr lang="en-CA" b="1" u="sng" dirty="0">
                <a:solidFill>
                  <a:srgbClr val="FF0000"/>
                </a:solidFill>
              </a:rPr>
              <a:t>navigate</a:t>
            </a:r>
            <a:r>
              <a:rPr lang="en-CA" baseline="0" dirty="0" smtClean="0"/>
              <a:t> the entire housing sector, not just landlords, to try to develop a </a:t>
            </a:r>
            <a:r>
              <a:rPr lang="en-CA" b="1" u="sng" dirty="0">
                <a:solidFill>
                  <a:srgbClr val="FF0000"/>
                </a:solidFill>
              </a:rPr>
              <a:t>greater interest in and action towards ending homelessness</a:t>
            </a:r>
            <a:r>
              <a:rPr lang="en-CA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EA103-5B58-46FB-B558-10D8A191A1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1371600" cy="1028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5608320" cy="7391400"/>
          </a:xfrm>
        </p:spPr>
        <p:txBody>
          <a:bodyPr/>
          <a:lstStyle/>
          <a:p>
            <a:r>
              <a:rPr lang="en-CA" sz="1300" dirty="0"/>
              <a:t>Before I go to far let me be clear </a:t>
            </a:r>
            <a:r>
              <a:rPr lang="en-CA" sz="1300" dirty="0" smtClean="0"/>
              <a:t>about what I mean when </a:t>
            </a:r>
            <a:r>
              <a:rPr lang="en-CA" sz="1300" dirty="0"/>
              <a:t>I say </a:t>
            </a:r>
            <a:r>
              <a:rPr lang="en-CA" sz="1300" b="1" u="sng" dirty="0">
                <a:solidFill>
                  <a:srgbClr val="FF0000"/>
                </a:solidFill>
              </a:rPr>
              <a:t>landlord</a:t>
            </a:r>
            <a:r>
              <a:rPr lang="en-CA" sz="1300" dirty="0"/>
              <a:t> I am </a:t>
            </a:r>
            <a:r>
              <a:rPr lang="en-CA" sz="1300" b="1" u="sng" dirty="0">
                <a:solidFill>
                  <a:srgbClr val="FF0000"/>
                </a:solidFill>
              </a:rPr>
              <a:t>referring</a:t>
            </a:r>
            <a:r>
              <a:rPr lang="en-CA" sz="1300" dirty="0"/>
              <a:t> to property</a:t>
            </a:r>
            <a:r>
              <a:rPr lang="en-CA" sz="1300" b="1" u="sng" dirty="0">
                <a:solidFill>
                  <a:srgbClr val="FF0000"/>
                </a:solidFill>
              </a:rPr>
              <a:t> owners, </a:t>
            </a:r>
            <a:r>
              <a:rPr lang="en-CA" sz="1300" dirty="0"/>
              <a:t>property</a:t>
            </a:r>
            <a:r>
              <a:rPr lang="en-CA" sz="1300" b="1" u="sng" dirty="0">
                <a:solidFill>
                  <a:srgbClr val="FF0000"/>
                </a:solidFill>
              </a:rPr>
              <a:t> management </a:t>
            </a:r>
            <a:r>
              <a:rPr lang="en-CA" sz="1300" dirty="0"/>
              <a:t>companies</a:t>
            </a:r>
            <a:r>
              <a:rPr lang="en-CA" sz="1300" b="1" u="sng" dirty="0">
                <a:solidFill>
                  <a:srgbClr val="FF0000"/>
                </a:solidFill>
              </a:rPr>
              <a:t>, resident </a:t>
            </a:r>
            <a:r>
              <a:rPr lang="en-CA" sz="1300" dirty="0"/>
              <a:t>managers</a:t>
            </a:r>
            <a:r>
              <a:rPr lang="en-CA" sz="1300" b="1" u="sng" dirty="0">
                <a:solidFill>
                  <a:srgbClr val="FF0000"/>
                </a:solidFill>
              </a:rPr>
              <a:t>, secondary suite </a:t>
            </a:r>
            <a:r>
              <a:rPr lang="en-CA" sz="1300" dirty="0"/>
              <a:t>owners</a:t>
            </a:r>
            <a:r>
              <a:rPr lang="en-CA" sz="1300" b="1" u="sng" dirty="0">
                <a:solidFill>
                  <a:srgbClr val="FF0000"/>
                </a:solidFill>
              </a:rPr>
              <a:t>, </a:t>
            </a:r>
            <a:r>
              <a:rPr lang="en-CA" sz="1300" dirty="0"/>
              <a:t>leasing officers, and anyone else who can sign a lease. </a:t>
            </a:r>
          </a:p>
          <a:p>
            <a:endParaRPr lang="en-CA" sz="1300" dirty="0" smtClean="0"/>
          </a:p>
          <a:p>
            <a:r>
              <a:rPr lang="en-CA" sz="1300" dirty="0" smtClean="0"/>
              <a:t>When I started to build this presentation…</a:t>
            </a:r>
            <a:endParaRPr lang="en-CA" sz="1300" dirty="0" smtClean="0"/>
          </a:p>
          <a:p>
            <a:r>
              <a:rPr lang="en-CA" sz="1300" dirty="0" smtClean="0"/>
              <a:t>There are no definitions of the word where </a:t>
            </a:r>
            <a:r>
              <a:rPr lang="en-CA" sz="1300" dirty="0"/>
              <a:t>you</a:t>
            </a:r>
            <a:r>
              <a:rPr lang="en-CA" sz="1300" b="1" u="sng" dirty="0">
                <a:solidFill>
                  <a:srgbClr val="FF0000"/>
                </a:solidFill>
              </a:rPr>
              <a:t> cannot easily see </a:t>
            </a:r>
            <a:r>
              <a:rPr lang="en-CA" sz="1300" dirty="0"/>
              <a:t>that</a:t>
            </a:r>
            <a:r>
              <a:rPr lang="en-CA" sz="1300" b="1" u="sng" dirty="0">
                <a:solidFill>
                  <a:srgbClr val="FF0000"/>
                </a:solidFill>
              </a:rPr>
              <a:t> </a:t>
            </a:r>
            <a:r>
              <a:rPr lang="en-CA" sz="1300" dirty="0"/>
              <a:t>landlords</a:t>
            </a:r>
            <a:r>
              <a:rPr lang="en-CA" sz="1300" b="1" u="sng" dirty="0">
                <a:solidFill>
                  <a:srgbClr val="FF0000"/>
                </a:solidFill>
              </a:rPr>
              <a:t> </a:t>
            </a:r>
            <a:r>
              <a:rPr lang="en-CA" sz="1300" dirty="0"/>
              <a:t>are</a:t>
            </a:r>
            <a:r>
              <a:rPr lang="en-CA" sz="1300" b="1" u="sng" dirty="0">
                <a:solidFill>
                  <a:srgbClr val="FF0000"/>
                </a:solidFill>
              </a:rPr>
              <a:t> stakeholders </a:t>
            </a:r>
            <a:r>
              <a:rPr lang="en-CA" sz="1300" dirty="0" smtClean="0"/>
              <a:t>in Housing</a:t>
            </a:r>
            <a:r>
              <a:rPr lang="en-CA" sz="1300" baseline="0" dirty="0" smtClean="0"/>
              <a:t> First. Landlords are </a:t>
            </a:r>
            <a:r>
              <a:rPr lang="en-CA" sz="1300" b="1" u="sng" dirty="0">
                <a:solidFill>
                  <a:srgbClr val="FF0000"/>
                </a:solidFill>
              </a:rPr>
              <a:t>financially invested </a:t>
            </a:r>
            <a:r>
              <a:rPr lang="en-CA" sz="1300" baseline="0" dirty="0" smtClean="0"/>
              <a:t>in our clients </a:t>
            </a:r>
            <a:r>
              <a:rPr lang="en-CA" sz="1300" b="1" u="sng" dirty="0">
                <a:solidFill>
                  <a:srgbClr val="FF0000"/>
                </a:solidFill>
              </a:rPr>
              <a:t>successes</a:t>
            </a:r>
            <a:r>
              <a:rPr lang="en-CA" sz="1300" baseline="0" dirty="0" smtClean="0"/>
              <a:t> and </a:t>
            </a:r>
            <a:r>
              <a:rPr lang="en-CA" sz="1300" b="1" u="sng" dirty="0">
                <a:solidFill>
                  <a:srgbClr val="FF0000"/>
                </a:solidFill>
              </a:rPr>
              <a:t>failures</a:t>
            </a:r>
            <a:r>
              <a:rPr lang="en-CA" sz="1300" baseline="0" dirty="0" smtClean="0"/>
              <a:t>, which makes them </a:t>
            </a:r>
            <a:r>
              <a:rPr lang="en-CA" sz="1300" b="1" u="sng" dirty="0">
                <a:solidFill>
                  <a:srgbClr val="FF0000"/>
                </a:solidFill>
              </a:rPr>
              <a:t>very interested </a:t>
            </a:r>
            <a:r>
              <a:rPr lang="en-CA" sz="1300" baseline="0" dirty="0" smtClean="0"/>
              <a:t>in our work, they represent a </a:t>
            </a:r>
            <a:r>
              <a:rPr lang="en-CA" sz="1300" b="1" u="sng" dirty="0">
                <a:solidFill>
                  <a:srgbClr val="FF0000"/>
                </a:solidFill>
              </a:rPr>
              <a:t>significant industry</a:t>
            </a:r>
            <a:r>
              <a:rPr lang="en-CA" sz="1300" baseline="0" dirty="0" smtClean="0"/>
              <a:t> in our community, and they have their </a:t>
            </a:r>
            <a:r>
              <a:rPr lang="en-CA" sz="1300" b="1" u="sng" dirty="0">
                <a:solidFill>
                  <a:srgbClr val="FF0000"/>
                </a:solidFill>
              </a:rPr>
              <a:t>fingers to the pulse </a:t>
            </a:r>
            <a:r>
              <a:rPr lang="en-CA" sz="1300" baseline="0" dirty="0" smtClean="0"/>
              <a:t>of the neighbourhoods they operate within.</a:t>
            </a:r>
            <a:r>
              <a:rPr lang="en-CA" sz="1300" dirty="0" smtClean="0"/>
              <a:t> Not only that but they </a:t>
            </a:r>
            <a:r>
              <a:rPr lang="en-CA" sz="1300" b="1" u="sng" dirty="0">
                <a:solidFill>
                  <a:srgbClr val="FF0000"/>
                </a:solidFill>
              </a:rPr>
              <a:t>control the keys </a:t>
            </a:r>
            <a:r>
              <a:rPr lang="en-CA" sz="1300" dirty="0" smtClean="0"/>
              <a:t>and they are part of a </a:t>
            </a:r>
            <a:r>
              <a:rPr lang="en-CA" sz="1300" b="1" u="sng" dirty="0" smtClean="0">
                <a:solidFill>
                  <a:srgbClr val="FF0000"/>
                </a:solidFill>
              </a:rPr>
              <a:t>peer-group</a:t>
            </a:r>
            <a:r>
              <a:rPr lang="en-CA" sz="1300" dirty="0" smtClean="0"/>
              <a:t> of business people that </a:t>
            </a:r>
            <a:r>
              <a:rPr lang="en-CA" sz="1300" b="1" u="sng" dirty="0">
                <a:solidFill>
                  <a:srgbClr val="FF0000"/>
                </a:solidFill>
              </a:rPr>
              <a:t>talk a lot </a:t>
            </a:r>
            <a:r>
              <a:rPr lang="en-CA" sz="1300" dirty="0" smtClean="0"/>
              <a:t>to each other, meaning they have a lot of </a:t>
            </a:r>
            <a:r>
              <a:rPr lang="en-CA" sz="1300" b="1" u="sng" dirty="0">
                <a:solidFill>
                  <a:srgbClr val="FF0000"/>
                </a:solidFill>
              </a:rPr>
              <a:t>influence</a:t>
            </a:r>
            <a:r>
              <a:rPr lang="en-CA" sz="1300" dirty="0" smtClean="0"/>
              <a:t> over the work we do </a:t>
            </a:r>
            <a:r>
              <a:rPr lang="en-CA" sz="1300" baseline="0" dirty="0" smtClean="0"/>
              <a:t>. </a:t>
            </a:r>
          </a:p>
          <a:p>
            <a:endParaRPr lang="en-CA" sz="1300" baseline="0" dirty="0" smtClean="0"/>
          </a:p>
          <a:p>
            <a:r>
              <a:rPr lang="en-CA" sz="1300" baseline="0" dirty="0" smtClean="0"/>
              <a:t>In any other industry a stakeholder that has this </a:t>
            </a:r>
            <a:r>
              <a:rPr lang="en-CA" sz="1300" b="1" u="sng" dirty="0">
                <a:solidFill>
                  <a:srgbClr val="FF0000"/>
                </a:solidFill>
              </a:rPr>
              <a:t>high a level of interest </a:t>
            </a:r>
            <a:r>
              <a:rPr lang="en-CA" sz="1300" baseline="0" dirty="0" smtClean="0"/>
              <a:t>and </a:t>
            </a:r>
            <a:r>
              <a:rPr lang="en-CA" sz="1300" b="1" u="sng" dirty="0">
                <a:solidFill>
                  <a:srgbClr val="FF0000"/>
                </a:solidFill>
              </a:rPr>
              <a:t>influence</a:t>
            </a:r>
            <a:r>
              <a:rPr lang="en-CA" sz="1300" baseline="0" dirty="0" smtClean="0"/>
              <a:t> on our </a:t>
            </a:r>
            <a:r>
              <a:rPr lang="en-CA" sz="1300" b="1" u="sng" dirty="0" smtClean="0">
                <a:solidFill>
                  <a:srgbClr val="FF0000"/>
                </a:solidFill>
              </a:rPr>
              <a:t>work </a:t>
            </a:r>
            <a:r>
              <a:rPr lang="en-CA" sz="1300" baseline="0" dirty="0" smtClean="0"/>
              <a:t>would be </a:t>
            </a:r>
            <a:r>
              <a:rPr lang="en-CA" sz="1300" b="1" u="sng" dirty="0">
                <a:solidFill>
                  <a:srgbClr val="FF0000"/>
                </a:solidFill>
              </a:rPr>
              <a:t>engaged</a:t>
            </a:r>
            <a:r>
              <a:rPr lang="en-CA" sz="1300" baseline="0" dirty="0" smtClean="0"/>
              <a:t> in a </a:t>
            </a:r>
            <a:r>
              <a:rPr lang="en-CA" sz="1300" b="1" u="sng" dirty="0">
                <a:solidFill>
                  <a:srgbClr val="FF0000"/>
                </a:solidFill>
              </a:rPr>
              <a:t>systematic</a:t>
            </a:r>
            <a:r>
              <a:rPr lang="en-CA" sz="1300" baseline="0" dirty="0" smtClean="0"/>
              <a:t> and </a:t>
            </a:r>
            <a:r>
              <a:rPr lang="en-CA" sz="1300" b="1" u="sng" dirty="0">
                <a:solidFill>
                  <a:srgbClr val="FF0000"/>
                </a:solidFill>
              </a:rPr>
              <a:t>comprehensive</a:t>
            </a:r>
            <a:r>
              <a:rPr lang="en-CA" sz="1300" baseline="0" dirty="0" smtClean="0"/>
              <a:t> way but finding the </a:t>
            </a:r>
            <a:r>
              <a:rPr lang="en-CA" sz="1300" b="1" u="sng" dirty="0">
                <a:solidFill>
                  <a:srgbClr val="FF0000"/>
                </a:solidFill>
              </a:rPr>
              <a:t>time and resources </a:t>
            </a:r>
            <a:r>
              <a:rPr lang="en-CA" sz="1300" baseline="0" dirty="0" smtClean="0"/>
              <a:t>to do this at a service delivery level is </a:t>
            </a:r>
            <a:r>
              <a:rPr lang="en-CA" sz="1300" b="1" u="sng" dirty="0">
                <a:solidFill>
                  <a:srgbClr val="FF0000"/>
                </a:solidFill>
              </a:rPr>
              <a:t>extremely difficult</a:t>
            </a:r>
            <a:r>
              <a:rPr lang="en-CA" sz="1300" baseline="0" dirty="0" smtClean="0"/>
              <a:t>; which is why </a:t>
            </a:r>
            <a:r>
              <a:rPr lang="en-CA" sz="1300" baseline="0" dirty="0" smtClean="0"/>
              <a:t>a community level Landlord </a:t>
            </a:r>
            <a:r>
              <a:rPr lang="en-CA" sz="1300" baseline="0" dirty="0" smtClean="0"/>
              <a:t>Relations </a:t>
            </a:r>
            <a:r>
              <a:rPr lang="en-CA" sz="1300" baseline="0" dirty="0" smtClean="0"/>
              <a:t>function can </a:t>
            </a:r>
            <a:r>
              <a:rPr lang="en-CA" sz="1300" baseline="0" dirty="0" smtClean="0"/>
              <a:t>play a </a:t>
            </a:r>
            <a:r>
              <a:rPr lang="en-CA" sz="1300" b="1" u="sng" dirty="0">
                <a:solidFill>
                  <a:srgbClr val="FF0000"/>
                </a:solidFill>
              </a:rPr>
              <a:t>key</a:t>
            </a:r>
            <a:r>
              <a:rPr lang="en-CA" sz="1300" baseline="0" dirty="0" smtClean="0"/>
              <a:t> role, we are </a:t>
            </a:r>
            <a:r>
              <a:rPr lang="en-CA" sz="1300" b="1" u="sng" dirty="0">
                <a:solidFill>
                  <a:srgbClr val="FF0000"/>
                </a:solidFill>
              </a:rPr>
              <a:t>positioned</a:t>
            </a:r>
            <a:r>
              <a:rPr lang="en-CA" sz="1300" baseline="0" dirty="0" smtClean="0"/>
              <a:t> in a way that we can take a </a:t>
            </a:r>
            <a:r>
              <a:rPr lang="en-CA" sz="1300" b="1" u="sng" dirty="0">
                <a:solidFill>
                  <a:srgbClr val="FF0000"/>
                </a:solidFill>
              </a:rPr>
              <a:t>system level view </a:t>
            </a:r>
            <a:r>
              <a:rPr lang="en-CA" sz="1300" baseline="0" dirty="0" smtClean="0"/>
              <a:t>of Landlord Engagement, </a:t>
            </a:r>
            <a:r>
              <a:rPr lang="en-CA" sz="1300" baseline="0" dirty="0" smtClean="0"/>
              <a:t>and operate</a:t>
            </a:r>
            <a:r>
              <a:rPr lang="en-CA" sz="1300" dirty="0" smtClean="0"/>
              <a:t> under some </a:t>
            </a:r>
            <a:r>
              <a:rPr lang="en-CA" sz="1300" b="1" u="sng" dirty="0">
                <a:solidFill>
                  <a:srgbClr val="FF0000"/>
                </a:solidFill>
              </a:rPr>
              <a:t>key</a:t>
            </a:r>
            <a:r>
              <a:rPr lang="en-CA" sz="1300" dirty="0" smtClean="0"/>
              <a:t> </a:t>
            </a:r>
            <a:r>
              <a:rPr lang="en-CA" sz="1300" b="1" u="sng" dirty="0">
                <a:solidFill>
                  <a:srgbClr val="FF0000"/>
                </a:solidFill>
              </a:rPr>
              <a:t>principles</a:t>
            </a:r>
            <a:r>
              <a:rPr lang="en-CA" sz="1300" dirty="0" smtClean="0"/>
              <a:t> that may </a:t>
            </a:r>
            <a:r>
              <a:rPr lang="en-CA" sz="1300" b="1" u="sng" dirty="0">
                <a:solidFill>
                  <a:srgbClr val="FF0000"/>
                </a:solidFill>
              </a:rPr>
              <a:t>differ</a:t>
            </a:r>
            <a:r>
              <a:rPr lang="en-CA" sz="1300" dirty="0" smtClean="0"/>
              <a:t> from the </a:t>
            </a:r>
            <a:r>
              <a:rPr lang="en-CA" sz="1300" b="1" u="sng" dirty="0" smtClean="0">
                <a:solidFill>
                  <a:srgbClr val="FF0000"/>
                </a:solidFill>
              </a:rPr>
              <a:t>norm, for example</a:t>
            </a:r>
            <a:r>
              <a:rPr lang="en-CA" sz="1300" baseline="0" dirty="0" smtClean="0"/>
              <a:t>:</a:t>
            </a:r>
            <a:endParaRPr lang="en-CA" sz="1300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300" dirty="0"/>
              <a:t>Landlords</a:t>
            </a:r>
            <a:r>
              <a:rPr lang="en-CA" sz="1300" dirty="0" smtClean="0"/>
              <a:t> </a:t>
            </a:r>
            <a:r>
              <a:rPr lang="en-CA" sz="1300" dirty="0"/>
              <a:t>should be </a:t>
            </a:r>
            <a:r>
              <a:rPr lang="en-CA" sz="1300" b="1" u="sng" dirty="0">
                <a:solidFill>
                  <a:srgbClr val="FF0000"/>
                </a:solidFill>
              </a:rPr>
              <a:t>provided </a:t>
            </a:r>
            <a:r>
              <a:rPr lang="en-CA" sz="1300" dirty="0"/>
              <a:t>with</a:t>
            </a:r>
            <a:r>
              <a:rPr lang="en-CA" sz="1300" b="1" u="sng" dirty="0">
                <a:solidFill>
                  <a:srgbClr val="FF0000"/>
                </a:solidFill>
              </a:rPr>
              <a:t> clear </a:t>
            </a:r>
            <a:r>
              <a:rPr lang="en-CA" sz="1300" dirty="0"/>
              <a:t>and</a:t>
            </a:r>
            <a:r>
              <a:rPr lang="en-CA" sz="1300" b="1" u="sng" dirty="0">
                <a:solidFill>
                  <a:srgbClr val="FF0000"/>
                </a:solidFill>
              </a:rPr>
              <a:t> consistent </a:t>
            </a:r>
            <a:r>
              <a:rPr lang="en-CA" sz="1300" dirty="0"/>
              <a:t>information</a:t>
            </a:r>
            <a:r>
              <a:rPr lang="en-CA" sz="1300" b="1" u="sng" dirty="0">
                <a:solidFill>
                  <a:srgbClr val="FF0000"/>
                </a:solidFill>
              </a:rPr>
              <a:t> </a:t>
            </a:r>
            <a:r>
              <a:rPr lang="en-CA" sz="1300" dirty="0"/>
              <a:t>about the program and about how they can </a:t>
            </a:r>
            <a:r>
              <a:rPr lang="en-CA" sz="1300" b="1" u="sng" dirty="0">
                <a:solidFill>
                  <a:srgbClr val="FF0000"/>
                </a:solidFill>
              </a:rPr>
              <a:t>participate </a:t>
            </a:r>
            <a:r>
              <a:rPr lang="en-CA" sz="1300" dirty="0"/>
              <a:t>in a </a:t>
            </a:r>
            <a:r>
              <a:rPr lang="en-CA" sz="1300" b="1" u="sng" dirty="0">
                <a:solidFill>
                  <a:srgbClr val="FF0000"/>
                </a:solidFill>
              </a:rPr>
              <a:t>meaningful way</a:t>
            </a:r>
            <a:r>
              <a:rPr lang="en-CA" sz="1300" dirty="0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300" dirty="0"/>
              <a:t>Landlords should </a:t>
            </a:r>
            <a:r>
              <a:rPr lang="en-CA" sz="1300" b="1" u="sng" dirty="0">
                <a:solidFill>
                  <a:srgbClr val="FF0000"/>
                </a:solidFill>
              </a:rPr>
              <a:t>have </a:t>
            </a:r>
            <a:r>
              <a:rPr lang="en-CA" sz="1300" b="1" u="sng" dirty="0" smtClean="0">
                <a:solidFill>
                  <a:srgbClr val="FF0000"/>
                </a:solidFill>
              </a:rPr>
              <a:t>a voice </a:t>
            </a:r>
            <a:r>
              <a:rPr lang="en-CA" sz="1300" dirty="0" smtClean="0"/>
              <a:t>and </a:t>
            </a:r>
            <a:r>
              <a:rPr lang="en-CA" sz="1300" b="1" u="sng" dirty="0">
                <a:solidFill>
                  <a:srgbClr val="FF0000"/>
                </a:solidFill>
              </a:rPr>
              <a:t>an opportunity </a:t>
            </a:r>
            <a:r>
              <a:rPr lang="en-CA" sz="1300" dirty="0"/>
              <a:t>to help </a:t>
            </a:r>
            <a:r>
              <a:rPr lang="en-CA" sz="1300" b="1" u="sng" dirty="0">
                <a:solidFill>
                  <a:srgbClr val="FF0000"/>
                </a:solidFill>
              </a:rPr>
              <a:t>improve</a:t>
            </a:r>
            <a:r>
              <a:rPr lang="en-CA" sz="1300" dirty="0"/>
              <a:t> the Housing First program.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300" dirty="0" smtClean="0"/>
              <a:t>Landlords should be presented with</a:t>
            </a:r>
            <a:r>
              <a:rPr lang="en-CA" sz="1300" b="1" u="sng" dirty="0" smtClean="0">
                <a:solidFill>
                  <a:srgbClr val="FF0000"/>
                </a:solidFill>
              </a:rPr>
              <a:t> </a:t>
            </a:r>
            <a:r>
              <a:rPr lang="en-CA" sz="1300" b="1" u="sng" dirty="0">
                <a:solidFill>
                  <a:srgbClr val="FF0000"/>
                </a:solidFill>
              </a:rPr>
              <a:t>a clear case </a:t>
            </a:r>
            <a:r>
              <a:rPr lang="en-CA" sz="1300" dirty="0" smtClean="0"/>
              <a:t>about </a:t>
            </a:r>
            <a:r>
              <a:rPr lang="en-CA" sz="1300" dirty="0"/>
              <a:t>the </a:t>
            </a:r>
            <a:r>
              <a:rPr lang="en-CA" sz="1300" b="1" u="sng" dirty="0">
                <a:solidFill>
                  <a:srgbClr val="FF0000"/>
                </a:solidFill>
              </a:rPr>
              <a:t>business</a:t>
            </a:r>
            <a:r>
              <a:rPr lang="en-CA" sz="1300" dirty="0"/>
              <a:t>, </a:t>
            </a:r>
            <a:r>
              <a:rPr lang="en-CA" sz="1300" b="1" u="sng" dirty="0">
                <a:solidFill>
                  <a:srgbClr val="FF0000"/>
                </a:solidFill>
              </a:rPr>
              <a:t>individual</a:t>
            </a:r>
            <a:r>
              <a:rPr lang="en-CA" sz="1300" dirty="0"/>
              <a:t>, and </a:t>
            </a:r>
            <a:r>
              <a:rPr lang="en-CA" sz="1300" b="1" u="sng" dirty="0">
                <a:solidFill>
                  <a:srgbClr val="FF0000"/>
                </a:solidFill>
              </a:rPr>
              <a:t>social benefits </a:t>
            </a:r>
            <a:r>
              <a:rPr lang="en-CA" sz="1300" dirty="0"/>
              <a:t>of participating in Housing First.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300" dirty="0"/>
              <a:t>The </a:t>
            </a:r>
            <a:r>
              <a:rPr lang="en-CA" sz="1300" b="1" u="sng" dirty="0">
                <a:solidFill>
                  <a:srgbClr val="FF0000"/>
                </a:solidFill>
              </a:rPr>
              <a:t>impact</a:t>
            </a:r>
            <a:r>
              <a:rPr lang="en-CA" sz="1300" dirty="0"/>
              <a:t> of landlords’ </a:t>
            </a:r>
            <a:r>
              <a:rPr lang="en-CA" sz="1300" b="1" u="sng" dirty="0">
                <a:solidFill>
                  <a:srgbClr val="FF0000"/>
                </a:solidFill>
              </a:rPr>
              <a:t>actions</a:t>
            </a:r>
            <a:r>
              <a:rPr lang="en-CA" sz="1300" dirty="0"/>
              <a:t>, </a:t>
            </a:r>
            <a:r>
              <a:rPr lang="en-CA" sz="1300" b="1" u="sng" dirty="0">
                <a:solidFill>
                  <a:srgbClr val="FF0000"/>
                </a:solidFill>
              </a:rPr>
              <a:t>feedback</a:t>
            </a:r>
            <a:r>
              <a:rPr lang="en-CA" sz="1300" dirty="0"/>
              <a:t>, and </a:t>
            </a:r>
            <a:r>
              <a:rPr lang="en-CA" sz="1300" b="1" u="sng" dirty="0">
                <a:solidFill>
                  <a:srgbClr val="FF0000"/>
                </a:solidFill>
              </a:rPr>
              <a:t>participation</a:t>
            </a:r>
            <a:r>
              <a:rPr lang="en-CA" sz="1300" dirty="0"/>
              <a:t> should be </a:t>
            </a:r>
            <a:r>
              <a:rPr lang="en-CA" sz="1300" b="1" u="sng" dirty="0">
                <a:solidFill>
                  <a:srgbClr val="FF0000"/>
                </a:solidFill>
              </a:rPr>
              <a:t>recognized</a:t>
            </a:r>
            <a:r>
              <a:rPr lang="en-CA" sz="1300" dirty="0"/>
              <a:t> and </a:t>
            </a:r>
            <a:r>
              <a:rPr lang="en-CA" sz="1300" b="1" u="sng" dirty="0">
                <a:solidFill>
                  <a:srgbClr val="FF0000"/>
                </a:solidFill>
              </a:rPr>
              <a:t>celebrated</a:t>
            </a:r>
            <a:r>
              <a:rPr lang="en-CA" sz="1300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sz="1300" b="1" u="sng" dirty="0">
                <a:solidFill>
                  <a:srgbClr val="FF0000"/>
                </a:solidFill>
              </a:rPr>
              <a:t>Landlords</a:t>
            </a:r>
            <a:r>
              <a:rPr lang="en-CA" sz="1300" dirty="0"/>
              <a:t>’ </a:t>
            </a:r>
            <a:r>
              <a:rPr lang="en-CA" sz="1300" b="1" u="sng" dirty="0">
                <a:solidFill>
                  <a:srgbClr val="FF0000"/>
                </a:solidFill>
              </a:rPr>
              <a:t>influence</a:t>
            </a:r>
            <a:r>
              <a:rPr lang="en-CA" sz="1300" dirty="0"/>
              <a:t> over program decisions and success must be </a:t>
            </a:r>
            <a:r>
              <a:rPr lang="en-CA" sz="1300" b="1" u="sng" dirty="0">
                <a:solidFill>
                  <a:srgbClr val="FF0000"/>
                </a:solidFill>
              </a:rPr>
              <a:t>clearly</a:t>
            </a:r>
            <a:r>
              <a:rPr lang="en-CA" sz="1300" dirty="0"/>
              <a:t> </a:t>
            </a:r>
            <a:r>
              <a:rPr lang="en-CA" sz="1300" b="1" u="sng" dirty="0">
                <a:solidFill>
                  <a:srgbClr val="FF0000"/>
                </a:solidFill>
              </a:rPr>
              <a:t>defined</a:t>
            </a:r>
            <a:r>
              <a:rPr lang="en-CA" sz="1300" dirty="0"/>
              <a:t> and </a:t>
            </a:r>
            <a:r>
              <a:rPr lang="en-CA" sz="1300" b="1" u="sng" dirty="0">
                <a:solidFill>
                  <a:srgbClr val="FF0000"/>
                </a:solidFill>
              </a:rPr>
              <a:t>understood</a:t>
            </a:r>
            <a:r>
              <a:rPr lang="en-CA" sz="1300" dirty="0" smtClean="0"/>
              <a:t>.</a:t>
            </a:r>
            <a:endParaRPr lang="en-CA" sz="1300" baseline="0" dirty="0" smtClean="0"/>
          </a:p>
          <a:p>
            <a:endParaRPr lang="en-CA" sz="13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EA103-5B58-46FB-B558-10D8A191A1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9800" y="457200"/>
            <a:ext cx="2728383" cy="2046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5608320" cy="6400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400" b="0" dirty="0" smtClean="0"/>
              <a:t>Stakeholder</a:t>
            </a:r>
            <a:r>
              <a:rPr lang="en-US" sz="1400" b="0" baseline="0" dirty="0" smtClean="0"/>
              <a:t> </a:t>
            </a:r>
            <a:r>
              <a:rPr lang="en-US" sz="1400" dirty="0"/>
              <a:t>engagement is an </a:t>
            </a:r>
            <a:r>
              <a:rPr lang="en-US" sz="1400" b="1" u="sng" dirty="0">
                <a:solidFill>
                  <a:srgbClr val="FF0000"/>
                </a:solidFill>
              </a:rPr>
              <a:t>intentional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and </a:t>
            </a:r>
            <a:r>
              <a:rPr lang="en-US" sz="1400" b="1" u="sng" dirty="0">
                <a:solidFill>
                  <a:srgbClr val="FF0000"/>
                </a:solidFill>
              </a:rPr>
              <a:t>intensive</a:t>
            </a:r>
            <a:r>
              <a:rPr lang="en-US" sz="1400" dirty="0"/>
              <a:t> </a:t>
            </a:r>
            <a:r>
              <a:rPr lang="en-US" sz="1400" dirty="0" smtClean="0"/>
              <a:t>process that </a:t>
            </a:r>
            <a:r>
              <a:rPr lang="en-CA" sz="1400" dirty="0" smtClean="0"/>
              <a:t>represents </a:t>
            </a:r>
            <a:r>
              <a:rPr lang="en-CA" sz="1400" dirty="0"/>
              <a:t>a </a:t>
            </a:r>
            <a:r>
              <a:rPr lang="en-CA" sz="1400" b="1" u="sng" dirty="0">
                <a:solidFill>
                  <a:srgbClr val="FF0000"/>
                </a:solidFill>
              </a:rPr>
              <a:t>significant</a:t>
            </a:r>
            <a:r>
              <a:rPr lang="en-CA" sz="1400" dirty="0"/>
              <a:t> investment of time and effort in community, but </a:t>
            </a:r>
            <a:r>
              <a:rPr lang="en-CA" sz="1400" b="1" u="sng" dirty="0">
                <a:solidFill>
                  <a:srgbClr val="FF0000"/>
                </a:solidFill>
              </a:rPr>
              <a:t>effectively</a:t>
            </a:r>
            <a:r>
              <a:rPr lang="en-CA" sz="1400" dirty="0"/>
              <a:t> </a:t>
            </a:r>
            <a:r>
              <a:rPr lang="en-CA" sz="1400" dirty="0" smtClean="0"/>
              <a:t>engaging</a:t>
            </a:r>
            <a:r>
              <a:rPr lang="en-US" sz="1400" b="0" baseline="0" dirty="0" smtClean="0"/>
              <a:t> with landlords and the housing sector as a whole allows </a:t>
            </a:r>
            <a:r>
              <a:rPr lang="en-US" sz="1400" b="0" baseline="0" dirty="0" smtClean="0"/>
              <a:t>a </a:t>
            </a:r>
            <a:r>
              <a:rPr lang="en-US" sz="1400" b="1" u="sng" dirty="0" smtClean="0">
                <a:solidFill>
                  <a:srgbClr val="FF0000"/>
                </a:solidFill>
              </a:rPr>
              <a:t>collective approach, </a:t>
            </a:r>
            <a:r>
              <a:rPr lang="en-US" sz="1400" b="0" baseline="0" dirty="0" smtClean="0"/>
              <a:t>within our community of practice, to </a:t>
            </a:r>
            <a:r>
              <a:rPr lang="en-US" sz="1400" b="1" u="sng" dirty="0" smtClean="0">
                <a:solidFill>
                  <a:srgbClr val="FF0000"/>
                </a:solidFill>
              </a:rPr>
              <a:t>dialogue</a:t>
            </a:r>
            <a:r>
              <a:rPr lang="en-US" sz="1400" b="0" baseline="0" dirty="0" smtClean="0"/>
              <a:t> with landlords,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baseline="0" dirty="0" smtClean="0"/>
              <a:t>the ability to </a:t>
            </a:r>
            <a:r>
              <a:rPr lang="en-US" sz="1400" b="1" u="sng" dirty="0">
                <a:solidFill>
                  <a:srgbClr val="FF0000"/>
                </a:solidFill>
              </a:rPr>
              <a:t>anticipate</a:t>
            </a:r>
            <a:r>
              <a:rPr lang="en-US" sz="1400" b="0" baseline="0" dirty="0" smtClean="0"/>
              <a:t> common issues and trends across the sector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baseline="0" dirty="0" smtClean="0"/>
              <a:t>An understanding of the landlords </a:t>
            </a:r>
            <a:r>
              <a:rPr lang="en-US" sz="1400" b="1" u="sng" dirty="0">
                <a:solidFill>
                  <a:srgbClr val="FF0000"/>
                </a:solidFill>
              </a:rPr>
              <a:t>views</a:t>
            </a:r>
            <a:r>
              <a:rPr lang="en-US" sz="1400" b="0" baseline="0" dirty="0" smtClean="0"/>
              <a:t> and </a:t>
            </a:r>
            <a:r>
              <a:rPr lang="en-US" sz="1400" b="1" u="sng" dirty="0">
                <a:solidFill>
                  <a:srgbClr val="FF0000"/>
                </a:solidFill>
              </a:rPr>
              <a:t>concerns</a:t>
            </a:r>
            <a:r>
              <a:rPr lang="en-US" sz="1400" b="0" baseline="0" dirty="0" smtClean="0"/>
              <a:t> at a higher level that can </a:t>
            </a:r>
            <a:r>
              <a:rPr lang="en-US" sz="1400" b="1" u="sng" dirty="0">
                <a:solidFill>
                  <a:srgbClr val="FF0000"/>
                </a:solidFill>
              </a:rPr>
              <a:t>inform</a:t>
            </a:r>
            <a:r>
              <a:rPr lang="en-US" sz="1400" b="0" baseline="0" dirty="0" smtClean="0"/>
              <a:t> city-wide </a:t>
            </a:r>
            <a:r>
              <a:rPr lang="en-US" sz="1400" b="1" u="sng" dirty="0">
                <a:solidFill>
                  <a:srgbClr val="FF0000"/>
                </a:solidFill>
              </a:rPr>
              <a:t>practices</a:t>
            </a:r>
            <a:r>
              <a:rPr lang="en-US" sz="1400" b="0" baseline="0" dirty="0" smtClean="0"/>
              <a:t> and lead to better and more </a:t>
            </a:r>
            <a:r>
              <a:rPr lang="en-US" sz="1400" b="1" u="sng" dirty="0">
                <a:solidFill>
                  <a:srgbClr val="FF0000"/>
                </a:solidFill>
              </a:rPr>
              <a:t>innovative</a:t>
            </a:r>
            <a:r>
              <a:rPr lang="en-US" sz="1400" b="0" baseline="0" dirty="0" smtClean="0"/>
              <a:t> decision-making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 smtClean="0"/>
              <a:t>s</a:t>
            </a:r>
            <a:r>
              <a:rPr lang="en-US" sz="1400" b="0" baseline="0" dirty="0" smtClean="0"/>
              <a:t>trong </a:t>
            </a:r>
            <a:r>
              <a:rPr lang="en-US" sz="1400" b="1" u="sng" dirty="0">
                <a:solidFill>
                  <a:srgbClr val="FF0000"/>
                </a:solidFill>
              </a:rPr>
              <a:t>relationships</a:t>
            </a:r>
            <a:r>
              <a:rPr lang="en-US" sz="1400" b="0" baseline="0" dirty="0" smtClean="0"/>
              <a:t> within the housing sector that will be key in enabling </a:t>
            </a:r>
            <a:r>
              <a:rPr lang="en-US" sz="1400" b="1" u="sng" dirty="0">
                <a:solidFill>
                  <a:srgbClr val="FF0000"/>
                </a:solidFill>
              </a:rPr>
              <a:t>productive</a:t>
            </a:r>
            <a:r>
              <a:rPr lang="en-US" sz="1400" b="0" baseline="0" dirty="0" smtClean="0"/>
              <a:t> </a:t>
            </a:r>
            <a:r>
              <a:rPr lang="en-US" sz="1400" b="1" u="sng" dirty="0">
                <a:solidFill>
                  <a:srgbClr val="FF0000"/>
                </a:solidFill>
              </a:rPr>
              <a:t>problem</a:t>
            </a:r>
            <a:r>
              <a:rPr lang="en-US" sz="1400" b="0" baseline="0" dirty="0" smtClean="0"/>
              <a:t> </a:t>
            </a:r>
            <a:r>
              <a:rPr lang="en-US" sz="1400" b="1" u="sng" dirty="0">
                <a:solidFill>
                  <a:srgbClr val="FF0000"/>
                </a:solidFill>
              </a:rPr>
              <a:t>solving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baseline="0" dirty="0" smtClean="0"/>
              <a:t>stakeholders</a:t>
            </a:r>
            <a:r>
              <a:rPr lang="en-US" sz="1400" b="0" dirty="0" smtClean="0"/>
              <a:t> feeling </a:t>
            </a:r>
            <a:r>
              <a:rPr lang="en-US" sz="1400" b="1" u="sng" dirty="0" smtClean="0">
                <a:solidFill>
                  <a:srgbClr val="FF0000"/>
                </a:solidFill>
              </a:rPr>
              <a:t>appreciated</a:t>
            </a:r>
            <a:r>
              <a:rPr lang="en-US" sz="1400" b="0" baseline="0" dirty="0" smtClean="0"/>
              <a:t> </a:t>
            </a:r>
            <a:r>
              <a:rPr lang="en-US" sz="1400" b="0" baseline="0" dirty="0" smtClean="0"/>
              <a:t>which automatically </a:t>
            </a:r>
            <a:r>
              <a:rPr lang="en-US" sz="1400" b="1" u="sng" dirty="0">
                <a:solidFill>
                  <a:srgbClr val="FF0000"/>
                </a:solidFill>
              </a:rPr>
              <a:t>reduces</a:t>
            </a:r>
            <a:r>
              <a:rPr lang="en-US" sz="1400" b="0" baseline="0" dirty="0" smtClean="0"/>
              <a:t> </a:t>
            </a:r>
            <a:r>
              <a:rPr lang="en-US" sz="1400" b="1" u="sng" dirty="0">
                <a:solidFill>
                  <a:srgbClr val="FF0000"/>
                </a:solidFill>
              </a:rPr>
              <a:t>conflict</a:t>
            </a:r>
            <a:r>
              <a:rPr lang="en-US" sz="1400" b="0" baseline="0" dirty="0" smtClean="0"/>
              <a:t> and </a:t>
            </a:r>
            <a:r>
              <a:rPr lang="en-US" sz="1400" b="1" u="sng" dirty="0">
                <a:solidFill>
                  <a:srgbClr val="FF0000"/>
                </a:solidFill>
              </a:rPr>
              <a:t>controversy</a:t>
            </a:r>
            <a:r>
              <a:rPr lang="en-US" sz="1400" b="0" baseline="0" dirty="0" smtClean="0"/>
              <a:t> and increases the </a:t>
            </a:r>
            <a:r>
              <a:rPr lang="en-US" sz="1400" b="1" u="sng" dirty="0">
                <a:solidFill>
                  <a:srgbClr val="FF0000"/>
                </a:solidFill>
              </a:rPr>
              <a:t>reputation</a:t>
            </a:r>
            <a:r>
              <a:rPr lang="en-US" sz="1400" b="0" baseline="0" dirty="0" smtClean="0"/>
              <a:t> and </a:t>
            </a:r>
            <a:r>
              <a:rPr lang="en-US" sz="1400" b="1" u="sng" dirty="0">
                <a:solidFill>
                  <a:srgbClr val="FF0000"/>
                </a:solidFill>
              </a:rPr>
              <a:t>status</a:t>
            </a:r>
            <a:r>
              <a:rPr lang="en-US" sz="1400" b="0" baseline="0" dirty="0" smtClean="0"/>
              <a:t> of Housing First in the community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b="1" u="sng" dirty="0" smtClean="0">
                <a:solidFill>
                  <a:srgbClr val="FF0000"/>
                </a:solidFill>
              </a:rPr>
              <a:t>uniform </a:t>
            </a:r>
            <a:r>
              <a:rPr lang="en-CA" sz="1400" b="1" u="sng" dirty="0" smtClean="0">
                <a:solidFill>
                  <a:srgbClr val="FF0000"/>
                </a:solidFill>
              </a:rPr>
              <a:t>messaging</a:t>
            </a:r>
            <a:r>
              <a:rPr lang="en-CA" sz="1400" dirty="0" smtClean="0"/>
              <a:t> </a:t>
            </a:r>
            <a:r>
              <a:rPr lang="en-CA" sz="1400" dirty="0"/>
              <a:t>and </a:t>
            </a:r>
            <a:r>
              <a:rPr lang="en-CA" sz="1400" b="1" u="sng" dirty="0">
                <a:solidFill>
                  <a:srgbClr val="FF0000"/>
                </a:solidFill>
              </a:rPr>
              <a:t>understanding</a:t>
            </a:r>
            <a:r>
              <a:rPr lang="en-CA" sz="1400" dirty="0"/>
              <a:t> of the program </a:t>
            </a:r>
            <a:r>
              <a:rPr lang="en-CA" sz="1400" dirty="0" smtClean="0"/>
              <a:t>across the</a:t>
            </a:r>
            <a:r>
              <a:rPr lang="en-CA" sz="1400" baseline="0" dirty="0" smtClean="0"/>
              <a:t> sector, not only with landlords but with other players as well</a:t>
            </a:r>
            <a:r>
              <a:rPr lang="en-CA" sz="1400" dirty="0" smtClean="0"/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400" dirty="0" smtClean="0"/>
              <a:t>And finally </a:t>
            </a:r>
            <a:r>
              <a:rPr lang="en-CA" sz="1400" dirty="0" smtClean="0"/>
              <a:t>it gives us the ability </a:t>
            </a:r>
            <a:r>
              <a:rPr lang="en-CA" sz="1400" dirty="0"/>
              <a:t>to take a </a:t>
            </a:r>
            <a:r>
              <a:rPr lang="en-CA" sz="1400" b="1" u="sng" dirty="0">
                <a:solidFill>
                  <a:srgbClr val="FF0000"/>
                </a:solidFill>
              </a:rPr>
              <a:t>portfolio</a:t>
            </a:r>
            <a:r>
              <a:rPr lang="en-CA" sz="1400" dirty="0"/>
              <a:t> </a:t>
            </a:r>
            <a:r>
              <a:rPr lang="en-CA" sz="1400" b="1" u="sng" dirty="0">
                <a:solidFill>
                  <a:srgbClr val="FF0000"/>
                </a:solidFill>
              </a:rPr>
              <a:t>approach</a:t>
            </a:r>
            <a:r>
              <a:rPr lang="en-CA" sz="1400" dirty="0"/>
              <a:t> to </a:t>
            </a:r>
            <a:r>
              <a:rPr lang="en-CA" sz="1400" b="1" u="sng" dirty="0">
                <a:solidFill>
                  <a:srgbClr val="FF0000"/>
                </a:solidFill>
              </a:rPr>
              <a:t>accessing</a:t>
            </a:r>
            <a:r>
              <a:rPr lang="en-CA" sz="1400" dirty="0"/>
              <a:t> housing units for the </a:t>
            </a:r>
            <a:r>
              <a:rPr lang="en-CA" sz="1400" dirty="0" smtClean="0"/>
              <a:t>program. </a:t>
            </a:r>
            <a:endParaRPr lang="en-US" b="0" baseline="0" dirty="0" smtClean="0"/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EA103-5B58-46FB-B558-10D8A191A1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8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685800"/>
            <a:ext cx="3860800" cy="2895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3657600"/>
            <a:ext cx="5608320" cy="4495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achieve the </a:t>
            </a:r>
            <a:r>
              <a:rPr lang="en-US" sz="1800" b="1" u="sng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n-US" sz="18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landlord engagement, at a sector level there are different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can be used. Being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intentional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which strategies are used for each stakeholder is very important.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sz="18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table explains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approaches to engagement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bottom of the list 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numbers of stakeholders with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represents strategies that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the least amount of effort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As the number of stakeholders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 their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does the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en-US" sz="1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required to effectively engage with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EA103-5B58-46FB-B558-10D8A191A1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8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9800" y="533400"/>
            <a:ext cx="24384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608320" cy="6172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very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this list is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 Communications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most of what we do at a service delivery level is actually Pull Communications, we have </a:t>
            </a:r>
            <a:r>
              <a:rPr lang="en-US" sz="1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canned messages, emails, leaflets, brochures, and postcards that we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landlords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they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1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5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infoirmation</a:t>
            </a:r>
            <a:r>
              <a:rPr lang="en-US" sz="1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1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do it because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requires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little effort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is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 access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stakeholders and the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large to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 have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indicated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landlords have an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interest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our work so we need to move up the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requires stakeholder engagement activities at a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 level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Moving a group of landlords from Pull Communication to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where we are delivering information to people who not only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it, but have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requested </a:t>
            </a:r>
            <a:r>
              <a:rPr lang="en-US" sz="1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tactics that will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their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 </a:t>
            </a:r>
            <a:r>
              <a:rPr lang="en-US" sz="1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and people that have influence over their work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just individual property owners. When we accomplish this we will be able to deliver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messaging 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issues as well as present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messaging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marketing materials on behalf of Housing First to a much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broader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more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receptive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audience.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EA103-5B58-46FB-B558-10D8A191A1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8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609600"/>
            <a:ext cx="2514600" cy="1885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90800"/>
            <a:ext cx="5608320" cy="5791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things one step further and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actually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consulting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landlord sector will open up doors that will allow us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landlord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loops to identify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commonalities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landlords, to give them a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provide us with </a:t>
            </a:r>
            <a:r>
              <a:rPr lang="en-C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and advice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feedback to help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1 on 1 relationships that front line staff experience every day by setting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creating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developing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</a:p>
          <a:p>
            <a:pPr marL="171450" indent="-17145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CA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up 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table and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allowing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Landlords 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process we enable things like landlord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client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strategies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increased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pooling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two-way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focused, clear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issues do arise. </a:t>
            </a:r>
          </a:p>
          <a:p>
            <a:pPr marL="0" indent="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endParaRPr lang="en-CA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C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highest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C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Partnership,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C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CA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 only applicable to a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small group </a:t>
            </a:r>
            <a:r>
              <a:rPr lang="en-CA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landlords who have a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our work and requires a lot of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en-CA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this model we would </a:t>
            </a:r>
            <a:r>
              <a:rPr lang="en-US" u="none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engage in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learning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management </a:t>
            </a:r>
            <a:r>
              <a:rPr lang="en-US" u="none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 well as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strategy can lead to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transformational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outcomes,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can </a:t>
            </a:r>
            <a:r>
              <a:rPr lang="en-US" u="none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change communities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u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community where the local landlord association or business bureau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partnered with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providers to 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integration plans and worked together to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en-US" u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more affordable housing units,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business model where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ensuring that units were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specifically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housing first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unfairly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against homeless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clients were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to be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addressed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supportive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Because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landl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rds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providers operated under a business partnership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endParaRPr lang="en-US" sz="10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EA103-5B58-46FB-B558-10D8A191A1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8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2133600"/>
            <a:ext cx="1371600" cy="1028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685800"/>
            <a:ext cx="5608320" cy="7543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Homeward Trust, as community </a:t>
            </a:r>
            <a:r>
              <a:rPr lang="en-CA" b="1" u="sng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navigators</a:t>
            </a:r>
            <a:r>
              <a:rPr lang="en-CA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allowed us to start several campaigns that we are hoping will move us down the track of landlord engagement and up the list. We recently hosted a landlord engagement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where we invited a group of landlords to sit around some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service providers, enjoy some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bacon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then, through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facilitated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conversations, answer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 together. </a:t>
            </a:r>
          </a:p>
          <a:p>
            <a:pPr>
              <a:lnSpc>
                <a:spcPct val="130000"/>
              </a:lnSpc>
            </a:pPr>
            <a:endParaRPr lang="en-CA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working </a:t>
            </a:r>
          </a:p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isn’t working</a:t>
            </a:r>
          </a:p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What can we improve.</a:t>
            </a:r>
          </a:p>
          <a:p>
            <a:pPr>
              <a:lnSpc>
                <a:spcPct val="130000"/>
              </a:lnSpc>
            </a:pPr>
            <a:endParaRPr lang="en-CA" sz="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Font typeface="+mj-lt"/>
              <a:buNone/>
            </a:pP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gave them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speak form the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made the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 the limit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Not only was this a great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front line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landlords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speak together in a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solutions-focused,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structured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we were able to generate some great feedback that we can use to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engagement activities, and to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our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these discussions we were able to capture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helping to inform decisions around </a:t>
            </a:r>
            <a:r>
              <a:rPr lang="en-C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create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to help ensure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responsiveness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landlord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to take action to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mitigate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evictions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Font typeface="+mj-lt"/>
              <a:buNone/>
            </a:pPr>
            <a:endParaRPr lang="en-CA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Font typeface="+mj-lt"/>
              <a:buNone/>
            </a:pP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also currently creating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C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is a, likely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that we can roll out to landlords involved in housing first that will enable us to gather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to take the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sector. The second is a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of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formalized and public landlord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exceptional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partners. </a:t>
            </a:r>
            <a:endParaRPr lang="en-CA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Font typeface="+mj-lt"/>
              <a:buNone/>
            </a:pPr>
            <a:endParaRPr lang="en-CA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Font typeface="+mj-lt"/>
              <a:buNone/>
            </a:pP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also working with our largest landlord on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training delivery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They identified a </a:t>
            </a:r>
            <a:r>
              <a:rPr lang="en-C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shortfall 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staffs understanding of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first,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reduction,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mental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we agreed to provide that training at no cost if they would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their staff time to it.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Conversely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identified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shortfall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providers 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that landlord and they have agreed to come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 us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something we hope to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with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landlords 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are working on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we can deliver to groups of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landlords to help them understand their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CA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picture of ending homelessness</a:t>
            </a:r>
            <a:r>
              <a:rPr lang="en-CA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EA103-5B58-46FB-B558-10D8A191A1A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5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3600" y="609600"/>
            <a:ext cx="2286000" cy="171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2438400"/>
            <a:ext cx="5608320" cy="57912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+mj-lt"/>
              <a:buNone/>
            </a:pP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forward, we are working</a:t>
            </a:r>
            <a:r>
              <a:rPr lang="en-CA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adapting the Holding Agreement used by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 society out of Vancouver 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whereby we could use it to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units through landlords</a:t>
            </a:r>
            <a:r>
              <a:rPr lang="en-CA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having them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agree to provide us with either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units or a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units and then we will coordinate the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vacancy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those units. Through this system the landlords will </a:t>
            </a:r>
            <a:r>
              <a:rPr lang="en-CA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retain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their ability to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tenants through viewings but they realize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continual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rental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well as </a:t>
            </a:r>
            <a:r>
              <a:rPr lang="en-CA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burden 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allowing us to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their unit to service providers and through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spent answering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calls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emails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  <a:r>
              <a:rPr lang="en-C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providers every month. </a:t>
            </a:r>
          </a:p>
          <a:p>
            <a:pPr marL="0" indent="0">
              <a:lnSpc>
                <a:spcPct val="150000"/>
              </a:lnSpc>
              <a:buFont typeface="+mj-lt"/>
              <a:buNone/>
            </a:pPr>
            <a:endParaRPr lang="en-CA" sz="1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+mj-lt"/>
              <a:buNone/>
            </a:pP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community of service we will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realize those same benefits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housing outreach workers will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need to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 time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reaching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to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landlords knowing that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unit at their building comes available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housing first, they will know about it. As well, we will achieve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working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those landlords through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two-way communication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points of contact, oversight, and increased </a:t>
            </a:r>
            <a:r>
              <a:rPr lang="en-CA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responsiveness. </a:t>
            </a:r>
            <a:endParaRPr lang="en-CA" sz="1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EA103-5B58-46FB-B558-10D8A191A1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5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461250" cy="1470025"/>
          </a:xfrm>
          <a:ln algn="ctr"/>
        </p:spPr>
        <p:txBody>
          <a:bodyPr/>
          <a:lstStyle>
            <a:lvl1pPr algn="ctr" eaLnBrk="1" hangingPunct="1">
              <a:defRPr sz="44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844925"/>
            <a:ext cx="7467600" cy="685800"/>
          </a:xfrm>
          <a:ln algn="ctr"/>
        </p:spPr>
        <p:txBody>
          <a:bodyPr/>
          <a:lstStyle>
            <a:lvl1pPr marL="0" indent="0" algn="ctr" eaLnBrk="1" hangingPunct="1">
              <a:buFontTx/>
              <a:buNone/>
              <a:defRPr sz="18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A993CAE-B090-4358-9EF3-ED0DF7ECA2FB}" type="datetimeFigureOut">
              <a:rPr lang="en-US"/>
              <a:pPr/>
              <a:t>5/6/2015</a:t>
            </a:fld>
            <a:endParaRPr lang="en-US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C82431-481C-4ABA-A14D-A0C412492C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gray">
          <a:xfrm>
            <a:off x="609600" y="266700"/>
            <a:ext cx="1828800" cy="1828800"/>
          </a:xfrm>
          <a:prstGeom prst="ellipse">
            <a:avLst/>
          </a:prstGeom>
          <a:solidFill>
            <a:srgbClr val="969696">
              <a:alpha val="50000"/>
            </a:srgbClr>
          </a:solidFill>
          <a:ln w="38100" algn="ctr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gray">
          <a:xfrm>
            <a:off x="3505200" y="266700"/>
            <a:ext cx="1828800" cy="1828800"/>
          </a:xfrm>
          <a:prstGeom prst="ellipse">
            <a:avLst/>
          </a:prstGeom>
          <a:solidFill>
            <a:schemeClr val="accent2">
              <a:alpha val="89999"/>
            </a:schemeClr>
          </a:solidFill>
          <a:ln w="38100" algn="ctr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gray">
          <a:xfrm>
            <a:off x="3581400" y="4572000"/>
            <a:ext cx="1828800" cy="1828800"/>
          </a:xfrm>
          <a:prstGeom prst="ellipse">
            <a:avLst/>
          </a:prstGeom>
          <a:solidFill>
            <a:schemeClr val="hlink">
              <a:alpha val="70000"/>
            </a:schemeClr>
          </a:solidFill>
          <a:ln w="38100" algn="ctr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gray">
          <a:xfrm>
            <a:off x="6465888" y="2411413"/>
            <a:ext cx="1828800" cy="1828800"/>
          </a:xfrm>
          <a:prstGeom prst="ellipse">
            <a:avLst/>
          </a:prstGeom>
          <a:solidFill>
            <a:srgbClr val="FFFFFF">
              <a:alpha val="10001"/>
            </a:srgbClr>
          </a:solidFill>
          <a:ln w="38100" algn="ctr">
            <a:solidFill>
              <a:srgbClr val="FFFFFF">
                <a:alpha val="20000"/>
              </a:srgbClr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7665" name="Oval 17" descr="E000063L"/>
          <p:cNvSpPr>
            <a:spLocks noChangeArrowheads="1"/>
          </p:cNvSpPr>
          <p:nvPr/>
        </p:nvSpPr>
        <p:spPr bwMode="gray">
          <a:xfrm>
            <a:off x="6477000" y="266700"/>
            <a:ext cx="1828800" cy="18288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gray">
          <a:xfrm>
            <a:off x="6553200" y="4572000"/>
            <a:ext cx="1828800" cy="1828800"/>
          </a:xfrm>
          <a:prstGeom prst="ellipse">
            <a:avLst/>
          </a:prstGeom>
          <a:blipFill dpi="0" rotWithShape="1">
            <a:blip r:embed="rId3" cstate="print">
              <a:alphaModFix amt="90000"/>
            </a:blip>
            <a:srcRect/>
            <a:stretch>
              <a:fillRect/>
            </a:stretch>
          </a:blipFill>
          <a:ln w="38100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9" descr="E000031L"/>
          <p:cNvSpPr>
            <a:spLocks noChangeArrowheads="1"/>
          </p:cNvSpPr>
          <p:nvPr/>
        </p:nvSpPr>
        <p:spPr bwMode="gray">
          <a:xfrm>
            <a:off x="609600" y="4572000"/>
            <a:ext cx="1828800" cy="18288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gray">
          <a:xfrm>
            <a:off x="609600" y="2438400"/>
            <a:ext cx="1828800" cy="1828800"/>
          </a:xfrm>
          <a:prstGeom prst="ellipse">
            <a:avLst/>
          </a:prstGeom>
          <a:solidFill>
            <a:srgbClr val="FFFFFF">
              <a:alpha val="10001"/>
            </a:srgbClr>
          </a:solidFill>
          <a:ln w="38100" algn="ctr">
            <a:solidFill>
              <a:srgbClr val="FFFFFF">
                <a:alpha val="20000"/>
              </a:srgbClr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13" y="130175"/>
            <a:ext cx="7380287" cy="708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F08612-1877-4332-9CDE-9D3AC38C8D4A}" type="datetimeFigureOut">
              <a:rPr lang="en-US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Homeward Trust Edmonton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4B9ED2-1640-4A4C-A89D-144D282B16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13" y="130175"/>
            <a:ext cx="7380287" cy="708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D92490-6AFC-4F94-B5FA-85BF94AE78B1}" type="datetimeFigureOut">
              <a:rPr lang="en-US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Homeward Trust Edmonton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F39CC1-5356-4A1A-A26D-06CF1F591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13" y="130175"/>
            <a:ext cx="7380287" cy="708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7B4187-9FC9-48B0-8E73-9410CCA2E9E1}" type="datetimeFigureOut">
              <a:rPr lang="en-US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Homeward Trust Edmonton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D07E6D-F106-4A31-84C3-EC5731F53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Oval 7"/>
          <p:cNvSpPr>
            <a:spLocks noChangeArrowheads="1"/>
          </p:cNvSpPr>
          <p:nvPr/>
        </p:nvSpPr>
        <p:spPr bwMode="gray">
          <a:xfrm>
            <a:off x="3429000" y="4572000"/>
            <a:ext cx="1676400" cy="1676400"/>
          </a:xfrm>
          <a:prstGeom prst="ellipse">
            <a:avLst/>
          </a:prstGeom>
          <a:noFill/>
          <a:ln w="28575" algn="ctr">
            <a:solidFill>
              <a:schemeClr val="accent1">
                <a:alpha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rc 8"/>
          <p:cNvSpPr>
            <a:spLocks/>
          </p:cNvSpPr>
          <p:nvPr/>
        </p:nvSpPr>
        <p:spPr bwMode="gray">
          <a:xfrm>
            <a:off x="0" y="3432175"/>
            <a:ext cx="3960813" cy="3425825"/>
          </a:xfrm>
          <a:custGeom>
            <a:avLst/>
            <a:gdLst>
              <a:gd name="G0" fmla="+- 16041 0 0"/>
              <a:gd name="G1" fmla="+- 21600 0 0"/>
              <a:gd name="G2" fmla="+- 21600 0 0"/>
              <a:gd name="T0" fmla="*/ 0 w 37641"/>
              <a:gd name="T1" fmla="*/ 7135 h 32562"/>
              <a:gd name="T2" fmla="*/ 34653 w 37641"/>
              <a:gd name="T3" fmla="*/ 32562 h 32562"/>
              <a:gd name="T4" fmla="*/ 16041 w 37641"/>
              <a:gd name="T5" fmla="*/ 21600 h 32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41" h="32562" fill="none" extrusionOk="0">
                <a:moveTo>
                  <a:pt x="-1" y="7134"/>
                </a:moveTo>
                <a:cubicBezTo>
                  <a:pt x="4095" y="2592"/>
                  <a:pt x="9924" y="-1"/>
                  <a:pt x="16041" y="0"/>
                </a:cubicBezTo>
                <a:cubicBezTo>
                  <a:pt x="27970" y="0"/>
                  <a:pt x="37641" y="9670"/>
                  <a:pt x="37641" y="21600"/>
                </a:cubicBezTo>
                <a:cubicBezTo>
                  <a:pt x="37641" y="25455"/>
                  <a:pt x="36609" y="29240"/>
                  <a:pt x="34652" y="32561"/>
                </a:cubicBezTo>
              </a:path>
              <a:path w="37641" h="32562" stroke="0" extrusionOk="0">
                <a:moveTo>
                  <a:pt x="-1" y="7134"/>
                </a:moveTo>
                <a:cubicBezTo>
                  <a:pt x="4095" y="2592"/>
                  <a:pt x="9924" y="-1"/>
                  <a:pt x="16041" y="0"/>
                </a:cubicBezTo>
                <a:cubicBezTo>
                  <a:pt x="27970" y="0"/>
                  <a:pt x="37641" y="9670"/>
                  <a:pt x="37641" y="21600"/>
                </a:cubicBezTo>
                <a:cubicBezTo>
                  <a:pt x="37641" y="25455"/>
                  <a:pt x="36609" y="29240"/>
                  <a:pt x="34652" y="32561"/>
                </a:cubicBezTo>
                <a:lnTo>
                  <a:pt x="16041" y="21600"/>
                </a:lnTo>
                <a:close/>
              </a:path>
            </a:pathLst>
          </a:custGeom>
          <a:noFill/>
          <a:ln w="28575">
            <a:solidFill>
              <a:schemeClr val="accent1">
                <a:alpha val="10001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accent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734DF153-958F-4FAF-8415-1A31BBEBAE6E}" type="datetimeFigureOut">
              <a:rPr lang="en-US"/>
              <a:pPr/>
              <a:t>5/6/2015</a:t>
            </a:fld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Homeward Trust Edmonton</a:t>
            </a:r>
            <a:endParaRPr lang="en-US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162DB0-97D6-44EF-90DA-C75368B671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gray">
          <a:xfrm>
            <a:off x="304800" y="228600"/>
            <a:ext cx="533400" cy="533400"/>
          </a:xfrm>
          <a:prstGeom prst="ellipse">
            <a:avLst/>
          </a:prstGeom>
          <a:solidFill>
            <a:srgbClr val="FFFFFF">
              <a:alpha val="20000"/>
            </a:srgbClr>
          </a:solidFill>
          <a:ln w="28575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gray">
          <a:xfrm>
            <a:off x="0" y="6826250"/>
            <a:ext cx="91440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5105400" y="152400"/>
            <a:ext cx="3995738" cy="1250950"/>
            <a:chOff x="3196" y="61"/>
            <a:chExt cx="2633" cy="823"/>
          </a:xfrm>
        </p:grpSpPr>
        <p:sp>
          <p:nvSpPr>
            <p:cNvPr id="3089" name="Oval 17"/>
            <p:cNvSpPr>
              <a:spLocks noChangeArrowheads="1"/>
            </p:cNvSpPr>
            <p:nvPr userDrawn="1"/>
          </p:nvSpPr>
          <p:spPr bwMode="gray">
            <a:xfrm flipH="1" flipV="1">
              <a:off x="4101" y="68"/>
              <a:ext cx="816" cy="816"/>
            </a:xfrm>
            <a:prstGeom prst="ellipse">
              <a:avLst/>
            </a:prstGeom>
            <a:solidFill>
              <a:srgbClr val="FFFFFF">
                <a:alpha val="14999"/>
              </a:srgbClr>
            </a:solidFill>
            <a:ln w="38100" algn="ctr">
              <a:solidFill>
                <a:srgbClr val="FFFFFF">
                  <a:alpha val="23000"/>
                </a:srgb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090" name="Oval 18"/>
            <p:cNvSpPr>
              <a:spLocks noChangeArrowheads="1"/>
            </p:cNvSpPr>
            <p:nvPr userDrawn="1"/>
          </p:nvSpPr>
          <p:spPr bwMode="gray">
            <a:xfrm flipH="1" flipV="1">
              <a:off x="3196" y="61"/>
              <a:ext cx="816" cy="816"/>
            </a:xfrm>
            <a:prstGeom prst="ellipse">
              <a:avLst/>
            </a:prstGeom>
            <a:solidFill>
              <a:srgbClr val="FFFFFF">
                <a:alpha val="14999"/>
              </a:srgbClr>
            </a:solidFill>
            <a:ln w="38100" algn="ctr">
              <a:solidFill>
                <a:srgbClr val="FFFFFF">
                  <a:alpha val="23000"/>
                </a:srgb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091" name="Oval 19"/>
            <p:cNvSpPr>
              <a:spLocks noChangeArrowheads="1"/>
            </p:cNvSpPr>
            <p:nvPr userDrawn="1"/>
          </p:nvSpPr>
          <p:spPr bwMode="gray">
            <a:xfrm flipH="1" flipV="1">
              <a:off x="5013" y="68"/>
              <a:ext cx="816" cy="816"/>
            </a:xfrm>
            <a:prstGeom prst="ellipse">
              <a:avLst/>
            </a:prstGeom>
            <a:solidFill>
              <a:srgbClr val="FFFFFF">
                <a:alpha val="14999"/>
              </a:srgbClr>
            </a:solidFill>
            <a:ln w="38100" algn="ctr">
              <a:solidFill>
                <a:srgbClr val="FFFFFF">
                  <a:alpha val="23000"/>
                </a:srgb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3092" name="Oval 20" descr="E000063L"/>
          <p:cNvSpPr>
            <a:spLocks noChangeArrowheads="1"/>
          </p:cNvSpPr>
          <p:nvPr/>
        </p:nvSpPr>
        <p:spPr bwMode="gray">
          <a:xfrm>
            <a:off x="7186613" y="609600"/>
            <a:ext cx="776287" cy="776288"/>
          </a:xfrm>
          <a:prstGeom prst="ellipse">
            <a:avLst/>
          </a:prstGeom>
          <a:blipFill dpi="0" rotWithShape="1">
            <a:blip r:embed="rId6" cstate="print">
              <a:alphaModFix amt="90000"/>
            </a:blip>
            <a:srcRect/>
            <a:stretch>
              <a:fillRect/>
            </a:stretch>
          </a:blipFill>
          <a:ln w="38100">
            <a:solidFill>
              <a:srgbClr val="FFFFFF">
                <a:alpha val="80000"/>
              </a:srgbClr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gray">
          <a:xfrm>
            <a:off x="8215313" y="609600"/>
            <a:ext cx="776287" cy="776288"/>
          </a:xfrm>
          <a:prstGeom prst="ellipse">
            <a:avLst/>
          </a:prstGeom>
          <a:blipFill dpi="0" rotWithShape="1">
            <a:blip r:embed="rId7" cstate="print">
              <a:alphaModFix amt="90000"/>
            </a:blip>
            <a:srcRect/>
            <a:stretch>
              <a:fillRect/>
            </a:stretch>
          </a:blipFill>
          <a:ln w="38100">
            <a:solidFill>
              <a:srgbClr val="FFFFFF">
                <a:alpha val="80000"/>
              </a:srgbClr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94" name="Oval 22" descr="E000031L"/>
          <p:cNvSpPr>
            <a:spLocks noChangeArrowheads="1"/>
          </p:cNvSpPr>
          <p:nvPr/>
        </p:nvSpPr>
        <p:spPr bwMode="gray">
          <a:xfrm>
            <a:off x="6157913" y="609600"/>
            <a:ext cx="776287" cy="776288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38100">
            <a:solidFill>
              <a:srgbClr val="FFFFFF">
                <a:alpha val="80000"/>
              </a:srgbClr>
            </a:solidFill>
            <a:round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1001713" y="130175"/>
            <a:ext cx="7380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omewardtrust.ca/" TargetMode="External"/><Relationship Id="rId4" Type="http://schemas.openxmlformats.org/officeDocument/2006/relationships/hyperlink" Target="mailto:bsali@homewardtrust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0"/>
            <a:ext cx="8077200" cy="2362200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latin typeface="Calibri" pitchFamily="34" charset="0"/>
              </a:rPr>
              <a:t>Homeward Trust Edmonton</a:t>
            </a:r>
            <a:r>
              <a:rPr lang="en-US" sz="4000" b="1" dirty="0" smtClean="0">
                <a:latin typeface="Calibri" pitchFamily="34" charset="0"/>
              </a:rPr>
              <a:t/>
            </a:r>
            <a:br>
              <a:rPr lang="en-US" sz="4000" b="1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Ending Homelessness in Edmonton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Building Support in the Housing Sector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/>
            </a:r>
            <a:br>
              <a:rPr lang="en-US" sz="2000" dirty="0">
                <a:latin typeface="Calibri" pitchFamily="34" charset="0"/>
              </a:rPr>
            </a:br>
            <a:endParaRPr lang="en-US" sz="2800" dirty="0"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6477000"/>
            <a:ext cx="7467600" cy="381000"/>
          </a:xfrm>
        </p:spPr>
        <p:txBody>
          <a:bodyPr/>
          <a:lstStyle/>
          <a:p>
            <a:r>
              <a:rPr lang="en-US" dirty="0" smtClean="0"/>
              <a:t>www.homewardtrust.ca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20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Community Effort</a:t>
            </a:r>
            <a:endParaRPr lang="en-CA" dirty="0"/>
          </a:p>
        </p:txBody>
      </p:sp>
      <p:pic>
        <p:nvPicPr>
          <p:cNvPr id="1028" name="Picture 4" descr="http://b-ten.com/wp-content/uploads/2014/05/944e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2272592"/>
            <a:ext cx="8976361" cy="29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78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Thank You!! </a:t>
            </a:r>
          </a:p>
        </p:txBody>
      </p:sp>
      <p:pic>
        <p:nvPicPr>
          <p:cNvPr id="19459" name="Content Placeholder 15" descr="Social%20Media%20Icon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00213"/>
            <a:ext cx="6286500" cy="2562225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95288" y="4365625"/>
            <a:ext cx="7993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</a:rPr>
              <a:t>Email: </a:t>
            </a:r>
            <a:r>
              <a:rPr lang="en-US" altLang="en-US" sz="1800" b="1" dirty="0" smtClean="0">
                <a:solidFill>
                  <a:prstClr val="black"/>
                </a:solidFill>
                <a:hlinkClick r:id="rId4"/>
              </a:rPr>
              <a:t>bsali@homewardtrust.ca</a:t>
            </a:r>
            <a:endParaRPr lang="en-US" altLang="en-US" sz="1800" b="1" dirty="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dirty="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</a:rPr>
              <a:t>Web</a:t>
            </a:r>
            <a:r>
              <a:rPr lang="en-US" altLang="en-US" sz="1800" b="1" dirty="0">
                <a:solidFill>
                  <a:prstClr val="black"/>
                </a:solidFill>
              </a:rPr>
              <a:t>: </a:t>
            </a:r>
            <a:r>
              <a:rPr lang="en-US" altLang="en-US" sz="1800" dirty="0">
                <a:solidFill>
                  <a:prstClr val="black"/>
                </a:solidFill>
                <a:hlinkClick r:id="rId5"/>
              </a:rPr>
              <a:t>www.homewardtrust.ca</a:t>
            </a:r>
            <a:endParaRPr lang="en-US" altLang="en-US" sz="1800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</a:rPr>
              <a:t>Facebook</a:t>
            </a:r>
            <a:r>
              <a:rPr lang="en-US" altLang="en-US" sz="1800" b="1" dirty="0">
                <a:solidFill>
                  <a:prstClr val="black"/>
                </a:solidFill>
              </a:rPr>
              <a:t>: </a:t>
            </a:r>
            <a:r>
              <a:rPr lang="en-US" altLang="en-US" sz="1800" dirty="0">
                <a:solidFill>
                  <a:prstClr val="black"/>
                </a:solidFill>
              </a:rPr>
              <a:t>Homeward </a:t>
            </a:r>
            <a:r>
              <a:rPr lang="en-US" altLang="en-US" sz="1800" dirty="0" smtClean="0">
                <a:solidFill>
                  <a:prstClr val="black"/>
                </a:solidFill>
              </a:rPr>
              <a:t>Trust Edmonton</a:t>
            </a:r>
            <a:endParaRPr lang="en-US" altLang="en-US" sz="1800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</a:rPr>
              <a:t>Twitter/Instagram: </a:t>
            </a:r>
            <a:r>
              <a:rPr lang="en-US" altLang="en-US" sz="1800" dirty="0">
                <a:solidFill>
                  <a:prstClr val="black"/>
                </a:solidFill>
              </a:rPr>
              <a:t>@</a:t>
            </a:r>
            <a:r>
              <a:rPr lang="en-US" altLang="en-US" sz="1800" dirty="0" err="1">
                <a:solidFill>
                  <a:prstClr val="black"/>
                </a:solidFill>
              </a:rPr>
              <a:t>HomewardTrust</a:t>
            </a:r>
            <a:endParaRPr lang="en-US" altLang="en-US" sz="1800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prstClr val="black"/>
                </a:solidFill>
              </a:rPr>
              <a:t>Flickr/YouTube: </a:t>
            </a:r>
            <a:r>
              <a:rPr lang="en-US" altLang="en-US" sz="1800" dirty="0" err="1" smtClean="0">
                <a:solidFill>
                  <a:prstClr val="black"/>
                </a:solidFill>
              </a:rPr>
              <a:t>HomewardTrust</a:t>
            </a:r>
            <a:endParaRPr lang="en-US" altLang="en-US" sz="1800" dirty="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LinkedIn: Homeward Trust Edmonton</a:t>
            </a:r>
            <a:endParaRPr lang="en-US" altLang="en-US" sz="1800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prstClr val="black"/>
                </a:solidFill>
              </a:rPr>
              <a:t>Newsletter: </a:t>
            </a:r>
            <a:r>
              <a:rPr lang="en-US" altLang="en-US" sz="1800" dirty="0">
                <a:solidFill>
                  <a:prstClr val="black"/>
                </a:solidFill>
              </a:rPr>
              <a:t>visit our website</a:t>
            </a:r>
            <a:endParaRPr lang="en-US" alt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18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13" y="53975"/>
            <a:ext cx="7380287" cy="708025"/>
          </a:xfrm>
        </p:spPr>
        <p:txBody>
          <a:bodyPr/>
          <a:lstStyle/>
          <a:p>
            <a:r>
              <a:rPr lang="en-CA" dirty="0" smtClean="0"/>
              <a:t>Functional Landlord Relations</a:t>
            </a:r>
            <a:endParaRPr lang="en-CA" dirty="0"/>
          </a:p>
        </p:txBody>
      </p:sp>
      <p:pic>
        <p:nvPicPr>
          <p:cNvPr id="2060" name="Picture 12" descr="http://www.bnbcampus.com/wp-content/uploads/2014/11/networ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5694"/>
            <a:ext cx="7985166" cy="53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77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Different Perspective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033588"/>
            <a:ext cx="6700837" cy="34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80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80287" cy="708025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system view</a:t>
            </a:r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gray">
          <a:xfrm>
            <a:off x="762000" y="4267200"/>
            <a:ext cx="24733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Community Plan on Housing and Supports</a:t>
            </a:r>
          </a:p>
          <a:p>
            <a:pPr eaLnBrk="0" hangingPunct="0"/>
            <a:endParaRPr lang="en-US" sz="16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City and Provincial 10 Year Plans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0546"/>
            <a:ext cx="7924800" cy="379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37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80287" cy="708025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 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nterest, Influence, and Effort</a:t>
            </a:r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gray">
          <a:xfrm>
            <a:off x="762000" y="4267200"/>
            <a:ext cx="24733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Community Plan on Housing and Supports</a:t>
            </a:r>
          </a:p>
          <a:p>
            <a:pPr eaLnBrk="0" hangingPunct="0"/>
            <a:endParaRPr lang="en-US" sz="16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City and Provincial 10 Year Plans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14599"/>
              </p:ext>
            </p:extLst>
          </p:nvPr>
        </p:nvGraphicFramePr>
        <p:xfrm>
          <a:off x="1110733" y="1828799"/>
          <a:ext cx="7029967" cy="3776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993"/>
                <a:gridCol w="5623974"/>
              </a:tblGrid>
              <a:tr h="5638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en-CA" sz="2250" dirty="0">
                          <a:effectLst/>
                        </a:rPr>
                        <a:t>Stakeholder Engagement approaches</a:t>
                      </a:r>
                      <a:endParaRPr lang="en-CA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5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Partnership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Shared accountability and responsibility. Two-way engagement joint learning, decision making and actions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55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Participation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Part of the team, engaged in delivering tasks or with responsibility for a particular area/activity. Two-way engagement within limits of responsibility.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775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Consultation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Involved, but not responsible and not necessarily able to influence outside of consultation boundaries. Limited two-way engagement: organisation asks questions, stakeholders answer.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775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Push communications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One-way engagement. Organisation may broadcast information to all stakeholders or target particular stakeholder groups using various channels e.g. email, letter, webcasts, podcasts, videos, leaflets.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55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Pull communications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One-way engagement. Information is made available stakeholder choose whether to engage with it.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 rot="16200000">
            <a:off x="7034481" y="3481119"/>
            <a:ext cx="3152238" cy="1066800"/>
          </a:xfrm>
          <a:prstGeom prst="rightArrow">
            <a:avLst/>
          </a:prstGeom>
          <a:solidFill>
            <a:schemeClr val="accent2">
              <a:alpha val="2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058025" y="3853398"/>
            <a:ext cx="31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Interest / Influence / Effort</a:t>
            </a:r>
            <a:endParaRPr lang="en-CA" dirty="0"/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-1029878" y="3436010"/>
            <a:ext cx="3214419" cy="1066800"/>
          </a:xfrm>
          <a:prstGeom prst="rightArrow">
            <a:avLst/>
          </a:prstGeom>
          <a:solidFill>
            <a:schemeClr val="accent2">
              <a:alpha val="2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84766" y="3520559"/>
            <a:ext cx="31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Number of Stakeholders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0835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80287" cy="708025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 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nterest, Influence, and Effort</a:t>
            </a:r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gray">
          <a:xfrm>
            <a:off x="762000" y="4267200"/>
            <a:ext cx="24733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Community Plan on Housing and Supports</a:t>
            </a:r>
          </a:p>
          <a:p>
            <a:pPr eaLnBrk="0" hangingPunct="0"/>
            <a:endParaRPr lang="en-US" sz="16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City and Provincial 10 Year Plans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66164"/>
              </p:ext>
            </p:extLst>
          </p:nvPr>
        </p:nvGraphicFramePr>
        <p:xfrm>
          <a:off x="1066800" y="2362200"/>
          <a:ext cx="7029967" cy="2100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993"/>
                <a:gridCol w="5623974"/>
              </a:tblGrid>
              <a:tr h="6118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en-CA" sz="2250" dirty="0">
                          <a:effectLst/>
                        </a:rPr>
                        <a:t>Stakeholder Engagement approaches</a:t>
                      </a:r>
                      <a:endParaRPr lang="en-CA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71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Push communications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One-way engagement. Organisation may broadcast information to all stakeholders or target particular stakeholder groups using various channels e.g. email, letter, webcasts, podcasts, videos, leaflets.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61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Pull communications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One-way engagement. Information is made available stakeholder choose whether to engage with it.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43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80287" cy="708025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 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nterest, Influence, and Effort</a:t>
            </a:r>
          </a:p>
        </p:txBody>
      </p:sp>
      <p:sp>
        <p:nvSpPr>
          <p:cNvPr id="31756" name="Text Box 10"/>
          <p:cNvSpPr txBox="1">
            <a:spLocks noChangeArrowheads="1"/>
          </p:cNvSpPr>
          <p:nvPr/>
        </p:nvSpPr>
        <p:spPr bwMode="gray">
          <a:xfrm>
            <a:off x="762000" y="4267200"/>
            <a:ext cx="24733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Community Plan on Housing and Supports</a:t>
            </a:r>
          </a:p>
          <a:p>
            <a:pPr eaLnBrk="0" hangingPunct="0"/>
            <a:endParaRPr lang="en-US" sz="16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City and Provincial 10 Year Plans</a:t>
            </a:r>
            <a:endParaRPr lang="en-US" sz="1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26726"/>
              </p:ext>
            </p:extLst>
          </p:nvPr>
        </p:nvGraphicFramePr>
        <p:xfrm>
          <a:off x="1066800" y="2209800"/>
          <a:ext cx="7029967" cy="2447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993"/>
                <a:gridCol w="5623974"/>
              </a:tblGrid>
              <a:tr h="5638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en-CA" sz="2250" dirty="0">
                          <a:effectLst/>
                        </a:rPr>
                        <a:t>Stakeholder Engagement approaches</a:t>
                      </a:r>
                      <a:endParaRPr lang="en-CA" sz="1100" b="1" dirty="0">
                        <a:solidFill>
                          <a:srgbClr val="4F81BD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5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Partnership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Shared accountability and responsibility. Two-way engagement joint learning, decision making and actions</a:t>
                      </a:r>
                      <a:endParaRPr lang="en-C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55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Participation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Part of the team, engaged in delivering tasks or with responsibility for a particular area/activity. Two-way engagement within limits of responsibility.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775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Consultation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Involved, but not responsible and not necessarily able to influence outside of consultation boundaries. Limited two-way engagement: organisation asks questions, stakeholders answer.</a:t>
                      </a:r>
                      <a:endParaRPr lang="en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60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examples</a:t>
            </a:r>
            <a:endParaRPr lang="en-CA" dirty="0"/>
          </a:p>
        </p:txBody>
      </p:sp>
      <p:pic>
        <p:nvPicPr>
          <p:cNvPr id="3074" name="Picture 2" descr="http://jeffshore.com/wp-content/uploads/2014/04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21047"/>
            <a:ext cx="8058150" cy="52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15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Looking Forward</a:t>
            </a:r>
            <a:endParaRPr lang="en-CA" dirty="0"/>
          </a:p>
        </p:txBody>
      </p:sp>
      <p:pic>
        <p:nvPicPr>
          <p:cNvPr id="1026" name="Picture 2" descr="http://kathyescobar.com/wp-content/uploads/2010/12/looking-back-looking-forw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1087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79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78TGp_edu_light">
  <a:themeElements>
    <a:clrScheme name="Custom 4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2674A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AB8F01"/>
      </a:hlink>
      <a:folHlink>
        <a:srgbClr val="96A9A9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>
            <a:alpha val="20000"/>
          </a:scheme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>
            <a:alpha val="20000"/>
          </a:scheme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5F1B4D"/>
        </a:dk2>
        <a:lt2>
          <a:srgbClr val="C0C0C0"/>
        </a:lt2>
        <a:accent1>
          <a:srgbClr val="E16594"/>
        </a:accent1>
        <a:accent2>
          <a:srgbClr val="26B3D4"/>
        </a:accent2>
        <a:accent3>
          <a:srgbClr val="FFFFFF"/>
        </a:accent3>
        <a:accent4>
          <a:srgbClr val="000000"/>
        </a:accent4>
        <a:accent5>
          <a:srgbClr val="EEB8C8"/>
        </a:accent5>
        <a:accent6>
          <a:srgbClr val="21A2C0"/>
        </a:accent6>
        <a:hlink>
          <a:srgbClr val="B2C125"/>
        </a:hlink>
        <a:folHlink>
          <a:srgbClr val="DA9A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635817"/>
        </a:dk2>
        <a:lt2>
          <a:srgbClr val="C0C0C0"/>
        </a:lt2>
        <a:accent1>
          <a:srgbClr val="D28310"/>
        </a:accent1>
        <a:accent2>
          <a:srgbClr val="85BC22"/>
        </a:accent2>
        <a:accent3>
          <a:srgbClr val="FFFFFF"/>
        </a:accent3>
        <a:accent4>
          <a:srgbClr val="000000"/>
        </a:accent4>
        <a:accent5>
          <a:srgbClr val="E5C1AA"/>
        </a:accent5>
        <a:accent6>
          <a:srgbClr val="78AA1E"/>
        </a:accent6>
        <a:hlink>
          <a:srgbClr val="2AC4B2"/>
        </a:hlink>
        <a:folHlink>
          <a:srgbClr val="74A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3366"/>
        </a:dk2>
        <a:lt2>
          <a:srgbClr val="B2B2B2"/>
        </a:lt2>
        <a:accent1>
          <a:srgbClr val="2CA1DC"/>
        </a:accent1>
        <a:accent2>
          <a:srgbClr val="F66E1A"/>
        </a:accent2>
        <a:accent3>
          <a:srgbClr val="FFFFFF"/>
        </a:accent3>
        <a:accent4>
          <a:srgbClr val="000000"/>
        </a:accent4>
        <a:accent5>
          <a:srgbClr val="ACCDEB"/>
        </a:accent5>
        <a:accent6>
          <a:srgbClr val="DF6316"/>
        </a:accent6>
        <a:hlink>
          <a:srgbClr val="DEB400"/>
        </a:hlink>
        <a:folHlink>
          <a:srgbClr val="8BB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5824</TotalTime>
  <Words>2634</Words>
  <Application>Microsoft Office PowerPoint</Application>
  <PresentationFormat>On-screen Show (4:3)</PresentationFormat>
  <Paragraphs>133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978TGp_edu_light</vt:lpstr>
      <vt:lpstr>Homeward Trust Edmonton Ending Homelessness in Edmonton  Building Support in the Housing Sector  </vt:lpstr>
      <vt:lpstr>Functional Landlord Relations</vt:lpstr>
      <vt:lpstr>Different Perspective</vt:lpstr>
      <vt:lpstr>A system view</vt:lpstr>
      <vt:lpstr> Interest, Influence, and Effort</vt:lpstr>
      <vt:lpstr> Interest, Influence, and Effort</vt:lpstr>
      <vt:lpstr> Interest, Influence, and Effort</vt:lpstr>
      <vt:lpstr>Some examples</vt:lpstr>
      <vt:lpstr>Looking Forward</vt:lpstr>
      <vt:lpstr>Community Effort</vt:lpstr>
      <vt:lpstr>Thank You!!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Susan McGee</dc:creator>
  <cp:lastModifiedBy>Bryan Sali</cp:lastModifiedBy>
  <cp:revision>410</cp:revision>
  <cp:lastPrinted>2015-05-04T19:45:00Z</cp:lastPrinted>
  <dcterms:created xsi:type="dcterms:W3CDTF">2010-05-27T20:43:01Z</dcterms:created>
  <dcterms:modified xsi:type="dcterms:W3CDTF">2015-05-06T19:13:16Z</dcterms:modified>
</cp:coreProperties>
</file>