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7" r:id="rId2"/>
    <p:sldId id="417" r:id="rId3"/>
    <p:sldId id="411" r:id="rId4"/>
    <p:sldId id="415" r:id="rId5"/>
    <p:sldId id="416" r:id="rId6"/>
    <p:sldId id="405" r:id="rId7"/>
    <p:sldId id="406" r:id="rId8"/>
    <p:sldId id="408" r:id="rId9"/>
    <p:sldId id="418" r:id="rId10"/>
    <p:sldId id="412" r:id="rId11"/>
    <p:sldId id="413" r:id="rId12"/>
    <p:sldId id="414" r:id="rId13"/>
  </p:sldIdLst>
  <p:sldSz cx="9144000" cy="6858000" type="screen4x3"/>
  <p:notesSz cx="7102475" cy="93694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8">
          <p15:clr>
            <a:srgbClr val="A4A3A4"/>
          </p15:clr>
        </p15:guide>
        <p15:guide id="2" pos="2351">
          <p15:clr>
            <a:srgbClr val="A4A3A4"/>
          </p15:clr>
        </p15:guide>
      </p15:sldGuideLst>
    </p:ext>
    <p:ext uri="{2D200454-40CA-4A62-9FC3-DE9A4176ACB9}">
      <p15:notesGuideLst xmlns:p15="http://schemas.microsoft.com/office/powerpoint/2012/main">
        <p15:guide id="1" orient="horz" pos="2951"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FF6FCF"/>
    <a:srgbClr val="0080FF"/>
    <a:srgbClr val="790038"/>
    <a:srgbClr val="88004D"/>
    <a:srgbClr val="003E5C"/>
    <a:srgbClr val="62BBCB"/>
    <a:srgbClr val="0E7094"/>
    <a:srgbClr val="4D565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8" autoAdjust="0"/>
    <p:restoredTop sz="43627" autoAdjust="0"/>
  </p:normalViewPr>
  <p:slideViewPr>
    <p:cSldViewPr snapToGrid="0" snapToObjects="1">
      <p:cViewPr varScale="1">
        <p:scale>
          <a:sx n="32" d="100"/>
          <a:sy n="32" d="100"/>
        </p:scale>
        <p:origin x="2490" y="54"/>
      </p:cViewPr>
      <p:guideLst>
        <p:guide orient="horz" pos="2118"/>
        <p:guide pos="2351"/>
      </p:guideLst>
    </p:cSldViewPr>
  </p:slideViewPr>
  <p:notesTextViewPr>
    <p:cViewPr>
      <p:scale>
        <a:sx n="100" d="100"/>
        <a:sy n="100" d="100"/>
      </p:scale>
      <p:origin x="0" y="0"/>
    </p:cViewPr>
  </p:notesTextViewPr>
  <p:notesViewPr>
    <p:cSldViewPr snapToGrid="0" snapToObjects="1">
      <p:cViewPr>
        <p:scale>
          <a:sx n="100" d="100"/>
          <a:sy n="100" d="100"/>
        </p:scale>
        <p:origin x="-2368" y="448"/>
      </p:cViewPr>
      <p:guideLst>
        <p:guide orient="horz" pos="2951"/>
        <p:guide pos="223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B5EDCE-FE43-F34D-922E-D77E58F5DE43}" type="doc">
      <dgm:prSet loTypeId="urn:microsoft.com/office/officeart/2005/8/layout/matrix3" loCatId="" qsTypeId="urn:microsoft.com/office/officeart/2005/8/quickstyle/3D1" qsCatId="3D" csTypeId="urn:microsoft.com/office/officeart/2005/8/colors/colorful2" csCatId="colorful" phldr="1"/>
      <dgm:spPr/>
      <dgm:t>
        <a:bodyPr/>
        <a:lstStyle/>
        <a:p>
          <a:endParaRPr lang="en-US"/>
        </a:p>
      </dgm:t>
    </dgm:pt>
    <dgm:pt modelId="{0F2EB9EB-0378-414C-B726-01696233CD36}">
      <dgm:prSet phldrT="[Text]"/>
      <dgm:spPr>
        <a:solidFill>
          <a:srgbClr val="FF9933"/>
        </a:solidFill>
      </dgm:spPr>
      <dgm:t>
        <a:bodyPr/>
        <a:lstStyle/>
        <a:p>
          <a:pPr algn="l"/>
          <a:r>
            <a:rPr lang="en-US" b="0" dirty="0" smtClean="0">
              <a:solidFill>
                <a:srgbClr val="000000"/>
              </a:solidFill>
              <a:latin typeface="Helvetica Neue"/>
              <a:cs typeface="Helvetica Neue"/>
            </a:rPr>
            <a:t>1. Build public awareness and health promotion.</a:t>
          </a:r>
          <a:endParaRPr lang="en-US" b="0" dirty="0">
            <a:solidFill>
              <a:srgbClr val="000000"/>
            </a:solidFill>
            <a:latin typeface="Helvetica Neue"/>
            <a:cs typeface="Helvetica Neue"/>
          </a:endParaRPr>
        </a:p>
      </dgm:t>
    </dgm:pt>
    <dgm:pt modelId="{2BD06173-0F7A-AC45-B2EF-C272A11E8503}" type="parTrans" cxnId="{54171CF9-8E99-EA44-BC09-83150A2B6084}">
      <dgm:prSet/>
      <dgm:spPr/>
      <dgm:t>
        <a:bodyPr/>
        <a:lstStyle/>
        <a:p>
          <a:pPr algn="l"/>
          <a:endParaRPr lang="en-US" b="0">
            <a:solidFill>
              <a:srgbClr val="000000"/>
            </a:solidFill>
          </a:endParaRPr>
        </a:p>
      </dgm:t>
    </dgm:pt>
    <dgm:pt modelId="{95061948-00DA-A340-AB6A-EECE5CA6B528}" type="sibTrans" cxnId="{54171CF9-8E99-EA44-BC09-83150A2B6084}">
      <dgm:prSet/>
      <dgm:spPr/>
      <dgm:t>
        <a:bodyPr/>
        <a:lstStyle/>
        <a:p>
          <a:pPr algn="l"/>
          <a:endParaRPr lang="en-US" b="0">
            <a:solidFill>
              <a:srgbClr val="000000"/>
            </a:solidFill>
          </a:endParaRPr>
        </a:p>
      </dgm:t>
    </dgm:pt>
    <dgm:pt modelId="{B4528B14-FC03-0B42-9001-E87D461622FF}">
      <dgm:prSet phldrT="[Text]"/>
      <dgm:spPr>
        <a:solidFill>
          <a:srgbClr val="FFCC00"/>
        </a:solidFill>
      </dgm:spPr>
      <dgm:t>
        <a:bodyPr/>
        <a:lstStyle/>
        <a:p>
          <a:pPr algn="l"/>
          <a:r>
            <a:rPr lang="en-US" b="0" dirty="0" smtClean="0">
              <a:solidFill>
                <a:srgbClr val="000000"/>
              </a:solidFill>
              <a:latin typeface="Helvetica Neue"/>
              <a:cs typeface="Helvetica Neue"/>
            </a:rPr>
            <a:t>2. Discuss alcohol use and related risks with all women of childbearing years and their support networks.</a:t>
          </a:r>
          <a:endParaRPr lang="en-US" b="0" dirty="0">
            <a:solidFill>
              <a:srgbClr val="000000"/>
            </a:solidFill>
            <a:latin typeface="Helvetica Neue"/>
            <a:cs typeface="Helvetica Neue"/>
          </a:endParaRPr>
        </a:p>
      </dgm:t>
    </dgm:pt>
    <dgm:pt modelId="{879D0A13-58ED-3C4F-BA24-E75A2C12DA0C}" type="parTrans" cxnId="{BA515292-EF8F-9D45-A8F3-5FEA48B6A148}">
      <dgm:prSet/>
      <dgm:spPr/>
      <dgm:t>
        <a:bodyPr/>
        <a:lstStyle/>
        <a:p>
          <a:pPr algn="l"/>
          <a:endParaRPr lang="en-US" b="0">
            <a:solidFill>
              <a:srgbClr val="000000"/>
            </a:solidFill>
          </a:endParaRPr>
        </a:p>
      </dgm:t>
    </dgm:pt>
    <dgm:pt modelId="{C1F7720E-9D17-214B-BAA7-FCD45C7A600B}" type="sibTrans" cxnId="{BA515292-EF8F-9D45-A8F3-5FEA48B6A148}">
      <dgm:prSet/>
      <dgm:spPr/>
      <dgm:t>
        <a:bodyPr/>
        <a:lstStyle/>
        <a:p>
          <a:pPr algn="l"/>
          <a:endParaRPr lang="en-US" b="0">
            <a:solidFill>
              <a:srgbClr val="000000"/>
            </a:solidFill>
          </a:endParaRPr>
        </a:p>
      </dgm:t>
    </dgm:pt>
    <dgm:pt modelId="{07C88ABB-5FE7-354D-B474-C372E4CD830A}">
      <dgm:prSet phldrT="[Text]"/>
      <dgm:spPr>
        <a:solidFill>
          <a:srgbClr val="39AD40"/>
        </a:solidFill>
      </dgm:spPr>
      <dgm:t>
        <a:bodyPr/>
        <a:lstStyle/>
        <a:p>
          <a:pPr algn="l"/>
          <a:r>
            <a:rPr lang="en-US" b="0" dirty="0" smtClean="0">
              <a:solidFill>
                <a:srgbClr val="000000"/>
              </a:solidFill>
              <a:latin typeface="Helvetica Neue"/>
              <a:cs typeface="Helvetica Neue"/>
            </a:rPr>
            <a:t>3. Provide specialized, holistic support of pregnant women with alcohol and other health/social problems.</a:t>
          </a:r>
          <a:endParaRPr lang="en-US" b="0" dirty="0">
            <a:solidFill>
              <a:srgbClr val="000000"/>
            </a:solidFill>
            <a:latin typeface="Helvetica Neue"/>
            <a:cs typeface="Helvetica Neue"/>
          </a:endParaRPr>
        </a:p>
      </dgm:t>
    </dgm:pt>
    <dgm:pt modelId="{34231AAA-CCA6-E74B-B604-2D2B91DED1BE}" type="parTrans" cxnId="{E6B5F4BF-E65F-304B-9CD5-56AA398B68E4}">
      <dgm:prSet/>
      <dgm:spPr/>
      <dgm:t>
        <a:bodyPr/>
        <a:lstStyle/>
        <a:p>
          <a:pPr algn="l"/>
          <a:endParaRPr lang="en-US" b="0">
            <a:solidFill>
              <a:srgbClr val="000000"/>
            </a:solidFill>
          </a:endParaRPr>
        </a:p>
      </dgm:t>
    </dgm:pt>
    <dgm:pt modelId="{43EDD83F-37AA-D742-BD03-A7899CC8944D}" type="sibTrans" cxnId="{E6B5F4BF-E65F-304B-9CD5-56AA398B68E4}">
      <dgm:prSet/>
      <dgm:spPr/>
      <dgm:t>
        <a:bodyPr/>
        <a:lstStyle/>
        <a:p>
          <a:pPr algn="l"/>
          <a:endParaRPr lang="en-US" b="0">
            <a:solidFill>
              <a:srgbClr val="000000"/>
            </a:solidFill>
          </a:endParaRPr>
        </a:p>
      </dgm:t>
    </dgm:pt>
    <dgm:pt modelId="{B7E5D906-D077-5943-853A-2FA8043AB95D}">
      <dgm:prSet phldrT="[Text]"/>
      <dgm:spPr/>
      <dgm:t>
        <a:bodyPr/>
        <a:lstStyle/>
        <a:p>
          <a:pPr algn="l"/>
          <a:r>
            <a:rPr lang="en-US" b="0" dirty="0" smtClean="0">
              <a:solidFill>
                <a:srgbClr val="000000"/>
              </a:solidFill>
              <a:latin typeface="Helvetica Neue"/>
              <a:cs typeface="Helvetica Neue"/>
            </a:rPr>
            <a:t>4. Support new mothers to maintain/initiate changes to support the development of their children.</a:t>
          </a:r>
          <a:endParaRPr lang="en-US" b="0" dirty="0">
            <a:solidFill>
              <a:srgbClr val="000000"/>
            </a:solidFill>
            <a:latin typeface="Helvetica Neue"/>
            <a:cs typeface="Helvetica Neue"/>
          </a:endParaRPr>
        </a:p>
      </dgm:t>
    </dgm:pt>
    <dgm:pt modelId="{B8EAC7E9-2F75-6842-8E22-9806C49CAD5E}" type="parTrans" cxnId="{C82F24D1-EA49-BC47-A6D3-03A9BD95EECF}">
      <dgm:prSet/>
      <dgm:spPr/>
      <dgm:t>
        <a:bodyPr/>
        <a:lstStyle/>
        <a:p>
          <a:pPr algn="l"/>
          <a:endParaRPr lang="en-US" b="0">
            <a:solidFill>
              <a:srgbClr val="000000"/>
            </a:solidFill>
          </a:endParaRPr>
        </a:p>
      </dgm:t>
    </dgm:pt>
    <dgm:pt modelId="{7A7BB024-7C76-0A4D-A1BB-EC27DEA7AFBD}" type="sibTrans" cxnId="{C82F24D1-EA49-BC47-A6D3-03A9BD95EECF}">
      <dgm:prSet/>
      <dgm:spPr/>
      <dgm:t>
        <a:bodyPr/>
        <a:lstStyle/>
        <a:p>
          <a:pPr algn="l"/>
          <a:endParaRPr lang="en-US" b="0">
            <a:solidFill>
              <a:srgbClr val="000000"/>
            </a:solidFill>
          </a:endParaRPr>
        </a:p>
      </dgm:t>
    </dgm:pt>
    <dgm:pt modelId="{90207744-B292-4E40-BDDF-D8864C2DF163}" type="pres">
      <dgm:prSet presAssocID="{DBB5EDCE-FE43-F34D-922E-D77E58F5DE43}" presName="matrix" presStyleCnt="0">
        <dgm:presLayoutVars>
          <dgm:chMax val="1"/>
          <dgm:dir/>
          <dgm:resizeHandles val="exact"/>
        </dgm:presLayoutVars>
      </dgm:prSet>
      <dgm:spPr/>
      <dgm:t>
        <a:bodyPr/>
        <a:lstStyle/>
        <a:p>
          <a:endParaRPr lang="en-US"/>
        </a:p>
      </dgm:t>
    </dgm:pt>
    <dgm:pt modelId="{CF5F6C00-79E5-1F4F-9EE3-66F06EF3DDBE}" type="pres">
      <dgm:prSet presAssocID="{DBB5EDCE-FE43-F34D-922E-D77E58F5DE43}" presName="diamond" presStyleLbl="bgShp" presStyleIdx="0" presStyleCnt="1" custLinFactNeighborX="-18658" custLinFactNeighborY="3573"/>
      <dgm:spPr/>
    </dgm:pt>
    <dgm:pt modelId="{D6A8969E-6903-5446-8472-C9E844ECF8B6}" type="pres">
      <dgm:prSet presAssocID="{DBB5EDCE-FE43-F34D-922E-D77E58F5DE43}" presName="quad1" presStyleLbl="node1" presStyleIdx="0" presStyleCnt="4">
        <dgm:presLayoutVars>
          <dgm:chMax val="0"/>
          <dgm:chPref val="0"/>
          <dgm:bulletEnabled val="1"/>
        </dgm:presLayoutVars>
      </dgm:prSet>
      <dgm:spPr/>
      <dgm:t>
        <a:bodyPr/>
        <a:lstStyle/>
        <a:p>
          <a:endParaRPr lang="en-US"/>
        </a:p>
      </dgm:t>
    </dgm:pt>
    <dgm:pt modelId="{983FD841-38BD-CA43-93FB-957B902E9217}" type="pres">
      <dgm:prSet presAssocID="{DBB5EDCE-FE43-F34D-922E-D77E58F5DE43}" presName="quad2" presStyleLbl="node1" presStyleIdx="1" presStyleCnt="4">
        <dgm:presLayoutVars>
          <dgm:chMax val="0"/>
          <dgm:chPref val="0"/>
          <dgm:bulletEnabled val="1"/>
        </dgm:presLayoutVars>
      </dgm:prSet>
      <dgm:spPr/>
      <dgm:t>
        <a:bodyPr/>
        <a:lstStyle/>
        <a:p>
          <a:endParaRPr lang="en-US"/>
        </a:p>
      </dgm:t>
    </dgm:pt>
    <dgm:pt modelId="{31698CD1-0577-DD40-966F-D8B35CAA59DA}" type="pres">
      <dgm:prSet presAssocID="{DBB5EDCE-FE43-F34D-922E-D77E58F5DE43}" presName="quad3" presStyleLbl="node1" presStyleIdx="2" presStyleCnt="4">
        <dgm:presLayoutVars>
          <dgm:chMax val="0"/>
          <dgm:chPref val="0"/>
          <dgm:bulletEnabled val="1"/>
        </dgm:presLayoutVars>
      </dgm:prSet>
      <dgm:spPr/>
      <dgm:t>
        <a:bodyPr/>
        <a:lstStyle/>
        <a:p>
          <a:endParaRPr lang="en-US"/>
        </a:p>
      </dgm:t>
    </dgm:pt>
    <dgm:pt modelId="{CB98348D-10E1-5643-8D7B-C067FAF5CD8C}" type="pres">
      <dgm:prSet presAssocID="{DBB5EDCE-FE43-F34D-922E-D77E58F5DE43}" presName="quad4" presStyleLbl="node1" presStyleIdx="3" presStyleCnt="4">
        <dgm:presLayoutVars>
          <dgm:chMax val="0"/>
          <dgm:chPref val="0"/>
          <dgm:bulletEnabled val="1"/>
        </dgm:presLayoutVars>
      </dgm:prSet>
      <dgm:spPr/>
      <dgm:t>
        <a:bodyPr/>
        <a:lstStyle/>
        <a:p>
          <a:endParaRPr lang="en-US"/>
        </a:p>
      </dgm:t>
    </dgm:pt>
  </dgm:ptLst>
  <dgm:cxnLst>
    <dgm:cxn modelId="{BA515292-EF8F-9D45-A8F3-5FEA48B6A148}" srcId="{DBB5EDCE-FE43-F34D-922E-D77E58F5DE43}" destId="{B4528B14-FC03-0B42-9001-E87D461622FF}" srcOrd="1" destOrd="0" parTransId="{879D0A13-58ED-3C4F-BA24-E75A2C12DA0C}" sibTransId="{C1F7720E-9D17-214B-BAA7-FCD45C7A600B}"/>
    <dgm:cxn modelId="{E6B5F4BF-E65F-304B-9CD5-56AA398B68E4}" srcId="{DBB5EDCE-FE43-F34D-922E-D77E58F5DE43}" destId="{07C88ABB-5FE7-354D-B474-C372E4CD830A}" srcOrd="2" destOrd="0" parTransId="{34231AAA-CCA6-E74B-B604-2D2B91DED1BE}" sibTransId="{43EDD83F-37AA-D742-BD03-A7899CC8944D}"/>
    <dgm:cxn modelId="{E8709BD9-7A75-5844-8801-AF4A49EAE0C2}" type="presOf" srcId="{0F2EB9EB-0378-414C-B726-01696233CD36}" destId="{D6A8969E-6903-5446-8472-C9E844ECF8B6}" srcOrd="0" destOrd="0" presId="urn:microsoft.com/office/officeart/2005/8/layout/matrix3"/>
    <dgm:cxn modelId="{C82F24D1-EA49-BC47-A6D3-03A9BD95EECF}" srcId="{DBB5EDCE-FE43-F34D-922E-D77E58F5DE43}" destId="{B7E5D906-D077-5943-853A-2FA8043AB95D}" srcOrd="3" destOrd="0" parTransId="{B8EAC7E9-2F75-6842-8E22-9806C49CAD5E}" sibTransId="{7A7BB024-7C76-0A4D-A1BB-EC27DEA7AFBD}"/>
    <dgm:cxn modelId="{44EF53A9-DEE0-EF4A-BB13-257AAEDF442D}" type="presOf" srcId="{07C88ABB-5FE7-354D-B474-C372E4CD830A}" destId="{31698CD1-0577-DD40-966F-D8B35CAA59DA}" srcOrd="0" destOrd="0" presId="urn:microsoft.com/office/officeart/2005/8/layout/matrix3"/>
    <dgm:cxn modelId="{53B9C329-87BD-2A47-AE92-B7215A1933D5}" type="presOf" srcId="{B4528B14-FC03-0B42-9001-E87D461622FF}" destId="{983FD841-38BD-CA43-93FB-957B902E9217}" srcOrd="0" destOrd="0" presId="urn:microsoft.com/office/officeart/2005/8/layout/matrix3"/>
    <dgm:cxn modelId="{54171CF9-8E99-EA44-BC09-83150A2B6084}" srcId="{DBB5EDCE-FE43-F34D-922E-D77E58F5DE43}" destId="{0F2EB9EB-0378-414C-B726-01696233CD36}" srcOrd="0" destOrd="0" parTransId="{2BD06173-0F7A-AC45-B2EF-C272A11E8503}" sibTransId="{95061948-00DA-A340-AB6A-EECE5CA6B528}"/>
    <dgm:cxn modelId="{BFFE7BB3-EC20-E646-A33A-26F7C703B039}" type="presOf" srcId="{DBB5EDCE-FE43-F34D-922E-D77E58F5DE43}" destId="{90207744-B292-4E40-BDDF-D8864C2DF163}" srcOrd="0" destOrd="0" presId="urn:microsoft.com/office/officeart/2005/8/layout/matrix3"/>
    <dgm:cxn modelId="{7C3EC985-99D9-7E44-9926-16732E0F818F}" type="presOf" srcId="{B7E5D906-D077-5943-853A-2FA8043AB95D}" destId="{CB98348D-10E1-5643-8D7B-C067FAF5CD8C}" srcOrd="0" destOrd="0" presId="urn:microsoft.com/office/officeart/2005/8/layout/matrix3"/>
    <dgm:cxn modelId="{1DDD0183-C4B1-CC44-8232-82A34DDA7771}" type="presParOf" srcId="{90207744-B292-4E40-BDDF-D8864C2DF163}" destId="{CF5F6C00-79E5-1F4F-9EE3-66F06EF3DDBE}" srcOrd="0" destOrd="0" presId="urn:microsoft.com/office/officeart/2005/8/layout/matrix3"/>
    <dgm:cxn modelId="{386678FD-D369-794D-BF47-4E9583D8920B}" type="presParOf" srcId="{90207744-B292-4E40-BDDF-D8864C2DF163}" destId="{D6A8969E-6903-5446-8472-C9E844ECF8B6}" srcOrd="1" destOrd="0" presId="urn:microsoft.com/office/officeart/2005/8/layout/matrix3"/>
    <dgm:cxn modelId="{DD495236-02F1-B143-A455-24C383A70B74}" type="presParOf" srcId="{90207744-B292-4E40-BDDF-D8864C2DF163}" destId="{983FD841-38BD-CA43-93FB-957B902E9217}" srcOrd="2" destOrd="0" presId="urn:microsoft.com/office/officeart/2005/8/layout/matrix3"/>
    <dgm:cxn modelId="{9BFA4D3D-CF08-BD48-AC99-BA52B2F7CB5A}" type="presParOf" srcId="{90207744-B292-4E40-BDDF-D8864C2DF163}" destId="{31698CD1-0577-DD40-966F-D8B35CAA59DA}" srcOrd="3" destOrd="0" presId="urn:microsoft.com/office/officeart/2005/8/layout/matrix3"/>
    <dgm:cxn modelId="{7DAE6088-3516-924F-BA22-1678013F6CC8}" type="presParOf" srcId="{90207744-B292-4E40-BDDF-D8864C2DF163}" destId="{CB98348D-10E1-5643-8D7B-C067FAF5CD8C}"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5F6C00-79E5-1F4F-9EE3-66F06EF3DDBE}">
      <dsp:nvSpPr>
        <dsp:cNvPr id="0" name=""/>
        <dsp:cNvSpPr/>
      </dsp:nvSpPr>
      <dsp:spPr>
        <a:xfrm>
          <a:off x="397251" y="0"/>
          <a:ext cx="3860800" cy="3860800"/>
        </a:xfrm>
        <a:prstGeom prst="diamond">
          <a:avLst/>
        </a:prstGeom>
        <a:gradFill rotWithShape="0">
          <a:gsLst>
            <a:gs pos="0">
              <a:schemeClr val="accent2">
                <a:tint val="40000"/>
                <a:hueOff val="0"/>
                <a:satOff val="0"/>
                <a:lumOff val="0"/>
                <a:alphaOff val="0"/>
                <a:tint val="100000"/>
                <a:shade val="100000"/>
                <a:satMod val="130000"/>
              </a:schemeClr>
            </a:gs>
            <a:gs pos="100000">
              <a:schemeClr val="accent2">
                <a:tint val="40000"/>
                <a:hueOff val="0"/>
                <a:satOff val="0"/>
                <a:lumOff val="0"/>
                <a:alphaOff val="0"/>
                <a:tint val="50000"/>
                <a:shade val="100000"/>
                <a:satMod val="350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D6A8969E-6903-5446-8472-C9E844ECF8B6}">
      <dsp:nvSpPr>
        <dsp:cNvPr id="0" name=""/>
        <dsp:cNvSpPr/>
      </dsp:nvSpPr>
      <dsp:spPr>
        <a:xfrm>
          <a:off x="1484376" y="366776"/>
          <a:ext cx="1505712" cy="1505712"/>
        </a:xfrm>
        <a:prstGeom prst="roundRect">
          <a:avLst/>
        </a:prstGeom>
        <a:solidFill>
          <a:srgbClr val="FF9933"/>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b="0" kern="1200" dirty="0" smtClean="0">
              <a:solidFill>
                <a:srgbClr val="000000"/>
              </a:solidFill>
              <a:latin typeface="Helvetica Neue"/>
              <a:cs typeface="Helvetica Neue"/>
            </a:rPr>
            <a:t>1. Build public awareness and health promotion.</a:t>
          </a:r>
          <a:endParaRPr lang="en-US" sz="1200" b="0" kern="1200" dirty="0">
            <a:solidFill>
              <a:srgbClr val="000000"/>
            </a:solidFill>
            <a:latin typeface="Helvetica Neue"/>
            <a:cs typeface="Helvetica Neue"/>
          </a:endParaRPr>
        </a:p>
      </dsp:txBody>
      <dsp:txXfrm>
        <a:off x="1557879" y="440279"/>
        <a:ext cx="1358706" cy="1358706"/>
      </dsp:txXfrm>
    </dsp:sp>
    <dsp:sp modelId="{983FD841-38BD-CA43-93FB-957B902E9217}">
      <dsp:nvSpPr>
        <dsp:cNvPr id="0" name=""/>
        <dsp:cNvSpPr/>
      </dsp:nvSpPr>
      <dsp:spPr>
        <a:xfrm>
          <a:off x="3105912" y="366776"/>
          <a:ext cx="1505712" cy="1505712"/>
        </a:xfrm>
        <a:prstGeom prst="roundRect">
          <a:avLst/>
        </a:prstGeom>
        <a:solidFill>
          <a:srgbClr val="FFCC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b="0" kern="1200" dirty="0" smtClean="0">
              <a:solidFill>
                <a:srgbClr val="000000"/>
              </a:solidFill>
              <a:latin typeface="Helvetica Neue"/>
              <a:cs typeface="Helvetica Neue"/>
            </a:rPr>
            <a:t>2. Discuss alcohol use and related risks with all women of childbearing years and their support networks.</a:t>
          </a:r>
          <a:endParaRPr lang="en-US" sz="1200" b="0" kern="1200" dirty="0">
            <a:solidFill>
              <a:srgbClr val="000000"/>
            </a:solidFill>
            <a:latin typeface="Helvetica Neue"/>
            <a:cs typeface="Helvetica Neue"/>
          </a:endParaRPr>
        </a:p>
      </dsp:txBody>
      <dsp:txXfrm>
        <a:off x="3179415" y="440279"/>
        <a:ext cx="1358706" cy="1358706"/>
      </dsp:txXfrm>
    </dsp:sp>
    <dsp:sp modelId="{31698CD1-0577-DD40-966F-D8B35CAA59DA}">
      <dsp:nvSpPr>
        <dsp:cNvPr id="0" name=""/>
        <dsp:cNvSpPr/>
      </dsp:nvSpPr>
      <dsp:spPr>
        <a:xfrm>
          <a:off x="1484376" y="1988312"/>
          <a:ext cx="1505712" cy="1505712"/>
        </a:xfrm>
        <a:prstGeom prst="roundRect">
          <a:avLst/>
        </a:prstGeom>
        <a:solidFill>
          <a:srgbClr val="39AD4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b="0" kern="1200" dirty="0" smtClean="0">
              <a:solidFill>
                <a:srgbClr val="000000"/>
              </a:solidFill>
              <a:latin typeface="Helvetica Neue"/>
              <a:cs typeface="Helvetica Neue"/>
            </a:rPr>
            <a:t>3. Provide specialized, holistic support of pregnant women with alcohol and other health/social problems.</a:t>
          </a:r>
          <a:endParaRPr lang="en-US" sz="1200" b="0" kern="1200" dirty="0">
            <a:solidFill>
              <a:srgbClr val="000000"/>
            </a:solidFill>
            <a:latin typeface="Helvetica Neue"/>
            <a:cs typeface="Helvetica Neue"/>
          </a:endParaRPr>
        </a:p>
      </dsp:txBody>
      <dsp:txXfrm>
        <a:off x="1557879" y="2061815"/>
        <a:ext cx="1358706" cy="1358706"/>
      </dsp:txXfrm>
    </dsp:sp>
    <dsp:sp modelId="{CB98348D-10E1-5643-8D7B-C067FAF5CD8C}">
      <dsp:nvSpPr>
        <dsp:cNvPr id="0" name=""/>
        <dsp:cNvSpPr/>
      </dsp:nvSpPr>
      <dsp:spPr>
        <a:xfrm>
          <a:off x="3105912" y="1988312"/>
          <a:ext cx="1505712" cy="1505712"/>
        </a:xfrm>
        <a:prstGeom prst="roundRect">
          <a:avLst/>
        </a:prstGeom>
        <a:gradFill rotWithShape="0">
          <a:gsLst>
            <a:gs pos="0">
              <a:schemeClr val="accent2">
                <a:hueOff val="4681519"/>
                <a:satOff val="-5839"/>
                <a:lumOff val="1373"/>
                <a:alphaOff val="0"/>
                <a:tint val="100000"/>
                <a:shade val="100000"/>
                <a:satMod val="130000"/>
              </a:schemeClr>
            </a:gs>
            <a:gs pos="100000">
              <a:schemeClr val="accent2">
                <a:hueOff val="4681519"/>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b="0" kern="1200" dirty="0" smtClean="0">
              <a:solidFill>
                <a:srgbClr val="000000"/>
              </a:solidFill>
              <a:latin typeface="Helvetica Neue"/>
              <a:cs typeface="Helvetica Neue"/>
            </a:rPr>
            <a:t>4. Support new mothers to maintain/initiate changes to support the development of their children.</a:t>
          </a:r>
          <a:endParaRPr lang="en-US" sz="1200" b="0" kern="1200" dirty="0">
            <a:solidFill>
              <a:srgbClr val="000000"/>
            </a:solidFill>
            <a:latin typeface="Helvetica Neue"/>
            <a:cs typeface="Helvetica Neue"/>
          </a:endParaRPr>
        </a:p>
      </dsp:txBody>
      <dsp:txXfrm>
        <a:off x="3179415" y="2061815"/>
        <a:ext cx="1358706" cy="1358706"/>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8471"/>
          </a:xfrm>
          <a:prstGeom prst="rect">
            <a:avLst/>
          </a:prstGeom>
        </p:spPr>
        <p:txBody>
          <a:bodyPr vert="horz" lIns="94119" tIns="47060" rIns="94119" bIns="47060" rtlCol="0"/>
          <a:lstStyle>
            <a:lvl1pPr algn="l">
              <a:defRPr sz="1200"/>
            </a:lvl1pPr>
          </a:lstStyle>
          <a:p>
            <a:endParaRPr lang="en-US" dirty="0"/>
          </a:p>
        </p:txBody>
      </p:sp>
      <p:sp>
        <p:nvSpPr>
          <p:cNvPr id="3" name="Date Placeholder 2"/>
          <p:cNvSpPr>
            <a:spLocks noGrp="1"/>
          </p:cNvSpPr>
          <p:nvPr>
            <p:ph type="dt" idx="1"/>
          </p:nvPr>
        </p:nvSpPr>
        <p:spPr>
          <a:xfrm>
            <a:off x="4023092" y="0"/>
            <a:ext cx="3077739" cy="468471"/>
          </a:xfrm>
          <a:prstGeom prst="rect">
            <a:avLst/>
          </a:prstGeom>
        </p:spPr>
        <p:txBody>
          <a:bodyPr vert="horz" lIns="94119" tIns="47060" rIns="94119" bIns="47060" rtlCol="0"/>
          <a:lstStyle>
            <a:lvl1pPr algn="r">
              <a:defRPr sz="1200"/>
            </a:lvl1pPr>
          </a:lstStyle>
          <a:p>
            <a:fld id="{4DC810DE-CDA9-F845-BAB6-DE727017CECC}" type="datetimeFigureOut">
              <a:rPr lang="en-US" smtClean="0"/>
              <a:t>5/3/2015</a:t>
            </a:fld>
            <a:endParaRPr lang="en-US" dirty="0"/>
          </a:p>
        </p:txBody>
      </p:sp>
      <p:sp>
        <p:nvSpPr>
          <p:cNvPr id="4" name="Slide Image Placeholder 3"/>
          <p:cNvSpPr>
            <a:spLocks noGrp="1" noRot="1" noChangeAspect="1"/>
          </p:cNvSpPr>
          <p:nvPr>
            <p:ph type="sldImg" idx="2"/>
          </p:nvPr>
        </p:nvSpPr>
        <p:spPr>
          <a:xfrm>
            <a:off x="1209675" y="703263"/>
            <a:ext cx="4683125" cy="3513137"/>
          </a:xfrm>
          <a:prstGeom prst="rect">
            <a:avLst/>
          </a:prstGeom>
          <a:noFill/>
          <a:ln w="12700">
            <a:solidFill>
              <a:prstClr val="black"/>
            </a:solidFill>
          </a:ln>
        </p:spPr>
        <p:txBody>
          <a:bodyPr vert="horz" lIns="94119" tIns="47060" rIns="94119" bIns="47060" rtlCol="0" anchor="ctr"/>
          <a:lstStyle/>
          <a:p>
            <a:endParaRPr lang="en-US" dirty="0"/>
          </a:p>
        </p:txBody>
      </p:sp>
      <p:sp>
        <p:nvSpPr>
          <p:cNvPr id="5" name="Notes Placeholder 4"/>
          <p:cNvSpPr>
            <a:spLocks noGrp="1"/>
          </p:cNvSpPr>
          <p:nvPr>
            <p:ph type="body" sz="quarter" idx="3"/>
          </p:nvPr>
        </p:nvSpPr>
        <p:spPr>
          <a:xfrm>
            <a:off x="710248" y="4450477"/>
            <a:ext cx="5681980" cy="4216241"/>
          </a:xfrm>
          <a:prstGeom prst="rect">
            <a:avLst/>
          </a:prstGeom>
        </p:spPr>
        <p:txBody>
          <a:bodyPr vert="horz" lIns="94119" tIns="47060" rIns="94119" bIns="4706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9328"/>
            <a:ext cx="3077739" cy="468471"/>
          </a:xfrm>
          <a:prstGeom prst="rect">
            <a:avLst/>
          </a:prstGeom>
        </p:spPr>
        <p:txBody>
          <a:bodyPr vert="horz" lIns="94119" tIns="47060" rIns="94119" bIns="4706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899328"/>
            <a:ext cx="3077739" cy="468471"/>
          </a:xfrm>
          <a:prstGeom prst="rect">
            <a:avLst/>
          </a:prstGeom>
        </p:spPr>
        <p:txBody>
          <a:bodyPr vert="horz" lIns="94119" tIns="47060" rIns="94119" bIns="47060" rtlCol="0" anchor="b"/>
          <a:lstStyle>
            <a:lvl1pPr algn="r">
              <a:defRPr sz="1200"/>
            </a:lvl1pPr>
          </a:lstStyle>
          <a:p>
            <a:fld id="{CB66DDB9-A180-E143-9B14-0BA5B013D7AB}" type="slidenum">
              <a:rPr lang="en-US" smtClean="0"/>
              <a:t>‹#›</a:t>
            </a:fld>
            <a:endParaRPr lang="en-US" dirty="0"/>
          </a:p>
        </p:txBody>
      </p:sp>
    </p:spTree>
    <p:extLst>
      <p:ext uri="{BB962C8B-B14F-4D97-AF65-F5344CB8AC3E}">
        <p14:creationId xmlns:p14="http://schemas.microsoft.com/office/powerpoint/2010/main" val="132824558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 you for having me come out today to talk about the who, what, when where and how of the Fetal Alcohol Spectrum Disorder Prevention Conversation Project; A Shared Responsibility.</a:t>
            </a:r>
          </a:p>
          <a:p>
            <a:endParaRPr lang="en-US" dirty="0"/>
          </a:p>
          <a:p>
            <a:pPr marL="176473" indent="-176473">
              <a:buFontTx/>
              <a:buChar char="-"/>
            </a:pPr>
            <a:r>
              <a:rPr lang="en-US" dirty="0" smtClean="0"/>
              <a:t>My name is </a:t>
            </a:r>
            <a:r>
              <a:rPr lang="en-US" dirty="0" smtClean="0"/>
              <a:t>Ashley Baxter and </a:t>
            </a:r>
            <a:r>
              <a:rPr lang="en-US" dirty="0" smtClean="0"/>
              <a:t>I have been contracted by the Edmonton Fetal Alcohol Network in the position of Prevention Conversation Facilitator.</a:t>
            </a:r>
          </a:p>
          <a:p>
            <a:pPr marL="176473" indent="-176473">
              <a:buFontTx/>
              <a:buChar char="-"/>
            </a:pPr>
            <a:r>
              <a:rPr lang="en-US" dirty="0" smtClean="0"/>
              <a:t>This project is a 1- year coordinated response with the Province of Alberta and the Service Networks (there are 12 in the Province), to bring awareness and prevention efforts to our communities and hopefully all Albertans.</a:t>
            </a:r>
          </a:p>
          <a:p>
            <a:pPr marL="176473" indent="-176473">
              <a:buFontTx/>
              <a:buChar char="-"/>
            </a:pPr>
            <a:r>
              <a:rPr lang="en-US" dirty="0" smtClean="0"/>
              <a:t>The aim of this project is to encourage you to </a:t>
            </a:r>
            <a:r>
              <a:rPr lang="en-CA" dirty="0" smtClean="0"/>
              <a:t>support </a:t>
            </a:r>
            <a:r>
              <a:rPr lang="en-CA" dirty="0"/>
              <a:t>open and non-judgemental conversations with women and their support systems about alcohol and </a:t>
            </a:r>
            <a:r>
              <a:rPr lang="en-CA" dirty="0" smtClean="0"/>
              <a:t>pregnancy</a:t>
            </a:r>
            <a:r>
              <a:rPr lang="en-US" dirty="0" smtClean="0"/>
              <a:t>.</a:t>
            </a:r>
          </a:p>
          <a:p>
            <a:pPr marL="176473" indent="-176473">
              <a:buFontTx/>
              <a:buChar char="-"/>
            </a:pPr>
            <a:r>
              <a:rPr lang="en-US" dirty="0" smtClean="0"/>
              <a:t>Who we are targeting is medical and social service staffs/agencies to inform you about what is the messaging we would like you to use in your conversations within women, their partners and families in talking  about alcohol use in pregnancy. Our second target group is women themselves of child bearing years, defined as 18 – 45 in the conversation itself (so for example at community events, Mom &amp; Tot shows…)</a:t>
            </a:r>
            <a:endParaRPr lang="en-US" dirty="0"/>
          </a:p>
        </p:txBody>
      </p:sp>
      <p:sp>
        <p:nvSpPr>
          <p:cNvPr id="4" name="Slide Number Placeholder 3"/>
          <p:cNvSpPr>
            <a:spLocks noGrp="1"/>
          </p:cNvSpPr>
          <p:nvPr>
            <p:ph type="sldNum" sz="quarter" idx="10"/>
          </p:nvPr>
        </p:nvSpPr>
        <p:spPr/>
        <p:txBody>
          <a:bodyPr/>
          <a:lstStyle/>
          <a:p>
            <a:fld id="{44CCDC35-FA9E-4CE5-A4B1-3ABA8DDD2EAC}" type="slidenum">
              <a:rPr lang="en-CA" smtClean="0"/>
              <a:pPr/>
              <a:t>1</a:t>
            </a:fld>
            <a:endParaRPr lang="en-CA" dirty="0"/>
          </a:p>
        </p:txBody>
      </p:sp>
    </p:spTree>
    <p:extLst>
      <p:ext uri="{BB962C8B-B14F-4D97-AF65-F5344CB8AC3E}">
        <p14:creationId xmlns:p14="http://schemas.microsoft.com/office/powerpoint/2010/main" val="1191673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messaging is not written in stone, but the reasoning and</a:t>
            </a:r>
            <a:r>
              <a:rPr lang="en-CA" baseline="0" dirty="0" smtClean="0"/>
              <a:t> beliefs behind them are and is where we want </a:t>
            </a:r>
            <a:r>
              <a:rPr lang="en-CA" baseline="0" dirty="0" smtClean="0"/>
              <a:t>consistency.</a:t>
            </a:r>
            <a:endParaRPr lang="en-CA" baseline="0" dirty="0" smtClean="0"/>
          </a:p>
          <a:p>
            <a:pPr marL="235298" indent="-235298">
              <a:buAutoNum type="arabicPeriod"/>
            </a:pPr>
            <a:r>
              <a:rPr lang="en-CA" baseline="0" dirty="0" smtClean="0"/>
              <a:t>There is no known threshold of safe drinking, alcohol can have serious and permanent consequences.</a:t>
            </a:r>
          </a:p>
          <a:p>
            <a:pPr marL="235298" indent="-235298">
              <a:buAutoNum type="arabicPeriod"/>
            </a:pPr>
            <a:r>
              <a:rPr lang="en-CA" baseline="0" dirty="0" smtClean="0"/>
              <a:t>Usually focus on not drinking while pregnant, now we want to focus on if you drink avoid getting pregnant. This means we have to have conversations about birth control and about those times for example if you are hung over and forget the pill or throw it up, what then?</a:t>
            </a:r>
          </a:p>
          <a:p>
            <a:pPr marL="235298" indent="-235298">
              <a:buAutoNum type="arabicPeriod"/>
            </a:pPr>
            <a:r>
              <a:rPr lang="en-CA" baseline="0" dirty="0" smtClean="0"/>
              <a:t>Talk to care providers to providing quitting drinking before pregnant and starting prenatal vitamins even before conception. We know that women who lack certain vitamins like folic acid have enhanced </a:t>
            </a:r>
            <a:r>
              <a:rPr lang="en-CA" baseline="0" dirty="0" err="1" smtClean="0"/>
              <a:t>teratogenic</a:t>
            </a:r>
            <a:r>
              <a:rPr lang="en-CA" baseline="0" dirty="0" smtClean="0"/>
              <a:t> effects, </a:t>
            </a:r>
            <a:endParaRPr lang="en-CA" dirty="0" smtClean="0"/>
          </a:p>
        </p:txBody>
      </p:sp>
      <p:sp>
        <p:nvSpPr>
          <p:cNvPr id="4" name="Slide Number Placeholder 3"/>
          <p:cNvSpPr>
            <a:spLocks noGrp="1"/>
          </p:cNvSpPr>
          <p:nvPr>
            <p:ph type="sldNum" sz="quarter" idx="10"/>
          </p:nvPr>
        </p:nvSpPr>
        <p:spPr/>
        <p:txBody>
          <a:bodyPr/>
          <a:lstStyle/>
          <a:p>
            <a:fld id="{C6AD2014-9937-4F8D-9107-9282A669926B}" type="slidenum">
              <a:rPr lang="en-US" smtClean="0"/>
              <a:t>10</a:t>
            </a:fld>
            <a:endParaRPr lang="en-US" dirty="0"/>
          </a:p>
        </p:txBody>
      </p:sp>
    </p:spTree>
    <p:extLst>
      <p:ext uri="{BB962C8B-B14F-4D97-AF65-F5344CB8AC3E}">
        <p14:creationId xmlns:p14="http://schemas.microsoft.com/office/powerpoint/2010/main" val="3096014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a:p>
            <a:pPr marL="235298" indent="-235298">
              <a:buAutoNum type="arabicPeriod"/>
            </a:pPr>
            <a:r>
              <a:rPr lang="en-CA" b="1" baseline="0" dirty="0" smtClean="0"/>
              <a:t>Not about telling a woman what to do but rather asking her, how can I support you to make healthy choices for healthy babies. Many of our awareness campaigns have not involved the partner, friends and families. We want everyone to support healthy pregnancies by taking a pause from alcohol perhaps, not offering alcoholic beverages, make sure you have </a:t>
            </a:r>
            <a:r>
              <a:rPr lang="en-CA" b="1" baseline="0" dirty="0" err="1" smtClean="0"/>
              <a:t>mocktails</a:t>
            </a:r>
            <a:r>
              <a:rPr lang="en-CA" b="1" baseline="0" dirty="0" smtClean="0"/>
              <a:t>, take part in recreational and social activities that don’t involve booze and HELP REDUCE STRESS IN HER LIFE</a:t>
            </a:r>
          </a:p>
          <a:p>
            <a:pPr marL="235298" indent="-235298">
              <a:buAutoNum type="arabicPeriod"/>
            </a:pPr>
            <a:r>
              <a:rPr lang="en-CA" b="1" baseline="0" dirty="0" smtClean="0"/>
              <a:t>When we look at biological mothers who have had children with an FASD most have been sexually, physically and emotionally abused, the majority have a </a:t>
            </a:r>
            <a:r>
              <a:rPr lang="en-CA" b="1" baseline="0" dirty="0" err="1" smtClean="0"/>
              <a:t>meantal</a:t>
            </a:r>
            <a:r>
              <a:rPr lang="en-CA" b="1" baseline="0" dirty="0" smtClean="0"/>
              <a:t> health disorder and most felt unable to reduce alcohol because they were in abusive relationships</a:t>
            </a:r>
          </a:p>
          <a:p>
            <a:pPr marL="235298" indent="-235298">
              <a:buAutoNum type="arabicPeriod"/>
            </a:pPr>
            <a:r>
              <a:rPr lang="en-CA" b="1" baseline="0" dirty="0" smtClean="0"/>
              <a:t>We need to change the conversation. No women drinks because she wants to cause her baby harm. Change the thinking from: she doesn’t care about her baby, </a:t>
            </a:r>
            <a:r>
              <a:rPr lang="en-CA" b="1" baseline="0" dirty="0" err="1" smtClean="0"/>
              <a:t>whats</a:t>
            </a:r>
            <a:r>
              <a:rPr lang="en-CA" b="1" baseline="0" dirty="0" smtClean="0"/>
              <a:t> wrong with her, her drinking is a problem to what is going on in her life </a:t>
            </a:r>
            <a:r>
              <a:rPr lang="en-CA" b="1" baseline="0" dirty="0" err="1" smtClean="0"/>
              <a:t>tht</a:t>
            </a:r>
            <a:r>
              <a:rPr lang="en-CA" b="1" baseline="0" dirty="0" smtClean="0"/>
              <a:t> she is drinking, she is attempting to cope, what happened to her.</a:t>
            </a:r>
          </a:p>
          <a:p>
            <a:pPr marL="235298" indent="-235298">
              <a:buAutoNum type="arabicPeriod"/>
            </a:pPr>
            <a:r>
              <a:rPr lang="en-CA" b="1" baseline="0" dirty="0" smtClean="0">
                <a:solidFill>
                  <a:srgbClr val="FF0000"/>
                </a:solidFill>
              </a:rPr>
              <a:t>Asked: what would you do if you saw a pregnant woman drinking in the bar. My response ‘I would walk up and say let me finish that for you’ but I really </a:t>
            </a:r>
            <a:r>
              <a:rPr lang="en-CA" b="1" baseline="0" dirty="0" err="1" smtClean="0">
                <a:solidFill>
                  <a:srgbClr val="FF0000"/>
                </a:solidFill>
              </a:rPr>
              <a:t>wouldn</a:t>
            </a:r>
            <a:r>
              <a:rPr lang="fr-FR" b="1" baseline="0" dirty="0" smtClean="0">
                <a:solidFill>
                  <a:srgbClr val="FF0000"/>
                </a:solidFill>
              </a:rPr>
              <a:t>’</a:t>
            </a:r>
            <a:r>
              <a:rPr lang="en-CA" b="1" baseline="0" dirty="0" smtClean="0">
                <a:solidFill>
                  <a:srgbClr val="FF0000"/>
                </a:solidFill>
              </a:rPr>
              <a:t>t. Rather I would go up and ask ‘I see you are pregnant, is this a happy time for you?’ When we assume all women would be happy pregnant, we stop </a:t>
            </a:r>
            <a:r>
              <a:rPr lang="en-CA" b="1" baseline="0" smtClean="0">
                <a:solidFill>
                  <a:srgbClr val="FF0000"/>
                </a:solidFill>
              </a:rPr>
              <a:t>the conversation.</a:t>
            </a:r>
            <a:endParaRPr lang="en-CA" b="1" baseline="0" dirty="0" smtClean="0">
              <a:solidFill>
                <a:srgbClr val="FF0000"/>
              </a:solidFill>
            </a:endParaRPr>
          </a:p>
        </p:txBody>
      </p:sp>
      <p:sp>
        <p:nvSpPr>
          <p:cNvPr id="4" name="Slide Number Placeholder 3"/>
          <p:cNvSpPr>
            <a:spLocks noGrp="1"/>
          </p:cNvSpPr>
          <p:nvPr>
            <p:ph type="sldNum" sz="quarter" idx="10"/>
          </p:nvPr>
        </p:nvSpPr>
        <p:spPr/>
        <p:txBody>
          <a:bodyPr/>
          <a:lstStyle/>
          <a:p>
            <a:fld id="{C6AD2014-9937-4F8D-9107-9282A669926B}" type="slidenum">
              <a:rPr lang="en-US" smtClean="0"/>
              <a:t>11</a:t>
            </a:fld>
            <a:endParaRPr lang="en-US" dirty="0"/>
          </a:p>
        </p:txBody>
      </p:sp>
    </p:spTree>
    <p:extLst>
      <p:ext uri="{BB962C8B-B14F-4D97-AF65-F5344CB8AC3E}">
        <p14:creationId xmlns:p14="http://schemas.microsoft.com/office/powerpoint/2010/main" val="3096014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5298" indent="-235298" defTabSz="923481">
              <a:buAutoNum type="arabicPeriod"/>
              <a:defRPr/>
            </a:pPr>
            <a:r>
              <a:rPr lang="en-CA" sz="1000" dirty="0"/>
              <a:t>Stumbling block, what if you ask the question and a woman responds ‘yes I am consuming alcohol’, you can’t just end the conversation, I would ask something like ‘What is a successful pregnancy to you?’ ‘can I give you resources to help you achieve your success in this pregnancy?’</a:t>
            </a:r>
          </a:p>
          <a:p>
            <a:pPr marL="235298" indent="-235298" defTabSz="923481">
              <a:buAutoNum type="arabicPeriod"/>
              <a:defRPr/>
            </a:pPr>
            <a:r>
              <a:rPr lang="en-CA" sz="1000" dirty="0"/>
              <a:t>Personal Life response has been that people would not engage others in the prevention conversation because it is a private affair. We want to de-stigmatize the conversations about alcohol use and pregnancy. It is not about blaming but about providing the right information and resources.</a:t>
            </a:r>
            <a:endParaRPr lang="en-CA" sz="1000" dirty="0"/>
          </a:p>
        </p:txBody>
      </p:sp>
      <p:sp>
        <p:nvSpPr>
          <p:cNvPr id="4" name="Slide Number Placeholder 3"/>
          <p:cNvSpPr>
            <a:spLocks noGrp="1"/>
          </p:cNvSpPr>
          <p:nvPr>
            <p:ph type="sldNum" sz="quarter" idx="10"/>
          </p:nvPr>
        </p:nvSpPr>
        <p:spPr/>
        <p:txBody>
          <a:bodyPr/>
          <a:lstStyle/>
          <a:p>
            <a:pPr>
              <a:defRPr/>
            </a:pPr>
            <a:fld id="{0DB23596-5928-4114-AF7C-8481C8E74BF6}" type="slidenum">
              <a:rPr lang="en-US" smtClean="0"/>
              <a:pPr>
                <a:defRPr/>
              </a:pPr>
              <a:t>12</a:t>
            </a:fld>
            <a:endParaRPr lang="en-US" dirty="0"/>
          </a:p>
        </p:txBody>
      </p:sp>
    </p:spTree>
    <p:extLst>
      <p:ext uri="{BB962C8B-B14F-4D97-AF65-F5344CB8AC3E}">
        <p14:creationId xmlns:p14="http://schemas.microsoft.com/office/powerpoint/2010/main" val="398945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we are hoping:</a:t>
            </a:r>
          </a:p>
          <a:p>
            <a:r>
              <a:rPr lang="en-US" dirty="0" smtClean="0"/>
              <a:t>If</a:t>
            </a:r>
            <a:r>
              <a:rPr lang="en-US" baseline="0" dirty="0" smtClean="0"/>
              <a:t> I talk with you today, and each of you talk with someone next week, and each of them talk with someone else in a week…hopefully by the end of this project, </a:t>
            </a:r>
            <a:r>
              <a:rPr lang="en-US" baseline="0" dirty="0" smtClean="0"/>
              <a:t>all </a:t>
            </a:r>
            <a:r>
              <a:rPr lang="en-US" baseline="0" dirty="0" smtClean="0"/>
              <a:t>Albertans know about FASD (which I think we are there), but importantly understand what it means and what it takes to prevent this disorder and babies being prenatally exposed to alcohol.</a:t>
            </a:r>
            <a:endParaRPr lang="en-US" dirty="0"/>
          </a:p>
        </p:txBody>
      </p:sp>
      <p:sp>
        <p:nvSpPr>
          <p:cNvPr id="4" name="Slide Number Placeholder 3"/>
          <p:cNvSpPr>
            <a:spLocks noGrp="1"/>
          </p:cNvSpPr>
          <p:nvPr>
            <p:ph type="sldNum" sz="quarter" idx="10"/>
          </p:nvPr>
        </p:nvSpPr>
        <p:spPr/>
        <p:txBody>
          <a:bodyPr/>
          <a:lstStyle/>
          <a:p>
            <a:fld id="{CB66DDB9-A180-E143-9B14-0BA5B013D7AB}" type="slidenum">
              <a:rPr lang="en-US" smtClean="0"/>
              <a:t>2</a:t>
            </a:fld>
            <a:endParaRPr lang="en-US" dirty="0"/>
          </a:p>
        </p:txBody>
      </p:sp>
    </p:spTree>
    <p:extLst>
      <p:ext uri="{BB962C8B-B14F-4D97-AF65-F5344CB8AC3E}">
        <p14:creationId xmlns:p14="http://schemas.microsoft.com/office/powerpoint/2010/main" val="2273064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meat and potatoes: We would like you to take the messaging which we will go through and bring it into the</a:t>
            </a:r>
            <a:r>
              <a:rPr lang="en-US" baseline="0" dirty="0" smtClean="0"/>
              <a:t> work you do with clients (where appropriate) and into your personal lives.</a:t>
            </a:r>
          </a:p>
          <a:p>
            <a:endParaRPr lang="en-US" baseline="0" dirty="0" smtClean="0"/>
          </a:p>
          <a:p>
            <a:r>
              <a:rPr lang="en-US" baseline="0" dirty="0" smtClean="0"/>
              <a:t>We would like you to engage women, pregnant women, women planning a pregnancy, women of child bearing years in conversations that are:</a:t>
            </a:r>
          </a:p>
          <a:p>
            <a:pPr marL="176473" indent="-176473">
              <a:buFontTx/>
              <a:buChar char="•"/>
            </a:pPr>
            <a:r>
              <a:rPr lang="en-US" baseline="0" dirty="0" smtClean="0"/>
              <a:t>Authentic</a:t>
            </a:r>
          </a:p>
          <a:p>
            <a:pPr marL="176473" indent="-176473">
              <a:buFontTx/>
              <a:buChar char="•"/>
            </a:pPr>
            <a:r>
              <a:rPr lang="en-US" baseline="0" dirty="0" smtClean="0"/>
              <a:t>Sensitive</a:t>
            </a:r>
          </a:p>
          <a:p>
            <a:pPr marL="176473" indent="-176473">
              <a:buFontTx/>
              <a:buChar char="•"/>
            </a:pPr>
            <a:r>
              <a:rPr lang="en-US" baseline="0" dirty="0" smtClean="0"/>
              <a:t>Woman centered</a:t>
            </a:r>
          </a:p>
          <a:p>
            <a:pPr marL="176473" indent="-176473">
              <a:buFontTx/>
              <a:buChar char="•"/>
            </a:pPr>
            <a:r>
              <a:rPr lang="en-US" baseline="0" dirty="0" smtClean="0"/>
              <a:t>Trauma informed</a:t>
            </a:r>
          </a:p>
          <a:p>
            <a:pPr marL="176473" indent="-176473">
              <a:buFontTx/>
              <a:buChar char="•"/>
            </a:pPr>
            <a:r>
              <a:rPr lang="en-US" baseline="0" dirty="0" smtClean="0"/>
              <a:t>Motivational (shaming </a:t>
            </a:r>
            <a:r>
              <a:rPr lang="en-US" baseline="0" dirty="0" smtClean="0"/>
              <a:t>and </a:t>
            </a:r>
            <a:r>
              <a:rPr lang="en-US" baseline="0" dirty="0" smtClean="0"/>
              <a:t>blaming do not work). When </a:t>
            </a:r>
            <a:r>
              <a:rPr lang="en-US" baseline="0" dirty="0" smtClean="0"/>
              <a:t>a co-worker was </a:t>
            </a:r>
            <a:r>
              <a:rPr lang="en-US" baseline="0" dirty="0" smtClean="0"/>
              <a:t>pregnant </a:t>
            </a:r>
            <a:r>
              <a:rPr lang="en-US" baseline="0" dirty="0" smtClean="0"/>
              <a:t>her </a:t>
            </a:r>
            <a:r>
              <a:rPr lang="en-US" baseline="0" dirty="0" smtClean="0"/>
              <a:t>health nurse asked (while not making eye contact) ‘You are not drinking alcohol are you?’. This is not what we want. A better approach ‘</a:t>
            </a:r>
            <a:r>
              <a:rPr lang="en-US" dirty="0"/>
              <a:t>A</a:t>
            </a:r>
            <a:r>
              <a:rPr lang="en-US" baseline="0" dirty="0" smtClean="0"/>
              <a:t>re you aware that drinking alcohol while pregnant can cause harm to the baby?’...continue on with the conversation.. ‘There are resources and supports available to support women to make healthy choices for healthy babies’</a:t>
            </a:r>
            <a:endParaRPr lang="en-US" dirty="0"/>
          </a:p>
          <a:p>
            <a:pPr marL="176473" indent="-176473">
              <a:buFontTx/>
              <a:buChar char="•"/>
            </a:pPr>
            <a:r>
              <a:rPr lang="en-US" baseline="0" dirty="0" smtClean="0"/>
              <a:t>We know that a brief</a:t>
            </a:r>
            <a:r>
              <a:rPr lang="en-US" dirty="0" smtClean="0"/>
              <a:t> intervention, </a:t>
            </a:r>
            <a:r>
              <a:rPr lang="en-US" baseline="0" dirty="0" smtClean="0"/>
              <a:t>simply asking the question ‘are you are that</a:t>
            </a:r>
            <a:r>
              <a:rPr lang="en-US" dirty="0" smtClean="0"/>
              <a:t> drinking during pregnancy can harm the baby?’, this brief intervention will reduce alcohol consumption or eliminate it by 30%</a:t>
            </a:r>
          </a:p>
          <a:p>
            <a:pPr marL="176473" indent="-176473">
              <a:buFontTx/>
              <a:buChar char="•"/>
            </a:pPr>
            <a:r>
              <a:rPr lang="en-US" dirty="0" smtClean="0"/>
              <a:t>We also know that people need to see or hear messages at least 5 times before the message sticks, so we are asking for your help in getting these conversations started..</a:t>
            </a:r>
            <a:endParaRPr lang="en-US" baseline="0" dirty="0" smtClean="0"/>
          </a:p>
        </p:txBody>
      </p:sp>
      <p:sp>
        <p:nvSpPr>
          <p:cNvPr id="4" name="Slide Number Placeholder 3"/>
          <p:cNvSpPr>
            <a:spLocks noGrp="1"/>
          </p:cNvSpPr>
          <p:nvPr>
            <p:ph type="sldNum" sz="quarter" idx="10"/>
          </p:nvPr>
        </p:nvSpPr>
        <p:spPr/>
        <p:txBody>
          <a:bodyPr/>
          <a:lstStyle/>
          <a:p>
            <a:fld id="{CB66DDB9-A180-E143-9B14-0BA5B013D7AB}" type="slidenum">
              <a:rPr lang="en-US" smtClean="0"/>
              <a:t>3</a:t>
            </a:fld>
            <a:endParaRPr lang="en-US" dirty="0"/>
          </a:p>
        </p:txBody>
      </p:sp>
    </p:spTree>
    <p:extLst>
      <p:ext uri="{BB962C8B-B14F-4D97-AF65-F5344CB8AC3E}">
        <p14:creationId xmlns:p14="http://schemas.microsoft.com/office/powerpoint/2010/main" val="405219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90C1E6FA-27C8-4C06-92D0-E05467CE8308}" type="slidenum">
              <a:rPr lang="en-US" smtClean="0"/>
              <a:pPr/>
              <a:t>4</a:t>
            </a:fld>
            <a:endParaRPr lang="en-US" dirty="0" smtClean="0"/>
          </a:p>
        </p:txBody>
      </p:sp>
      <p:sp>
        <p:nvSpPr>
          <p:cNvPr id="123907" name="Rectangle 2"/>
          <p:cNvSpPr>
            <a:spLocks noGrp="1" noChangeArrowheads="1"/>
          </p:cNvSpPr>
          <p:nvPr>
            <p:ph type="hdr" sz="quarter"/>
          </p:nvPr>
        </p:nvSpPr>
        <p:spPr>
          <a:noFill/>
        </p:spPr>
        <p:txBody>
          <a:bodyPr/>
          <a:lstStyle/>
          <a:p>
            <a:r>
              <a:rPr lang="en-US" dirty="0" smtClean="0"/>
              <a:t>Healthy Choices in Pregnancy</a:t>
            </a:r>
          </a:p>
        </p:txBody>
      </p:sp>
      <p:sp>
        <p:nvSpPr>
          <p:cNvPr id="123908" name="Rectangle 6"/>
          <p:cNvSpPr>
            <a:spLocks noGrp="1" noChangeArrowheads="1"/>
          </p:cNvSpPr>
          <p:nvPr>
            <p:ph type="ftr" sz="quarter" idx="4"/>
          </p:nvPr>
        </p:nvSpPr>
        <p:spPr>
          <a:noFill/>
        </p:spPr>
        <p:txBody>
          <a:bodyPr/>
          <a:lstStyle/>
          <a:p>
            <a:r>
              <a:rPr lang="en-US" dirty="0" err="1" smtClean="0"/>
              <a:t>www.hcip-bc.org</a:t>
            </a:r>
            <a:r>
              <a:rPr lang="en-US" dirty="0" smtClean="0"/>
              <a:t>                           </a:t>
            </a:r>
            <a:r>
              <a:rPr lang="en-US" dirty="0" err="1" smtClean="0"/>
              <a:t>hcip@cw.bc.ca</a:t>
            </a:r>
            <a:endParaRPr lang="en-US" dirty="0" smtClean="0"/>
          </a:p>
        </p:txBody>
      </p:sp>
      <p:sp>
        <p:nvSpPr>
          <p:cNvPr id="123909" name="Rectangle 7"/>
          <p:cNvSpPr txBox="1">
            <a:spLocks noGrp="1" noChangeArrowheads="1"/>
          </p:cNvSpPr>
          <p:nvPr/>
        </p:nvSpPr>
        <p:spPr bwMode="auto">
          <a:xfrm>
            <a:off x="4022585" y="8899349"/>
            <a:ext cx="3078278" cy="468471"/>
          </a:xfrm>
          <a:prstGeom prst="rect">
            <a:avLst/>
          </a:prstGeom>
          <a:noFill/>
          <a:ln w="9525">
            <a:noFill/>
            <a:miter lim="800000"/>
            <a:headEnd/>
            <a:tailEnd/>
          </a:ln>
        </p:spPr>
        <p:txBody>
          <a:bodyPr lIns="94103" tIns="47052" rIns="94103" bIns="47052" anchor="b"/>
          <a:lstStyle/>
          <a:p>
            <a:pPr algn="r" defTabSz="889426"/>
            <a:fld id="{8322E231-ADFC-4B27-A046-A3281A9C3718}" type="slidenum">
              <a:rPr lang="en-US" sz="1100"/>
              <a:pPr algn="r" defTabSz="889426"/>
              <a:t>4</a:t>
            </a:fld>
            <a:endParaRPr lang="en-US" sz="1100" dirty="0"/>
          </a:p>
        </p:txBody>
      </p:sp>
      <p:sp>
        <p:nvSpPr>
          <p:cNvPr id="123910" name="Slide Image Placeholder 1"/>
          <p:cNvSpPr>
            <a:spLocks noGrp="1" noRot="1" noChangeAspect="1" noTextEdit="1"/>
          </p:cNvSpPr>
          <p:nvPr>
            <p:ph type="sldImg"/>
          </p:nvPr>
        </p:nvSpPr>
        <p:spPr bwMode="auto">
          <a:noFill/>
          <a:ln>
            <a:solidFill>
              <a:srgbClr val="000000"/>
            </a:solidFill>
            <a:miter lim="800000"/>
            <a:headEnd/>
            <a:tailEnd/>
          </a:ln>
        </p:spPr>
      </p:sp>
      <p:sp>
        <p:nvSpPr>
          <p:cNvPr id="123911" name="Notes Placeholder 2"/>
          <p:cNvSpPr>
            <a:spLocks noGrp="1"/>
          </p:cNvSpPr>
          <p:nvPr>
            <p:ph type="body" idx="1"/>
          </p:nvPr>
        </p:nvSpPr>
        <p:spPr>
          <a:noFill/>
          <a:ln/>
        </p:spPr>
        <p:txBody>
          <a:bodyPr/>
          <a:lstStyle/>
          <a:p>
            <a:pPr eaLnBrk="1" hangingPunct="1"/>
            <a:r>
              <a:rPr lang="en-US" dirty="0" smtClean="0"/>
              <a:t>They don’t see   (denial, lack of insight)</a:t>
            </a:r>
          </a:p>
          <a:p>
            <a:pPr eaLnBrk="1" hangingPunct="1"/>
            <a:r>
              <a:rPr lang="en-US" dirty="0" smtClean="0"/>
              <a:t>They don’t know</a:t>
            </a:r>
          </a:p>
          <a:p>
            <a:pPr eaLnBrk="1" hangingPunct="1"/>
            <a:r>
              <a:rPr lang="en-US" dirty="0" smtClean="0"/>
              <a:t>They don’t know how</a:t>
            </a:r>
          </a:p>
          <a:p>
            <a:pPr eaLnBrk="1" hangingPunct="1"/>
            <a:r>
              <a:rPr lang="en-US" dirty="0" smtClean="0"/>
              <a:t>They don’t care</a:t>
            </a:r>
          </a:p>
          <a:p>
            <a:endParaRPr lang="en-US" dirty="0" smtClean="0"/>
          </a:p>
        </p:txBody>
      </p:sp>
      <p:sp>
        <p:nvSpPr>
          <p:cNvPr id="123912" name="Slide Number Placeholder 3"/>
          <p:cNvSpPr txBox="1">
            <a:spLocks noGrp="1"/>
          </p:cNvSpPr>
          <p:nvPr/>
        </p:nvSpPr>
        <p:spPr bwMode="auto">
          <a:xfrm>
            <a:off x="4022585" y="8899349"/>
            <a:ext cx="3078278" cy="468471"/>
          </a:xfrm>
          <a:prstGeom prst="rect">
            <a:avLst/>
          </a:prstGeom>
          <a:noFill/>
          <a:ln w="9525">
            <a:noFill/>
            <a:miter lim="800000"/>
            <a:headEnd/>
            <a:tailEnd/>
          </a:ln>
        </p:spPr>
        <p:txBody>
          <a:bodyPr lIns="94071" tIns="47036" rIns="94071" bIns="47036" anchor="b"/>
          <a:lstStyle/>
          <a:p>
            <a:pPr algn="r" defTabSz="936068"/>
            <a:fld id="{1A93901E-6A4B-4668-9B26-088526500085}" type="slidenum">
              <a:rPr lang="en-US" sz="1100"/>
              <a:pPr algn="r" defTabSz="936068"/>
              <a:t>4</a:t>
            </a:fld>
            <a:endParaRPr lang="en-US" sz="1100" dirty="0"/>
          </a:p>
        </p:txBody>
      </p:sp>
      <p:sp>
        <p:nvSpPr>
          <p:cNvPr id="123913" name="Date Placeholder 7"/>
          <p:cNvSpPr>
            <a:spLocks noGrp="1"/>
          </p:cNvSpPr>
          <p:nvPr>
            <p:ph type="dt" sz="quarter" idx="1"/>
          </p:nvPr>
        </p:nvSpPr>
        <p:spPr>
          <a:noFill/>
        </p:spPr>
        <p:txBody>
          <a:bodyPr/>
          <a:lstStyle/>
          <a:p>
            <a:r>
              <a:rPr lang="en-US" smtClean="0"/>
              <a:t>6/25/2009</a:t>
            </a:r>
          </a:p>
        </p:txBody>
      </p:sp>
    </p:spTree>
    <p:extLst>
      <p:ext uri="{BB962C8B-B14F-4D97-AF65-F5344CB8AC3E}">
        <p14:creationId xmlns:p14="http://schemas.microsoft.com/office/powerpoint/2010/main" val="2825164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a:noFill/>
        </p:spPr>
        <p:txBody>
          <a:bodyPr/>
          <a:lstStyle/>
          <a:p>
            <a:r>
              <a:rPr lang="en-US" smtClean="0"/>
              <a:t>Healthy Choices in Pregnancy</a:t>
            </a:r>
          </a:p>
        </p:txBody>
      </p:sp>
      <p:sp>
        <p:nvSpPr>
          <p:cNvPr id="124931" name="Rectangle 6"/>
          <p:cNvSpPr>
            <a:spLocks noGrp="1" noChangeArrowheads="1"/>
          </p:cNvSpPr>
          <p:nvPr>
            <p:ph type="ftr" sz="quarter" idx="4"/>
          </p:nvPr>
        </p:nvSpPr>
        <p:spPr>
          <a:noFill/>
        </p:spPr>
        <p:txBody>
          <a:bodyPr/>
          <a:lstStyle/>
          <a:p>
            <a:r>
              <a:rPr lang="en-US" smtClean="0"/>
              <a:t>www.hcip-bc.org                           hcip@cw.bc.ca</a:t>
            </a:r>
          </a:p>
        </p:txBody>
      </p:sp>
      <p:sp>
        <p:nvSpPr>
          <p:cNvPr id="124932" name="Rectangle 7"/>
          <p:cNvSpPr>
            <a:spLocks noGrp="1" noChangeArrowheads="1"/>
          </p:cNvSpPr>
          <p:nvPr>
            <p:ph type="sldNum" sz="quarter" idx="5"/>
          </p:nvPr>
        </p:nvSpPr>
        <p:spPr>
          <a:noFill/>
        </p:spPr>
        <p:txBody>
          <a:bodyPr/>
          <a:lstStyle/>
          <a:p>
            <a:fld id="{47147C33-9986-4D46-BCA7-02FD8F876424}" type="slidenum">
              <a:rPr lang="en-US" smtClean="0"/>
              <a:pPr/>
              <a:t>5</a:t>
            </a:fld>
            <a:endParaRPr lang="en-US" smtClean="0"/>
          </a:p>
        </p:txBody>
      </p:sp>
      <p:sp>
        <p:nvSpPr>
          <p:cNvPr id="124933"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4" name="Notes Placeholder 2"/>
          <p:cNvSpPr>
            <a:spLocks noGrp="1"/>
          </p:cNvSpPr>
          <p:nvPr>
            <p:ph type="body" idx="1"/>
          </p:nvPr>
        </p:nvSpPr>
        <p:spPr>
          <a:noFill/>
          <a:ln/>
        </p:spPr>
        <p:txBody>
          <a:bodyPr/>
          <a:lstStyle/>
          <a:p>
            <a:pPr eaLnBrk="1" hangingPunct="1">
              <a:spcBef>
                <a:spcPct val="0"/>
              </a:spcBef>
            </a:pPr>
            <a:r>
              <a:rPr lang="en-US" dirty="0" smtClean="0">
                <a:latin typeface="Arial" pitchFamily="34" charset="0"/>
              </a:rPr>
              <a:t>We</a:t>
            </a:r>
            <a:r>
              <a:rPr lang="en-US" baseline="0" dirty="0" smtClean="0">
                <a:latin typeface="Arial" pitchFamily="34" charset="0"/>
              </a:rPr>
              <a:t> still have a disparity between knowledge and </a:t>
            </a:r>
            <a:r>
              <a:rPr lang="en-US" baseline="0" dirty="0" err="1" smtClean="0">
                <a:latin typeface="Arial" pitchFamily="34" charset="0"/>
              </a:rPr>
              <a:t>behaviour</a:t>
            </a:r>
            <a:r>
              <a:rPr lang="en-US" baseline="0" dirty="0" smtClean="0">
                <a:latin typeface="Arial" pitchFamily="34" charset="0"/>
              </a:rPr>
              <a:t>.</a:t>
            </a:r>
          </a:p>
          <a:p>
            <a:pPr eaLnBrk="1" hangingPunct="1">
              <a:spcBef>
                <a:spcPct val="0"/>
              </a:spcBef>
            </a:pPr>
            <a:r>
              <a:rPr lang="en-US" baseline="0" dirty="0" smtClean="0">
                <a:latin typeface="Arial" pitchFamily="34" charset="0"/>
              </a:rPr>
              <a:t>People know about FASD but we </a:t>
            </a:r>
            <a:r>
              <a:rPr lang="en-US" baseline="0" dirty="0" smtClean="0">
                <a:latin typeface="Arial" pitchFamily="34" charset="0"/>
              </a:rPr>
              <a:t>are </a:t>
            </a:r>
            <a:r>
              <a:rPr lang="en-US" baseline="0" dirty="0" smtClean="0">
                <a:latin typeface="Arial" pitchFamily="34" charset="0"/>
              </a:rPr>
              <a:t>not necessarily seeing a change in </a:t>
            </a:r>
            <a:r>
              <a:rPr lang="en-US" baseline="0" dirty="0" err="1" smtClean="0">
                <a:latin typeface="Arial" pitchFamily="34" charset="0"/>
              </a:rPr>
              <a:t>behaviour</a:t>
            </a:r>
            <a:r>
              <a:rPr lang="en-US" baseline="0" dirty="0" smtClean="0">
                <a:latin typeface="Arial" pitchFamily="34" charset="0"/>
              </a:rPr>
              <a:t>. Planning pregnancies, not drinking while pregnant, the partner supporting alcohol free pregnancies.</a:t>
            </a:r>
          </a:p>
          <a:p>
            <a:pPr eaLnBrk="1" hangingPunct="1">
              <a:spcBef>
                <a:spcPct val="0"/>
              </a:spcBef>
            </a:pPr>
            <a:r>
              <a:rPr lang="en-US" baseline="0" dirty="0" smtClean="0">
                <a:latin typeface="Arial" pitchFamily="34" charset="0"/>
              </a:rPr>
              <a:t>We have to make the conversation relevant to everyone.</a:t>
            </a:r>
          </a:p>
          <a:p>
            <a:pPr eaLnBrk="1" hangingPunct="1">
              <a:spcBef>
                <a:spcPct val="0"/>
              </a:spcBef>
            </a:pPr>
            <a:r>
              <a:rPr lang="en-US" baseline="0" dirty="0" smtClean="0">
                <a:latin typeface="Arial" pitchFamily="34" charset="0"/>
              </a:rPr>
              <a:t>FASD is a community issue that requires a community response.</a:t>
            </a:r>
            <a:endParaRPr lang="en-US" dirty="0" smtClean="0">
              <a:latin typeface="Arial" pitchFamily="34" charset="0"/>
            </a:endParaRPr>
          </a:p>
        </p:txBody>
      </p:sp>
      <p:sp>
        <p:nvSpPr>
          <p:cNvPr id="124935" name="Slide Number Placeholder 3"/>
          <p:cNvSpPr txBox="1">
            <a:spLocks noGrp="1"/>
          </p:cNvSpPr>
          <p:nvPr/>
        </p:nvSpPr>
        <p:spPr bwMode="auto">
          <a:xfrm>
            <a:off x="4022585" y="8899349"/>
            <a:ext cx="3078278" cy="468471"/>
          </a:xfrm>
          <a:prstGeom prst="rect">
            <a:avLst/>
          </a:prstGeom>
          <a:noFill/>
          <a:ln w="9525">
            <a:noFill/>
            <a:miter lim="800000"/>
            <a:headEnd/>
            <a:tailEnd/>
          </a:ln>
        </p:spPr>
        <p:txBody>
          <a:bodyPr lIns="94071" tIns="47036" rIns="94071" bIns="47036" anchor="b"/>
          <a:lstStyle/>
          <a:p>
            <a:pPr algn="r" defTabSz="936068"/>
            <a:fld id="{D1157D1E-A973-4322-96C6-6FB6AE56628F}" type="slidenum">
              <a:rPr lang="en-US" sz="1100">
                <a:latin typeface="Calibri" pitchFamily="34" charset="0"/>
              </a:rPr>
              <a:pPr algn="r" defTabSz="936068"/>
              <a:t>5</a:t>
            </a:fld>
            <a:endParaRPr lang="en-US" sz="1100" dirty="0">
              <a:latin typeface="Calibri" pitchFamily="34" charset="0"/>
            </a:endParaRPr>
          </a:p>
        </p:txBody>
      </p:sp>
    </p:spTree>
    <p:extLst>
      <p:ext uri="{BB962C8B-B14F-4D97-AF65-F5344CB8AC3E}">
        <p14:creationId xmlns:p14="http://schemas.microsoft.com/office/powerpoint/2010/main" val="1804073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5666" y="4528556"/>
            <a:ext cx="6550060" cy="4216241"/>
          </a:xfrm>
        </p:spPr>
        <p:txBody>
          <a:bodyPr>
            <a:noAutofit/>
          </a:bodyPr>
          <a:lstStyle/>
          <a:p>
            <a:pPr>
              <a:tabLst>
                <a:tab pos="0" algn="l"/>
              </a:tabLst>
            </a:pPr>
            <a:r>
              <a:rPr lang="en-CA" dirty="0" smtClean="0"/>
              <a:t>No wonder why women and communities are confused about alcohol and pregnancy, there is a lot of misinformation out there and people don’t know what to believe.</a:t>
            </a:r>
          </a:p>
          <a:p>
            <a:pPr>
              <a:tabLst>
                <a:tab pos="0" algn="l"/>
              </a:tabLst>
            </a:pPr>
            <a:endParaRPr lang="en-CA" baseline="0" dirty="0"/>
          </a:p>
          <a:p>
            <a:pPr>
              <a:tabLst>
                <a:tab pos="0" algn="l"/>
              </a:tabLst>
            </a:pPr>
            <a:r>
              <a:rPr lang="en-CA" dirty="0" smtClean="0"/>
              <a:t>- The Toronto Star recently published a research article and the heading was ‘Moderate alcohol drinking in pregnancy results in children with more positive behaviours’…the researcher even indicated that the results were due to the environments that the children grew up in.</a:t>
            </a:r>
            <a:endParaRPr lang="en-CA" baseline="0" dirty="0" smtClean="0"/>
          </a:p>
          <a:p>
            <a:pPr>
              <a:tabLst>
                <a:tab pos="0" algn="l"/>
              </a:tabLst>
            </a:pPr>
            <a:endParaRPr lang="en-CA" baseline="0" dirty="0" smtClean="0"/>
          </a:p>
          <a:p>
            <a:pPr>
              <a:tabLst>
                <a:tab pos="0" algn="l"/>
              </a:tabLst>
            </a:pPr>
            <a:r>
              <a:rPr lang="en-CA" baseline="0" dirty="0" smtClean="0"/>
              <a:t>Some of the facts:</a:t>
            </a:r>
          </a:p>
          <a:p>
            <a:pPr>
              <a:tabLst>
                <a:tab pos="0" algn="l"/>
              </a:tabLst>
            </a:pPr>
            <a:endParaRPr lang="en-CA" baseline="0" dirty="0" smtClean="0"/>
          </a:p>
          <a:p>
            <a:pPr eaLnBrk="1" hangingPunct="1"/>
            <a:r>
              <a:rPr lang="en-CA" dirty="0" smtClean="0">
                <a:latin typeface="+mj-lt"/>
              </a:rPr>
              <a:t>Where there is alcohol there are FASDs.</a:t>
            </a:r>
          </a:p>
          <a:p>
            <a:pPr eaLnBrk="1" hangingPunct="1"/>
            <a:r>
              <a:rPr lang="en-CA" dirty="0" smtClean="0">
                <a:latin typeface="+mj-lt"/>
              </a:rPr>
              <a:t>No safe time to drink during pregnancy.</a:t>
            </a:r>
          </a:p>
          <a:p>
            <a:pPr eaLnBrk="1" hangingPunct="1"/>
            <a:r>
              <a:rPr lang="en-CA" dirty="0" smtClean="0">
                <a:latin typeface="+mj-lt"/>
              </a:rPr>
              <a:t>No safe limit.</a:t>
            </a:r>
          </a:p>
          <a:p>
            <a:pPr eaLnBrk="1" hangingPunct="1"/>
            <a:r>
              <a:rPr lang="en-CA" dirty="0" smtClean="0">
                <a:latin typeface="+mj-lt"/>
              </a:rPr>
              <a:t>All alcohol is harmful.</a:t>
            </a:r>
          </a:p>
          <a:p>
            <a:pPr eaLnBrk="1" hangingPunct="1"/>
            <a:r>
              <a:rPr lang="en-CA" dirty="0" smtClean="0">
                <a:latin typeface="+mj-lt"/>
              </a:rPr>
              <a:t>Safest approach is not to drink at all.</a:t>
            </a:r>
          </a:p>
          <a:p>
            <a:pPr eaLnBrk="1" hangingPunct="1"/>
            <a:r>
              <a:rPr lang="en-CA" dirty="0" smtClean="0">
                <a:latin typeface="+mj-lt"/>
              </a:rPr>
              <a:t>Binge drinking and heavy drinking are particularly harmful (induced peek blood alcohol concentration).</a:t>
            </a:r>
          </a:p>
          <a:p>
            <a:pPr eaLnBrk="1" hangingPunct="1"/>
            <a:r>
              <a:rPr lang="en-CA" dirty="0" smtClean="0">
                <a:latin typeface="+mj-lt"/>
              </a:rPr>
              <a:t>Women who have diets lacking in vitamins and nutrients, specially folic acid, may have exacerbated biological teratogenic</a:t>
            </a:r>
            <a:r>
              <a:rPr lang="en-CA" dirty="0">
                <a:latin typeface="+mj-lt"/>
              </a:rPr>
              <a:t> </a:t>
            </a:r>
            <a:r>
              <a:rPr lang="en-CA" dirty="0" smtClean="0">
                <a:latin typeface="+mj-lt"/>
              </a:rPr>
              <a:t>effects of alcohol.</a:t>
            </a:r>
          </a:p>
          <a:p>
            <a:pPr>
              <a:tabLst>
                <a:tab pos="0" algn="l"/>
              </a:tabLst>
            </a:pPr>
            <a:endParaRPr lang="en-CA" dirty="0"/>
          </a:p>
        </p:txBody>
      </p:sp>
      <p:sp>
        <p:nvSpPr>
          <p:cNvPr id="4" name="Slide Number Placeholder 3"/>
          <p:cNvSpPr>
            <a:spLocks noGrp="1"/>
          </p:cNvSpPr>
          <p:nvPr>
            <p:ph type="sldNum" sz="quarter" idx="10"/>
          </p:nvPr>
        </p:nvSpPr>
        <p:spPr/>
        <p:txBody>
          <a:bodyPr/>
          <a:lstStyle/>
          <a:p>
            <a:fld id="{44CCDC35-FA9E-4CE5-A4B1-3ABA8DDD2EAC}" type="slidenum">
              <a:rPr lang="en-CA" smtClean="0"/>
              <a:pPr/>
              <a:t>6</a:t>
            </a:fld>
            <a:endParaRPr lang="en-CA" dirty="0"/>
          </a:p>
        </p:txBody>
      </p:sp>
    </p:spTree>
    <p:extLst>
      <p:ext uri="{BB962C8B-B14F-4D97-AF65-F5344CB8AC3E}">
        <p14:creationId xmlns:p14="http://schemas.microsoft.com/office/powerpoint/2010/main" val="1633752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defRPr/>
            </a:pPr>
            <a:endParaRPr lang="en-CA" dirty="0" smtClean="0"/>
          </a:p>
          <a:p>
            <a:pPr eaLnBrk="1" hangingPunct="1">
              <a:defRPr/>
            </a:pPr>
            <a:r>
              <a:rPr lang="en-CA" dirty="0" smtClean="0"/>
              <a:t>50% of pregnancies</a:t>
            </a:r>
            <a:r>
              <a:rPr lang="en-CA" baseline="0" dirty="0" smtClean="0"/>
              <a:t> are unplanned</a:t>
            </a:r>
          </a:p>
          <a:p>
            <a:pPr eaLnBrk="1" hangingPunct="1">
              <a:defRPr/>
            </a:pPr>
            <a:r>
              <a:rPr lang="en-CA" baseline="0" dirty="0" smtClean="0"/>
              <a:t>63% (if not higher), consume alcohol before pregnancy</a:t>
            </a:r>
          </a:p>
          <a:p>
            <a:pPr eaLnBrk="1" hangingPunct="1">
              <a:defRPr/>
            </a:pPr>
            <a:r>
              <a:rPr lang="en-CA" baseline="0" dirty="0" smtClean="0"/>
              <a:t>11% report drinking while pregnant</a:t>
            </a:r>
          </a:p>
          <a:p>
            <a:pPr eaLnBrk="1" hangingPunct="1">
              <a:defRPr/>
            </a:pPr>
            <a:r>
              <a:rPr lang="en-CA" baseline="0" dirty="0" smtClean="0"/>
              <a:t>For woman of highest income bracket, 40.5% report drinking</a:t>
            </a:r>
          </a:p>
          <a:p>
            <a:pPr eaLnBrk="1" hangingPunct="1">
              <a:defRPr/>
            </a:pPr>
            <a:r>
              <a:rPr lang="en-CA" dirty="0" smtClean="0"/>
              <a:t>There are many reason why females may drink in their pregnancies:</a:t>
            </a:r>
          </a:p>
          <a:p>
            <a:pPr marL="235298" indent="-235298">
              <a:buAutoNum type="arabicPeriod"/>
              <a:defRPr/>
            </a:pPr>
            <a:r>
              <a:rPr lang="en-CA" dirty="0" smtClean="0"/>
              <a:t>A woman may be unaware that she is pregnant:</a:t>
            </a:r>
          </a:p>
          <a:p>
            <a:pPr marL="235298" indent="-235298">
              <a:buAutoNum type="arabicPeriod"/>
              <a:defRPr/>
            </a:pPr>
            <a:r>
              <a:rPr lang="en-CA" dirty="0" smtClean="0"/>
              <a:t>Women may be unaware or underestimate the damage caused by alcohol on the </a:t>
            </a:r>
            <a:r>
              <a:rPr lang="en-CA" dirty="0" err="1" smtClean="0"/>
              <a:t>fetus</a:t>
            </a:r>
            <a:r>
              <a:rPr lang="en-CA" dirty="0" smtClean="0"/>
              <a:t>.</a:t>
            </a:r>
          </a:p>
          <a:p>
            <a:pPr marL="235298" indent="-235298">
              <a:buAutoNum type="arabicPeriod"/>
              <a:defRPr/>
            </a:pPr>
            <a:r>
              <a:rPr lang="en-CA" dirty="0" smtClean="0"/>
              <a:t>Alcohol may be the norm for their social group.</a:t>
            </a:r>
          </a:p>
          <a:p>
            <a:pPr marL="235298" indent="-235298">
              <a:buAutoNum type="arabicPeriod"/>
              <a:defRPr/>
            </a:pPr>
            <a:r>
              <a:rPr lang="en-CA" dirty="0" smtClean="0"/>
              <a:t>Women may use alcohol to cope with difficult life stressors, it is a socially sanctioned </a:t>
            </a:r>
            <a:r>
              <a:rPr lang="en-CA" dirty="0" err="1" smtClean="0"/>
              <a:t>destressor</a:t>
            </a:r>
            <a:r>
              <a:rPr lang="en-CA" dirty="0" smtClean="0"/>
              <a:t> (violence, depression, poverty or </a:t>
            </a:r>
            <a:r>
              <a:rPr lang="en-CA" dirty="0" smtClean="0"/>
              <a:t>isolation)</a:t>
            </a:r>
            <a:endParaRPr lang="en-CA" dirty="0" smtClean="0"/>
          </a:p>
          <a:p>
            <a:pPr marL="235298" indent="-235298">
              <a:buAutoNum type="arabicPeriod"/>
              <a:defRPr/>
            </a:pPr>
            <a:r>
              <a:rPr lang="en-CA" dirty="0" smtClean="0"/>
              <a:t>Women may struggle with alcohol addictions.</a:t>
            </a:r>
            <a:endParaRPr lang="en-CA" dirty="0"/>
          </a:p>
          <a:p>
            <a:pPr eaLnBrk="1" hangingPunct="1">
              <a:defRPr/>
            </a:pPr>
            <a:r>
              <a:rPr lang="en-CA" dirty="0" smtClean="0"/>
              <a:t>4. Some women (all age groups and socio-economic backgrounds) are at risk if those around them </a:t>
            </a:r>
            <a:r>
              <a:rPr lang="en-CA" dirty="0"/>
              <a:t>f</a:t>
            </a:r>
            <a:r>
              <a:rPr lang="en-CA" dirty="0" smtClean="0"/>
              <a:t>amily, friends, partners drink on a regular basis. </a:t>
            </a:r>
          </a:p>
          <a:p>
            <a:pPr eaLnBrk="1" hangingPunct="1">
              <a:defRPr/>
            </a:pPr>
            <a:endParaRPr lang="en-CA" dirty="0"/>
          </a:p>
          <a:p>
            <a:pPr eaLnBrk="1" hangingPunct="1">
              <a:defRPr/>
            </a:pPr>
            <a:r>
              <a:rPr lang="en-CA" dirty="0" smtClean="0"/>
              <a:t>So who do we </a:t>
            </a:r>
            <a:r>
              <a:rPr lang="en-CA" dirty="0" smtClean="0"/>
              <a:t>want </a:t>
            </a:r>
            <a:r>
              <a:rPr lang="en-CA" dirty="0" smtClean="0"/>
              <a:t>to have the prevention conversation with…all women.</a:t>
            </a:r>
          </a:p>
          <a:p>
            <a:pPr eaLnBrk="1" hangingPunct="1">
              <a:buFontTx/>
              <a:buChar char="•"/>
              <a:defRPr/>
            </a:pPr>
            <a:endParaRPr lang="en-CA" dirty="0" smtClean="0"/>
          </a:p>
          <a:p>
            <a:pPr marL="557199" indent="-557199"/>
            <a:endParaRPr lang="en-CA" dirty="0"/>
          </a:p>
        </p:txBody>
      </p:sp>
      <p:sp>
        <p:nvSpPr>
          <p:cNvPr id="4" name="Slide Number Placeholder 3"/>
          <p:cNvSpPr>
            <a:spLocks noGrp="1"/>
          </p:cNvSpPr>
          <p:nvPr>
            <p:ph type="sldNum" sz="quarter" idx="10"/>
          </p:nvPr>
        </p:nvSpPr>
        <p:spPr/>
        <p:txBody>
          <a:bodyPr/>
          <a:lstStyle/>
          <a:p>
            <a:fld id="{44CCDC35-FA9E-4CE5-A4B1-3ABA8DDD2EAC}" type="slidenum">
              <a:rPr lang="en-CA" smtClean="0"/>
              <a:pPr/>
              <a:t>7</a:t>
            </a:fld>
            <a:endParaRPr lang="en-CA" dirty="0"/>
          </a:p>
        </p:txBody>
      </p:sp>
    </p:spTree>
    <p:extLst>
      <p:ext uri="{BB962C8B-B14F-4D97-AF65-F5344CB8AC3E}">
        <p14:creationId xmlns:p14="http://schemas.microsoft.com/office/powerpoint/2010/main" val="1097332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So</a:t>
            </a:r>
            <a:r>
              <a:rPr lang="en-CA" baseline="0" dirty="0" smtClean="0"/>
              <a:t> we know now that we cannot focus our prevention efforts, our conversations, our posters and awareness campaigns solely on a woman’s alcohol use but we need to create an awareness to the factors that contribute to her continued alcohol use.</a:t>
            </a:r>
            <a:endParaRPr lang="en-CA" dirty="0"/>
          </a:p>
        </p:txBody>
      </p:sp>
      <p:sp>
        <p:nvSpPr>
          <p:cNvPr id="4" name="Slide Number Placeholder 3"/>
          <p:cNvSpPr>
            <a:spLocks noGrp="1"/>
          </p:cNvSpPr>
          <p:nvPr>
            <p:ph type="sldNum" sz="quarter" idx="10"/>
          </p:nvPr>
        </p:nvSpPr>
        <p:spPr/>
        <p:txBody>
          <a:bodyPr/>
          <a:lstStyle/>
          <a:p>
            <a:fld id="{44CCDC35-FA9E-4CE5-A4B1-3ABA8DDD2EAC}" type="slidenum">
              <a:rPr lang="en-CA" smtClean="0"/>
              <a:pPr/>
              <a:t>8</a:t>
            </a:fld>
            <a:endParaRPr lang="en-CA" dirty="0"/>
          </a:p>
        </p:txBody>
      </p:sp>
    </p:spTree>
    <p:extLst>
      <p:ext uri="{BB962C8B-B14F-4D97-AF65-F5344CB8AC3E}">
        <p14:creationId xmlns:p14="http://schemas.microsoft.com/office/powerpoint/2010/main" val="3143254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Alberta has many FASD prevention activities underway including programs and support services that aim to minimize damage to the fetus, reduce the chance of further affected pregnancies, and help the mother to effectively care for her children.  Prevention activities that follow Nancy Poole’s four-levels of prevention include (clockwise from top).</a:t>
            </a:r>
          </a:p>
          <a:p>
            <a:endParaRPr lang="en-US" sz="1000" dirty="0"/>
          </a:p>
          <a:p>
            <a:pPr marL="230870" indent="-230870" defTabSz="923481">
              <a:buFont typeface="+mj-lt"/>
              <a:buAutoNum type="arabicPeriod"/>
              <a:defRPr/>
            </a:pPr>
            <a:r>
              <a:rPr lang="en-US" sz="1000" dirty="0"/>
              <a:t>Raising public awareness such as with this presentation, as well as public policy and health promotion activities. For example, Alberta’s FASD Learning Series was introduced in 2007 to increase community and individual capacity to support individuals with FASD and their caregivers across the lifespan. The webcast and videoconference educational sessions cover a broad range of topics that target both urban and rural audiences. More than 60 sessions have been recorded and are available online for viewing at </a:t>
            </a:r>
            <a:r>
              <a:rPr lang="en-US" sz="1000" dirty="0" err="1"/>
              <a:t>fasd.alberta.ca</a:t>
            </a:r>
            <a:r>
              <a:rPr lang="en-US" sz="1000" dirty="0"/>
              <a:t>. </a:t>
            </a:r>
          </a:p>
          <a:p>
            <a:pPr marL="230870" indent="-230870">
              <a:buFont typeface="+mj-lt"/>
              <a:buAutoNum type="arabicPeriod"/>
            </a:pPr>
            <a:endParaRPr lang="en-US" sz="500" dirty="0"/>
          </a:p>
          <a:p>
            <a:pPr marL="230870" indent="-230870">
              <a:buFont typeface="+mj-lt"/>
              <a:buAutoNum type="arabicPeriod"/>
            </a:pPr>
            <a:r>
              <a:rPr lang="en-US" sz="1000" dirty="0"/>
              <a:t>Prevention also occurs when girls and women of childbearing years have the opportunity for safe discussion of pregnancy, alcohol use, and related issues, with their support networks and healthcare providers. </a:t>
            </a:r>
          </a:p>
          <a:p>
            <a:pPr marL="230870" indent="-230870">
              <a:buFont typeface="+mj-lt"/>
              <a:buAutoNum type="arabicPeriod"/>
            </a:pPr>
            <a:endParaRPr lang="en-US" sz="1000" dirty="0"/>
          </a:p>
          <a:p>
            <a:pPr marL="230870" lvl="1" indent="-230870" defTabSz="923481">
              <a:buFont typeface="+mj-lt"/>
              <a:buAutoNum type="arabicPeriod" startAt="3"/>
              <a:defRPr/>
            </a:pPr>
            <a:r>
              <a:rPr lang="en-US" sz="1000" dirty="0"/>
              <a:t>A third level of prevention includes provision of recovery and support services that are specialized, culturally specific and accessible for women with alcohol problems and related mental health concerns. Such services may include outreach, referral, screening or intervention.</a:t>
            </a:r>
          </a:p>
          <a:p>
            <a:pPr marL="230870" indent="-230870">
              <a:buFont typeface="+mj-lt"/>
              <a:buAutoNum type="arabicPeriod"/>
            </a:pPr>
            <a:endParaRPr lang="en-US" sz="500" dirty="0"/>
          </a:p>
          <a:p>
            <a:pPr marL="230870" indent="-230870" defTabSz="923481">
              <a:buFont typeface="+mj-lt"/>
              <a:buAutoNum type="arabicPeriod" startAt="4"/>
              <a:defRPr/>
            </a:pPr>
            <a:r>
              <a:rPr lang="en-US" sz="1000" dirty="0"/>
              <a:t>And the fourth level of FASD prevention is about supporting new mothers to maintain healthy changes they have been able to make during pregnancy. Such services may include mentoring, substance abuse treatment, birth control, or parenting programs. For example the Parent-Child Assistance Program (PCAP) has the primary goal to prevent future births of alcohol and drug exposed children. This is done by addressing the needs of the mothers – and helping them to stabilize in a variety of ways. There are 24 PCAP sites throughout Alberta.</a:t>
            </a:r>
          </a:p>
          <a:p>
            <a:pPr defTabSz="923481">
              <a:defRPr/>
            </a:pPr>
            <a:endParaRPr lang="en-US" sz="1000" dirty="0"/>
          </a:p>
          <a:p>
            <a:pPr defTabSz="923481">
              <a:defRPr/>
            </a:pPr>
            <a:r>
              <a:rPr lang="en-US" sz="1000" dirty="0"/>
              <a:t>For all of these prevention activities to be successful groups involved with prevention must collaborate (i.e. social workers, medical professionals, policy makers, etc.). It is important to be flexible – everyone is an individual, so a “one-size-fits-all” approach does not work.</a:t>
            </a:r>
          </a:p>
        </p:txBody>
      </p:sp>
      <p:sp>
        <p:nvSpPr>
          <p:cNvPr id="4" name="Slide Number Placeholder 3"/>
          <p:cNvSpPr>
            <a:spLocks noGrp="1"/>
          </p:cNvSpPr>
          <p:nvPr>
            <p:ph type="sldNum" sz="quarter" idx="10"/>
          </p:nvPr>
        </p:nvSpPr>
        <p:spPr/>
        <p:txBody>
          <a:bodyPr/>
          <a:lstStyle/>
          <a:p>
            <a:fld id="{CB66DDB9-A180-E143-9B14-0BA5B013D7AB}" type="slidenum">
              <a:rPr lang="en-US" smtClean="0"/>
              <a:t>9</a:t>
            </a:fld>
            <a:endParaRPr lang="en-US"/>
          </a:p>
        </p:txBody>
      </p:sp>
    </p:spTree>
    <p:extLst>
      <p:ext uri="{BB962C8B-B14F-4D97-AF65-F5344CB8AC3E}">
        <p14:creationId xmlns:p14="http://schemas.microsoft.com/office/powerpoint/2010/main" val="2043965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2382" y="2130425"/>
            <a:ext cx="6175393" cy="1470025"/>
          </a:xfrm>
        </p:spPr>
        <p:txBody>
          <a:bodyPr>
            <a:normAutofit/>
          </a:bodyPr>
          <a:lstStyle>
            <a:lvl1pPr algn="ctr">
              <a:defRPr sz="3600">
                <a:solidFill>
                  <a:srgbClr val="003E5C">
                    <a:alpha val="90000"/>
                  </a:srgb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69123" y="3886200"/>
            <a:ext cx="5533950" cy="1752600"/>
          </a:xfrm>
        </p:spPr>
        <p:txBody>
          <a:bodyPr>
            <a:normAutofit/>
          </a:bodyPr>
          <a:lstStyle>
            <a:lvl1pPr marL="0" indent="0" algn="ctr">
              <a:buNone/>
              <a:defRPr sz="3000" b="0" i="0">
                <a:solidFill>
                  <a:schemeClr val="tx1">
                    <a:tint val="75000"/>
                  </a:schemeClr>
                </a:solidFill>
                <a:latin typeface="Helvetica Neue Medium"/>
                <a:cs typeface="Helvetica Neue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B6F240EA-69ED-744D-B0B9-93A567124466}" type="datetimeFigureOut">
              <a:rPr lang="en-US" smtClean="0"/>
              <a:t>5/3/2015</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28089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1" y="1515198"/>
            <a:ext cx="6543870" cy="27462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457202" y="4445271"/>
            <a:ext cx="6543870" cy="1726929"/>
          </a:xfrm>
        </p:spPr>
        <p:txBody>
          <a:bodyPr>
            <a:normAutofit/>
          </a:bodyPr>
          <a:lstStyle>
            <a:lvl1pPr marL="0" indent="0">
              <a:buNone/>
              <a:defRPr sz="1800"/>
            </a:lvl1pPr>
            <a:lvl2pPr marL="742950" indent="-285750">
              <a:buFont typeface="Arial"/>
              <a:buChar char="•"/>
              <a:defRPr sz="18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a:p>
            <a:pPr lvl="1"/>
            <a:r>
              <a:rPr lang="en-US" dirty="0" smtClean="0"/>
              <a:t>Second level</a:t>
            </a:r>
          </a:p>
        </p:txBody>
      </p:sp>
      <p:sp>
        <p:nvSpPr>
          <p:cNvPr id="5" name="Date Placeholder 4"/>
          <p:cNvSpPr>
            <a:spLocks noGrp="1"/>
          </p:cNvSpPr>
          <p:nvPr>
            <p:ph type="dt" sz="half" idx="10"/>
          </p:nvPr>
        </p:nvSpPr>
        <p:spPr/>
        <p:txBody>
          <a:bodyPr/>
          <a:lstStyle/>
          <a:p>
            <a:fld id="{B6F240EA-69ED-744D-B0B9-93A567124466}" type="datetimeFigureOut">
              <a:rPr lang="en-US" smtClean="0"/>
              <a:t>5/3/2015</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917877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993451" y="1515198"/>
            <a:ext cx="2971044" cy="273710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457202" y="1515199"/>
            <a:ext cx="3375023" cy="4657002"/>
          </a:xfrm>
        </p:spPr>
        <p:txBody>
          <a:bodyPr>
            <a:normAutofit/>
          </a:bodyPr>
          <a:lstStyle>
            <a:lvl1pPr marL="0" indent="0">
              <a:buNone/>
              <a:defRPr sz="2000">
                <a:solidFill>
                  <a:srgbClr val="003E5C"/>
                </a:solidFill>
              </a:defRPr>
            </a:lvl1pPr>
            <a:lvl2pPr marL="450850" indent="-211138">
              <a:buFont typeface="Arial"/>
              <a:buChar char="•"/>
              <a:tabLst/>
              <a:defRPr sz="18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a:p>
            <a:pPr lvl="1"/>
            <a:r>
              <a:rPr lang="en-US" dirty="0" smtClean="0"/>
              <a:t>Second level</a:t>
            </a:r>
          </a:p>
        </p:txBody>
      </p:sp>
      <p:sp>
        <p:nvSpPr>
          <p:cNvPr id="5" name="Date Placeholder 4"/>
          <p:cNvSpPr>
            <a:spLocks noGrp="1"/>
          </p:cNvSpPr>
          <p:nvPr>
            <p:ph type="dt" sz="half" idx="10"/>
          </p:nvPr>
        </p:nvSpPr>
        <p:spPr/>
        <p:txBody>
          <a:bodyPr/>
          <a:lstStyle/>
          <a:p>
            <a:fld id="{B6F240EA-69ED-744D-B0B9-93A567124466}" type="datetimeFigureOut">
              <a:rPr lang="en-US" smtClean="0"/>
              <a:t>5/3/2015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Title 1"/>
          <p:cNvSpPr>
            <a:spLocks noGrp="1"/>
          </p:cNvSpPr>
          <p:nvPr>
            <p:ph type="title"/>
          </p:nvPr>
        </p:nvSpPr>
        <p:spPr>
          <a:xfrm>
            <a:off x="457200" y="145993"/>
            <a:ext cx="6856540" cy="992749"/>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8257924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1" y="1515197"/>
            <a:ext cx="6543870" cy="46012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Date Placeholder 4"/>
          <p:cNvSpPr>
            <a:spLocks noGrp="1"/>
          </p:cNvSpPr>
          <p:nvPr>
            <p:ph type="dt" sz="half" idx="10"/>
          </p:nvPr>
        </p:nvSpPr>
        <p:spPr/>
        <p:txBody>
          <a:bodyPr/>
          <a:lstStyle/>
          <a:p>
            <a:fld id="{B6F240EA-69ED-744D-B0B9-93A567124466}" type="datetimeFigureOut">
              <a:rPr lang="en-US" smtClean="0"/>
              <a:t>5/3/2015</a:t>
            </a:fld>
            <a:endParaRPr lang="en-US" dirty="0"/>
          </a:p>
        </p:txBody>
      </p:sp>
      <p:sp>
        <p:nvSpPr>
          <p:cNvPr id="6" name="Footer Placeholder 5"/>
          <p:cNvSpPr>
            <a:spLocks noGrp="1"/>
          </p:cNvSpPr>
          <p:nvPr>
            <p:ph type="ftr" sz="quarter" idx="11"/>
          </p:nvPr>
        </p:nvSpPr>
        <p:spPr>
          <a:xfrm>
            <a:off x="3124200" y="6356350"/>
            <a:ext cx="3876871" cy="365125"/>
          </a:xfrm>
        </p:spPr>
        <p:txBody>
          <a:bodyPr/>
          <a:lstStyle/>
          <a:p>
            <a:endParaRPr lang="en-US" dirty="0"/>
          </a:p>
        </p:txBody>
      </p:sp>
      <p:sp>
        <p:nvSpPr>
          <p:cNvPr id="7" name="Text Placeholder 3"/>
          <p:cNvSpPr>
            <a:spLocks noGrp="1"/>
          </p:cNvSpPr>
          <p:nvPr>
            <p:ph type="body" sz="half" idx="2"/>
          </p:nvPr>
        </p:nvSpPr>
        <p:spPr>
          <a:xfrm>
            <a:off x="2311901" y="5397828"/>
            <a:ext cx="4572207" cy="718596"/>
          </a:xfrm>
        </p:spPr>
        <p:txBody>
          <a:bodyPr>
            <a:normAutofit/>
          </a:bodyPr>
          <a:lstStyle>
            <a:lvl1pPr marL="0" indent="0">
              <a:buNone/>
              <a:defRPr sz="1800" b="0" i="0">
                <a:solidFill>
                  <a:schemeClr val="bg1"/>
                </a:solidFill>
                <a:latin typeface="Helvetica Neue Medium"/>
                <a:cs typeface="Helvetica Neue Medium"/>
              </a:defRPr>
            </a:lvl1pPr>
            <a:lvl2pPr marL="742950" indent="-285750">
              <a:buFont typeface="Arial"/>
              <a:buChar char="•"/>
              <a:defRPr sz="18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116784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3E5C"/>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6F240EA-69ED-744D-B0B9-93A567124466}" type="datetimeFigureOut">
              <a:rPr lang="en-US" smtClean="0"/>
              <a:t>5/3/2015</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29133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5994705" cy="1362075"/>
          </a:xfrm>
        </p:spPr>
        <p:txBody>
          <a:bodyPr anchor="t">
            <a:normAutofit/>
          </a:bodyPr>
          <a:lstStyle>
            <a:lvl1pPr algn="ctr">
              <a:defRPr sz="3200" b="1" cap="none">
                <a:solidFill>
                  <a:srgbClr val="003E5C">
                    <a:alpha val="90000"/>
                  </a:srgb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599470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B6F240EA-69ED-744D-B0B9-93A567124466}" type="datetimeFigureOut">
              <a:rPr lang="en-US" smtClean="0"/>
              <a:t>5/3/2015</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22107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3275013" cy="4525963"/>
          </a:xfrm>
        </p:spPr>
        <p:txBody>
          <a:bodyPr/>
          <a:lstStyle>
            <a:lvl1pPr>
              <a:defRPr sz="2800">
                <a:solidFill>
                  <a:srgbClr val="003E5C"/>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3896295" y="1600200"/>
            <a:ext cx="3282696" cy="4525963"/>
          </a:xfrm>
        </p:spPr>
        <p:txBody>
          <a:bodyPr/>
          <a:lstStyle>
            <a:lvl1pPr>
              <a:defRPr sz="2800">
                <a:solidFill>
                  <a:srgbClr val="003E5C"/>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B6F240EA-69ED-744D-B0B9-93A567124466}" type="datetimeFigureOut">
              <a:rPr lang="en-US" smtClean="0"/>
              <a:t>5/3/2015</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64334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275013" cy="639762"/>
          </a:xfrm>
        </p:spPr>
        <p:txBody>
          <a:bodyPr anchor="b"/>
          <a:lstStyle>
            <a:lvl1pPr marL="0" indent="0">
              <a:buNone/>
              <a:defRPr sz="2400" b="1">
                <a:solidFill>
                  <a:srgbClr val="003E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3275013" cy="395128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3976665" y="1535113"/>
            <a:ext cx="3282696" cy="639762"/>
          </a:xfrm>
        </p:spPr>
        <p:txBody>
          <a:bodyPr anchor="b"/>
          <a:lstStyle>
            <a:lvl1pPr marL="0" indent="0">
              <a:buNone/>
              <a:defRPr sz="2400" b="1">
                <a:solidFill>
                  <a:srgbClr val="003E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3976665" y="2174875"/>
            <a:ext cx="3282696" cy="395128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B6F240EA-69ED-744D-B0B9-93A567124466}" type="datetimeFigureOut">
              <a:rPr lang="en-US" smtClean="0"/>
              <a:t>5/3/2015</a:t>
            </a:fld>
            <a:endParaRPr lang="en-US" dirty="0"/>
          </a:p>
        </p:txBody>
      </p:sp>
      <p:sp>
        <p:nvSpPr>
          <p:cNvPr id="8" name="Footer Placeholder 7"/>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83515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B6F240EA-69ED-744D-B0B9-93A567124466}" type="datetimeFigureOut">
              <a:rPr lang="en-US" smtClean="0"/>
              <a:t>5/3/2015</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243496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F240EA-69ED-744D-B0B9-93A567124466}" type="datetimeFigureOut">
              <a:rPr lang="en-US" smtClean="0"/>
              <a:t>5/3/2015</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39848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863335"/>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435100"/>
            <a:ext cx="3710074" cy="4691063"/>
          </a:xfrm>
        </p:spPr>
        <p:txBody>
          <a:bodyPr/>
          <a:lstStyle>
            <a:lvl1pPr>
              <a:defRPr sz="3000">
                <a:solidFill>
                  <a:srgbClr val="003E5C"/>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F240EA-69ED-744D-B0B9-93A567124466}" type="datetimeFigureOut">
              <a:rPr lang="en-US" smtClean="0"/>
              <a:t>5/3/2015</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13428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1" y="1515198"/>
            <a:ext cx="6543870" cy="36988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457202" y="5367338"/>
            <a:ext cx="6543870" cy="80486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B6F240EA-69ED-744D-B0B9-93A567124466}" type="datetimeFigureOut">
              <a:rPr lang="en-US" smtClean="0"/>
              <a:t>5/3/2015</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11793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45993"/>
            <a:ext cx="6856540" cy="992749"/>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685654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F240EA-69ED-744D-B0B9-93A567124466}" type="datetimeFigureOut">
              <a:rPr lang="en-US" smtClean="0"/>
              <a:t>5/3/2015</a:t>
            </a:fld>
            <a:endParaRPr lang="en-US" dirty="0"/>
          </a:p>
        </p:txBody>
      </p:sp>
      <p:sp>
        <p:nvSpPr>
          <p:cNvPr id="5" name="Footer Placeholder 4"/>
          <p:cNvSpPr>
            <a:spLocks noGrp="1"/>
          </p:cNvSpPr>
          <p:nvPr>
            <p:ph type="ftr" sz="quarter" idx="3"/>
          </p:nvPr>
        </p:nvSpPr>
        <p:spPr>
          <a:xfrm>
            <a:off x="3124200" y="6356350"/>
            <a:ext cx="418954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641705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59" r:id="rId12"/>
  </p:sldLayoutIdLst>
  <p:timing>
    <p:tnLst>
      <p:par>
        <p:cTn id="1" dur="indefinite" restart="never" nodeType="tmRoot"/>
      </p:par>
    </p:tnLst>
  </p:timing>
  <p:txStyles>
    <p:titleStyle>
      <a:lvl1pPr algn="l" defTabSz="457200" rtl="0" eaLnBrk="1" latinLnBrk="0" hangingPunct="1">
        <a:spcBef>
          <a:spcPct val="0"/>
        </a:spcBef>
        <a:buNone/>
        <a:defRPr sz="3200" b="1" i="0" kern="1200">
          <a:solidFill>
            <a:schemeClr val="bg1">
              <a:alpha val="90000"/>
            </a:schemeClr>
          </a:solidFill>
          <a:latin typeface="Helvetica Neue"/>
          <a:ea typeface="+mj-ea"/>
          <a:cs typeface="Helvetica Neue"/>
        </a:defRPr>
      </a:lvl1pPr>
    </p:titleStyle>
    <p:bodyStyle>
      <a:lvl1pPr marL="0" indent="0" algn="l" defTabSz="457200" rtl="0" eaLnBrk="1" latinLnBrk="0" hangingPunct="1">
        <a:lnSpc>
          <a:spcPct val="100000"/>
        </a:lnSpc>
        <a:spcBef>
          <a:spcPct val="20000"/>
        </a:spcBef>
        <a:buFontTx/>
        <a:buNone/>
        <a:defRPr sz="3200" kern="1200">
          <a:solidFill>
            <a:srgbClr val="003E5C"/>
          </a:solidFill>
          <a:latin typeface="Helvetica Neue"/>
          <a:ea typeface="+mn-ea"/>
          <a:cs typeface="Helvetica Neue"/>
        </a:defRPr>
      </a:lvl1pPr>
      <a:lvl2pPr marL="525463" indent="-285750" algn="l" defTabSz="457200" rtl="0" eaLnBrk="1" latinLnBrk="0" hangingPunct="1">
        <a:lnSpc>
          <a:spcPct val="100000"/>
        </a:lnSpc>
        <a:spcBef>
          <a:spcPct val="20000"/>
        </a:spcBef>
        <a:buFont typeface="Arial"/>
        <a:buChar char="•"/>
        <a:defRPr sz="2800" kern="1200">
          <a:solidFill>
            <a:srgbClr val="4D5659"/>
          </a:solidFill>
          <a:latin typeface="Helvetica Neue"/>
          <a:ea typeface="+mn-ea"/>
          <a:cs typeface="Helvetica Neue"/>
        </a:defRPr>
      </a:lvl2pPr>
      <a:lvl3pPr marL="808038" indent="-228600" algn="l" defTabSz="457200" rtl="0" eaLnBrk="1" latinLnBrk="0" hangingPunct="1">
        <a:lnSpc>
          <a:spcPct val="120000"/>
        </a:lnSpc>
        <a:spcBef>
          <a:spcPct val="20000"/>
        </a:spcBef>
        <a:buSzPct val="80000"/>
        <a:buFont typeface="Lucida Grande"/>
        <a:buChar char="»"/>
        <a:defRPr sz="2400" kern="1200">
          <a:solidFill>
            <a:srgbClr val="4D5659"/>
          </a:solidFill>
          <a:latin typeface="Helvetica Neue"/>
          <a:ea typeface="+mn-ea"/>
          <a:cs typeface="Helvetica Neue"/>
        </a:defRPr>
      </a:lvl3pPr>
      <a:lvl4pPr marL="1131888" indent="-228600" algn="l" defTabSz="457200" rtl="0" eaLnBrk="1" latinLnBrk="0" hangingPunct="1">
        <a:lnSpc>
          <a:spcPct val="120000"/>
        </a:lnSpc>
        <a:spcBef>
          <a:spcPct val="20000"/>
        </a:spcBef>
        <a:buSzPct val="80000"/>
        <a:buFont typeface="Arial"/>
        <a:buChar char="•"/>
        <a:defRPr sz="2000" kern="1200">
          <a:solidFill>
            <a:srgbClr val="4D5659"/>
          </a:solidFill>
          <a:latin typeface="Helvetica Neue"/>
          <a:ea typeface="+mn-ea"/>
          <a:cs typeface="Helvetica Neue"/>
        </a:defRPr>
      </a:lvl4pPr>
      <a:lvl5pPr marL="1438275" indent="-228600" algn="l" defTabSz="457200" rtl="0" eaLnBrk="1" latinLnBrk="0" hangingPunct="1">
        <a:lnSpc>
          <a:spcPct val="120000"/>
        </a:lnSpc>
        <a:spcBef>
          <a:spcPct val="20000"/>
        </a:spcBef>
        <a:buSzPct val="80000"/>
        <a:buFont typeface="Arial"/>
        <a:buChar char="»"/>
        <a:defRPr sz="2000" kern="1200">
          <a:solidFill>
            <a:srgbClr val="4D5659"/>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wmf"/><Relationship Id="rId4" Type="http://schemas.openxmlformats.org/officeDocument/2006/relationships/image" Target="../media/image4.w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3"/>
          <p:cNvSpPr txBox="1">
            <a:spLocks/>
          </p:cNvSpPr>
          <p:nvPr/>
        </p:nvSpPr>
        <p:spPr>
          <a:xfrm>
            <a:off x="457200" y="145993"/>
            <a:ext cx="6856540" cy="992749"/>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3600" b="1" i="0" kern="1200">
                <a:solidFill>
                  <a:srgbClr val="003E5C">
                    <a:alpha val="90000"/>
                  </a:srgbClr>
                </a:solidFill>
                <a:latin typeface="Helvetica Neue"/>
                <a:ea typeface="+mj-ea"/>
                <a:cs typeface="Helvetica Neue"/>
              </a:defRPr>
            </a:lvl1pPr>
          </a:lstStyle>
          <a:p>
            <a:pPr algn="l"/>
            <a:r>
              <a:rPr lang="en-US" dirty="0" smtClean="0">
                <a:solidFill>
                  <a:schemeClr val="bg1">
                    <a:alpha val="90000"/>
                  </a:schemeClr>
                </a:solidFill>
              </a:rPr>
              <a:t>FASD • A Shared Responsibility</a:t>
            </a:r>
            <a:endParaRPr lang="en-US" dirty="0">
              <a:solidFill>
                <a:schemeClr val="bg1">
                  <a:alpha val="90000"/>
                </a:schemeClr>
              </a:solidFill>
            </a:endParaRPr>
          </a:p>
        </p:txBody>
      </p:sp>
      <p:pic>
        <p:nvPicPr>
          <p:cNvPr id="2" name="Picture 1" descr="FASD Let's talk about logo 20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88" y="1585509"/>
            <a:ext cx="5507913" cy="4116884"/>
          </a:xfrm>
          <a:prstGeom prst="rect">
            <a:avLst/>
          </a:prstGeom>
        </p:spPr>
      </p:pic>
    </p:spTree>
    <p:extLst>
      <p:ext uri="{BB962C8B-B14F-4D97-AF65-F5344CB8AC3E}">
        <p14:creationId xmlns:p14="http://schemas.microsoft.com/office/powerpoint/2010/main" val="2566114655"/>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6025892" cy="1143000"/>
          </a:xfrm>
        </p:spPr>
        <p:style>
          <a:lnRef idx="3">
            <a:schemeClr val="lt1"/>
          </a:lnRef>
          <a:fillRef idx="1">
            <a:schemeClr val="dk1"/>
          </a:fillRef>
          <a:effectRef idx="1">
            <a:schemeClr val="dk1"/>
          </a:effectRef>
          <a:fontRef idx="minor">
            <a:schemeClr val="lt1"/>
          </a:fontRef>
        </p:style>
        <p:txBody>
          <a:bodyPr>
            <a:normAutofit fontScale="90000"/>
          </a:bodyPr>
          <a:lstStyle/>
          <a:p>
            <a:pPr algn="ctr"/>
            <a:r>
              <a:rPr lang="en-CA" sz="3600" dirty="0" smtClean="0"/>
              <a:t>The Prevention Conversation: </a:t>
            </a:r>
            <a:br>
              <a:rPr lang="en-CA" sz="3600" dirty="0" smtClean="0"/>
            </a:br>
            <a:r>
              <a:rPr lang="en-CA" sz="3600" dirty="0" smtClean="0"/>
              <a:t>Core </a:t>
            </a:r>
            <a:r>
              <a:rPr lang="en-CA" sz="3600" dirty="0"/>
              <a:t>M</a:t>
            </a:r>
            <a:r>
              <a:rPr lang="en-CA" sz="3600" dirty="0" smtClean="0"/>
              <a:t>essages</a:t>
            </a:r>
            <a:endParaRPr lang="en-US" sz="3600" dirty="0"/>
          </a:p>
        </p:txBody>
      </p:sp>
      <p:sp>
        <p:nvSpPr>
          <p:cNvPr id="3" name="Content Placeholder 2"/>
          <p:cNvSpPr>
            <a:spLocks noGrp="1"/>
          </p:cNvSpPr>
          <p:nvPr>
            <p:ph idx="1"/>
          </p:nvPr>
        </p:nvSpPr>
        <p:spPr>
          <a:xfrm>
            <a:off x="152400" y="1371600"/>
            <a:ext cx="4876800" cy="5196037"/>
          </a:xfrm>
        </p:spPr>
        <p:txBody>
          <a:bodyPr>
            <a:noAutofit/>
          </a:bodyPr>
          <a:lstStyle/>
          <a:p>
            <a:pPr marL="57150" lvl="1" indent="0">
              <a:spcBef>
                <a:spcPts val="1200"/>
              </a:spcBef>
              <a:buNone/>
            </a:pPr>
            <a:r>
              <a:rPr lang="en-CA" sz="1800" b="1" dirty="0"/>
              <a:t>For the woman and her partner and family</a:t>
            </a:r>
            <a:r>
              <a:rPr lang="en-CA" sz="1800" b="1" dirty="0" smtClean="0"/>
              <a:t>:</a:t>
            </a:r>
          </a:p>
          <a:p>
            <a:pPr marL="400050" lvl="1" indent="-342900">
              <a:spcBef>
                <a:spcPts val="1200"/>
              </a:spcBef>
              <a:buFont typeface="Wingdings" panose="05000000000000000000" pitchFamily="2" charset="2"/>
              <a:buChar char="Ø"/>
            </a:pPr>
            <a:r>
              <a:rPr lang="en-CA" sz="1800" dirty="0" smtClean="0"/>
              <a:t>Drinking can be harmful at any point during pregnancy and can result in lifelong disabilities. The baby’s brain and nervous system develop (and are vulnerable to damage from alcohol) throughout pregnancy.</a:t>
            </a:r>
          </a:p>
          <a:p>
            <a:pPr marL="400050" lvl="1" indent="-342900">
              <a:spcBef>
                <a:spcPts val="1200"/>
              </a:spcBef>
              <a:buFont typeface="Wingdings" panose="05000000000000000000" pitchFamily="2" charset="2"/>
              <a:buChar char="Ø"/>
            </a:pPr>
            <a:r>
              <a:rPr lang="en-CA" sz="1800" dirty="0" smtClean="0"/>
              <a:t>Alcohol </a:t>
            </a:r>
            <a:r>
              <a:rPr lang="en-CA" sz="1800" dirty="0"/>
              <a:t>and pregnancy don’t mix. If you drink alcohol and are sexually active, make sure you use effective contraception.</a:t>
            </a:r>
          </a:p>
          <a:p>
            <a:pPr marL="400050" lvl="1" indent="-342900">
              <a:spcBef>
                <a:spcPts val="1200"/>
              </a:spcBef>
              <a:buFont typeface="Wingdings" panose="05000000000000000000" pitchFamily="2" charset="2"/>
              <a:buChar char="Ø"/>
            </a:pPr>
            <a:r>
              <a:rPr lang="en-CA" sz="1800" dirty="0" smtClean="0"/>
              <a:t>If </a:t>
            </a:r>
            <a:r>
              <a:rPr lang="en-CA" sz="1800" dirty="0"/>
              <a:t>you’re pregnant or thinking about getting pregnant, consider talking to your healthcare provider or asking for help to learn more about support and services in your community</a:t>
            </a:r>
            <a:r>
              <a:rPr lang="en-CA" sz="1800" dirty="0" smtClean="0"/>
              <a:t>.</a:t>
            </a:r>
            <a:endParaRPr lang="en-CA" sz="1800" dirty="0"/>
          </a:p>
        </p:txBody>
      </p:sp>
      <p:pic>
        <p:nvPicPr>
          <p:cNvPr id="5" name="Picture 4"/>
          <p:cNvPicPr>
            <a:picLocks noChangeAspect="1"/>
          </p:cNvPicPr>
          <p:nvPr/>
        </p:nvPicPr>
        <p:blipFill>
          <a:blip r:embed="rId3"/>
          <a:stretch>
            <a:fillRect/>
          </a:stretch>
        </p:blipFill>
        <p:spPr>
          <a:xfrm>
            <a:off x="5447134" y="2057400"/>
            <a:ext cx="3341266" cy="3454147"/>
          </a:xfrm>
          <a:prstGeom prst="rect">
            <a:avLst/>
          </a:prstGeom>
        </p:spPr>
      </p:pic>
    </p:spTree>
    <p:extLst>
      <p:ext uri="{BB962C8B-B14F-4D97-AF65-F5344CB8AC3E}">
        <p14:creationId xmlns:p14="http://schemas.microsoft.com/office/powerpoint/2010/main" val="4668719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83" y="157657"/>
            <a:ext cx="4572000" cy="1143000"/>
          </a:xfrm>
        </p:spPr>
        <p:style>
          <a:lnRef idx="3">
            <a:schemeClr val="lt1"/>
          </a:lnRef>
          <a:fillRef idx="1">
            <a:schemeClr val="dk1"/>
          </a:fillRef>
          <a:effectRef idx="1">
            <a:schemeClr val="dk1"/>
          </a:effectRef>
          <a:fontRef idx="minor">
            <a:schemeClr val="lt1"/>
          </a:fontRef>
        </p:style>
        <p:txBody>
          <a:bodyPr/>
          <a:lstStyle/>
          <a:p>
            <a:pPr algn="ctr"/>
            <a:r>
              <a:rPr lang="en-CA" dirty="0" smtClean="0"/>
              <a:t>Core messages</a:t>
            </a:r>
            <a:endParaRPr lang="en-US" dirty="0"/>
          </a:p>
        </p:txBody>
      </p:sp>
      <p:sp>
        <p:nvSpPr>
          <p:cNvPr id="3" name="Content Placeholder 2"/>
          <p:cNvSpPr>
            <a:spLocks noGrp="1"/>
          </p:cNvSpPr>
          <p:nvPr>
            <p:ph idx="1"/>
          </p:nvPr>
        </p:nvSpPr>
        <p:spPr>
          <a:xfrm>
            <a:off x="457200" y="1600200"/>
            <a:ext cx="4648200" cy="4967437"/>
          </a:xfrm>
        </p:spPr>
        <p:txBody>
          <a:bodyPr>
            <a:noAutofit/>
          </a:bodyPr>
          <a:lstStyle/>
          <a:p>
            <a:pPr marL="57150" lvl="1" indent="0">
              <a:spcBef>
                <a:spcPts val="1200"/>
              </a:spcBef>
              <a:buNone/>
            </a:pPr>
            <a:r>
              <a:rPr lang="en-CA" sz="1800" b="1" dirty="0"/>
              <a:t>For the woman, her partner/family and her community</a:t>
            </a:r>
            <a:r>
              <a:rPr lang="en-CA" sz="1800" b="1" dirty="0" smtClean="0"/>
              <a:t>:</a:t>
            </a:r>
          </a:p>
          <a:p>
            <a:pPr marL="57150" lvl="1" indent="0">
              <a:spcBef>
                <a:spcPts val="1200"/>
              </a:spcBef>
              <a:buNone/>
            </a:pPr>
            <a:r>
              <a:rPr lang="en-CA" sz="1800" dirty="0"/>
              <a:t>Friends, partners and family members can support a pregnant woman by asking how they can help her make healthy choices and healthy babies</a:t>
            </a:r>
            <a:r>
              <a:rPr lang="en-CA" sz="1800" dirty="0" smtClean="0"/>
              <a:t>.</a:t>
            </a:r>
          </a:p>
          <a:p>
            <a:pPr marL="57150" lvl="1" indent="0">
              <a:spcBef>
                <a:spcPts val="1800"/>
              </a:spcBef>
              <a:buNone/>
            </a:pPr>
            <a:endParaRPr lang="en-CA" sz="1800" b="1" dirty="0" smtClean="0"/>
          </a:p>
          <a:p>
            <a:pPr marL="57150" lvl="1" indent="0">
              <a:spcBef>
                <a:spcPts val="1800"/>
              </a:spcBef>
              <a:buNone/>
            </a:pPr>
            <a:r>
              <a:rPr lang="en-CA" sz="1800" b="1" dirty="0" smtClean="0"/>
              <a:t>For </a:t>
            </a:r>
            <a:r>
              <a:rPr lang="en-CA" sz="1800" b="1" dirty="0"/>
              <a:t>the service provider</a:t>
            </a:r>
            <a:r>
              <a:rPr lang="en-CA" sz="1800" b="1" dirty="0" smtClean="0"/>
              <a:t>:</a:t>
            </a:r>
          </a:p>
          <a:p>
            <a:pPr marL="57150" lvl="1" indent="0">
              <a:spcBef>
                <a:spcPts val="1800"/>
              </a:spcBef>
              <a:buNone/>
            </a:pPr>
            <a:r>
              <a:rPr lang="en-CA" sz="1800" dirty="0"/>
              <a:t>Some women need support, care and treatment to help them stop drinking during pregnancy. Research points to the effectiveness of intervention. Engage them in </a:t>
            </a:r>
            <a:r>
              <a:rPr lang="en-CA" sz="1800" i="1" dirty="0"/>
              <a:t>The Prevention Conversation</a:t>
            </a:r>
            <a:r>
              <a:rPr lang="en-CA" sz="1800" dirty="0" smtClean="0"/>
              <a:t>.</a:t>
            </a:r>
            <a:endParaRPr lang="en-CA" sz="1800" dirty="0"/>
          </a:p>
        </p:txBody>
      </p:sp>
      <p:pic>
        <p:nvPicPr>
          <p:cNvPr id="7" name="Picture 6"/>
          <p:cNvPicPr>
            <a:picLocks noChangeAspect="1"/>
          </p:cNvPicPr>
          <p:nvPr/>
        </p:nvPicPr>
        <p:blipFill>
          <a:blip r:embed="rId3"/>
          <a:stretch>
            <a:fillRect/>
          </a:stretch>
        </p:blipFill>
        <p:spPr>
          <a:xfrm>
            <a:off x="5121088" y="-26894"/>
            <a:ext cx="4051300" cy="6858000"/>
          </a:xfrm>
          <a:prstGeom prst="rect">
            <a:avLst/>
          </a:prstGeom>
        </p:spPr>
      </p:pic>
    </p:spTree>
    <p:extLst>
      <p:ext uri="{BB962C8B-B14F-4D97-AF65-F5344CB8AC3E}">
        <p14:creationId xmlns:p14="http://schemas.microsoft.com/office/powerpoint/2010/main" val="9137207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p:style>
          <a:lnRef idx="3">
            <a:schemeClr val="lt1"/>
          </a:lnRef>
          <a:fillRef idx="1">
            <a:schemeClr val="dk1"/>
          </a:fillRef>
          <a:effectRef idx="1">
            <a:schemeClr val="dk1"/>
          </a:effectRef>
          <a:fontRef idx="minor">
            <a:schemeClr val="lt1"/>
          </a:fontRef>
        </p:style>
        <p:txBody>
          <a:bodyPr/>
          <a:lstStyle/>
          <a:p>
            <a:pPr algn="ctr"/>
            <a:r>
              <a:rPr lang="en-US" sz="2800" dirty="0" smtClean="0"/>
              <a:t>How can we make a difference?</a:t>
            </a:r>
            <a:endParaRPr lang="en-CA" sz="2800" dirty="0" smtClean="0"/>
          </a:p>
        </p:txBody>
      </p:sp>
      <p:sp>
        <p:nvSpPr>
          <p:cNvPr id="69634" name="Content Placeholder 2"/>
          <p:cNvSpPr>
            <a:spLocks noGrp="1"/>
          </p:cNvSpPr>
          <p:nvPr>
            <p:ph idx="1"/>
          </p:nvPr>
        </p:nvSpPr>
        <p:spPr>
          <a:xfrm>
            <a:off x="381000" y="1752600"/>
            <a:ext cx="5334000" cy="4486275"/>
          </a:xfrm>
          <a:solidFill>
            <a:srgbClr val="39AD40"/>
          </a:solidFill>
        </p:spPr>
        <p:style>
          <a:lnRef idx="3">
            <a:schemeClr val="lt1"/>
          </a:lnRef>
          <a:fillRef idx="1">
            <a:schemeClr val="dk1"/>
          </a:fillRef>
          <a:effectRef idx="1">
            <a:schemeClr val="dk1"/>
          </a:effectRef>
          <a:fontRef idx="minor">
            <a:schemeClr val="lt1"/>
          </a:fontRef>
        </p:style>
        <p:txBody>
          <a:bodyPr>
            <a:normAutofit fontScale="92500" lnSpcReduction="20000"/>
          </a:bodyPr>
          <a:lstStyle/>
          <a:p>
            <a:r>
              <a:rPr lang="en-US" sz="2400" dirty="0" smtClean="0"/>
              <a:t>Promote the Prevention Conversation within your work and workplace!</a:t>
            </a:r>
          </a:p>
          <a:p>
            <a:endParaRPr lang="en-US" sz="2400" dirty="0" smtClean="0"/>
          </a:p>
          <a:p>
            <a:r>
              <a:rPr lang="en-US" sz="2400" dirty="0" smtClean="0"/>
              <a:t>Promote the Prevention Conversation within your personal life!</a:t>
            </a:r>
          </a:p>
          <a:p>
            <a:endParaRPr lang="en-US" sz="2400" dirty="0" smtClean="0"/>
          </a:p>
          <a:p>
            <a:r>
              <a:rPr lang="en-US" sz="2400" dirty="0" smtClean="0"/>
              <a:t>Advocate for planned pregnancies and healthy lifestyle choices.</a:t>
            </a:r>
          </a:p>
          <a:p>
            <a:endParaRPr lang="en-US" sz="2400" dirty="0" smtClean="0"/>
          </a:p>
          <a:p>
            <a:r>
              <a:rPr lang="en-US" sz="2400" dirty="0" smtClean="0"/>
              <a:t>Keep learning about the complexities of FASD and how it affects people.</a:t>
            </a:r>
          </a:p>
          <a:p>
            <a:pPr marL="0" indent="0">
              <a:buNone/>
            </a:pPr>
            <a:endParaRPr lang="en-US" sz="2400" dirty="0" smtClean="0"/>
          </a:p>
          <a:p>
            <a:pPr marL="0" indent="0" algn="ctr">
              <a:buNone/>
            </a:pPr>
            <a:r>
              <a:rPr lang="en-US" sz="2400" b="1" dirty="0" smtClean="0"/>
              <a:t>Remember: FASD affects all of us!</a:t>
            </a:r>
          </a:p>
          <a:p>
            <a:pPr marL="0" indent="0">
              <a:buNone/>
            </a:pPr>
            <a:endParaRPr lang="en-US" sz="2400" dirty="0" smtClean="0"/>
          </a:p>
          <a:p>
            <a:endParaRPr lang="en-CA" sz="2400" dirty="0" smtClean="0"/>
          </a:p>
        </p:txBody>
      </p:sp>
      <p:pic>
        <p:nvPicPr>
          <p:cNvPr id="2" name="Picture 1" descr="happy child and adu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2078103"/>
            <a:ext cx="3200400" cy="3200400"/>
          </a:xfrm>
          <a:prstGeom prst="rect">
            <a:avLst/>
          </a:prstGeom>
        </p:spPr>
      </p:pic>
    </p:spTree>
    <p:extLst>
      <p:ext uri="{BB962C8B-B14F-4D97-AF65-F5344CB8AC3E}">
        <p14:creationId xmlns:p14="http://schemas.microsoft.com/office/powerpoint/2010/main" val="2322783111"/>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clrChange>
              <a:clrFrom>
                <a:srgbClr val="FFFFFF"/>
              </a:clrFrom>
              <a:clrTo>
                <a:srgbClr val="FFFFFF">
                  <a:alpha val="0"/>
                </a:srgbClr>
              </a:clrTo>
            </a:clrChange>
            <a:duotone>
              <a:prstClr val="black"/>
              <a:srgbClr val="0080FF">
                <a:tint val="45000"/>
                <a:satMod val="400000"/>
              </a:srgbClr>
            </a:duotone>
            <a:extLst>
              <a:ext uri="{28A0092B-C50C-407E-A947-70E740481C1C}">
                <a14:useLocalDpi xmlns:a14="http://schemas.microsoft.com/office/drawing/2010/main" val="0"/>
              </a:ext>
            </a:extLst>
          </a:blip>
          <a:stretch>
            <a:fillRect/>
          </a:stretch>
        </p:blipFill>
        <p:spPr>
          <a:xfrm>
            <a:off x="1695576" y="158907"/>
            <a:ext cx="3653427" cy="6626496"/>
          </a:xfrm>
          <a:prstGeom prst="rect">
            <a:avLst/>
          </a:prstGeom>
        </p:spPr>
      </p:pic>
      <p:grpSp>
        <p:nvGrpSpPr>
          <p:cNvPr id="23" name="Group 22"/>
          <p:cNvGrpSpPr/>
          <p:nvPr/>
        </p:nvGrpSpPr>
        <p:grpSpPr>
          <a:xfrm>
            <a:off x="2212224" y="870285"/>
            <a:ext cx="2783732" cy="5747432"/>
            <a:chOff x="4612992" y="551865"/>
            <a:chExt cx="2783732" cy="5747432"/>
          </a:xfrm>
        </p:grpSpPr>
        <p:pic>
          <p:nvPicPr>
            <p:cNvPr id="25"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3873" y="551865"/>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48"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0049" y="2344387"/>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53"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480" y="2256826"/>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54"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6930" y="703837"/>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55"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0223" y="1074515"/>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56"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8288" y="1640556"/>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57"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5115" y="2922839"/>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58"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5115" y="4129013"/>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59"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3627" y="5033222"/>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60"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802" y="5733256"/>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63"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5662400" y="3056146"/>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64"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5524335" y="3362901"/>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65"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5279528" y="2437533"/>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66"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6741369" y="3871669"/>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67"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6928676" y="3555283"/>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68"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6870304" y="5270215"/>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69"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6210113" y="4951191"/>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70"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6996111" y="2917234"/>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71"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6083882" y="2811391"/>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72"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6539748" y="3599805"/>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73"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5662400" y="4052644"/>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74"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4849119" y="2277365"/>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75"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4612992" y="1944372"/>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76"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5295630" y="1842490"/>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77"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1143" y="5661248"/>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78"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0318" y="3671813"/>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79"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5630" y="4237854"/>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80"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2093" y="2219369"/>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81"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4936" y="2746965"/>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82"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5016" y="4309308"/>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83"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233" y="4003782"/>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84"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6327" y="2811391"/>
              <a:ext cx="225581" cy="566041"/>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1" name="Group 20"/>
          <p:cNvGrpSpPr/>
          <p:nvPr/>
        </p:nvGrpSpPr>
        <p:grpSpPr>
          <a:xfrm>
            <a:off x="2335108" y="369123"/>
            <a:ext cx="2008927" cy="5439555"/>
            <a:chOff x="5162216" y="785975"/>
            <a:chExt cx="2008927" cy="5439555"/>
          </a:xfrm>
        </p:grpSpPr>
        <p:pic>
          <p:nvPicPr>
            <p:cNvPr id="9"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9061" y="1637969"/>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5704116" y="990751"/>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5162216" y="1480890"/>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6603304" y="2886836"/>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6996111" y="5587481"/>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6410420" y="4869233"/>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42"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5879148" y="3795764"/>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6456088" y="2183365"/>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44"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5162216" y="785975"/>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45"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642" y="3510908"/>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39" y="3115885"/>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47"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3233" y="4678193"/>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49"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7629" y="5316242"/>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50"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2598" y="3228010"/>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51"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395" y="2615282"/>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52"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4140" y="1269878"/>
              <a:ext cx="225581" cy="566041"/>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6" name="Group 15"/>
          <p:cNvGrpSpPr/>
          <p:nvPr/>
        </p:nvGrpSpPr>
        <p:grpSpPr>
          <a:xfrm>
            <a:off x="2625603" y="1426373"/>
            <a:ext cx="2327369" cy="4608512"/>
            <a:chOff x="1668567" y="1628800"/>
            <a:chExt cx="2327369" cy="4608512"/>
          </a:xfrm>
        </p:grpSpPr>
        <p:pic>
          <p:nvPicPr>
            <p:cNvPr id="27"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1668567" y="1628800"/>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3640391" y="2502390"/>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2898" y="3804074"/>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3595323" y="5599263"/>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17178" y="1782839"/>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0355" y="2473968"/>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2977866" y="4162934"/>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3820904" y="5402900"/>
              <a:ext cx="175032" cy="63804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5" name="Group 14"/>
          <p:cNvGrpSpPr/>
          <p:nvPr/>
        </p:nvGrpSpPr>
        <p:grpSpPr>
          <a:xfrm>
            <a:off x="2048432" y="1654997"/>
            <a:ext cx="2178758" cy="4454473"/>
            <a:chOff x="4936635" y="1772816"/>
            <a:chExt cx="2178758" cy="4454473"/>
          </a:xfrm>
        </p:grpSpPr>
        <p:pic>
          <p:nvPicPr>
            <p:cNvPr id="8"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2355" y="3794051"/>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6714780" y="5589240"/>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6635" y="1772816"/>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9812" y="2463945"/>
              <a:ext cx="225581" cy="566041"/>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4" name="Group 13"/>
          <p:cNvGrpSpPr/>
          <p:nvPr/>
        </p:nvGrpSpPr>
        <p:grpSpPr>
          <a:xfrm>
            <a:off x="2399317" y="1534369"/>
            <a:ext cx="2146856" cy="4350164"/>
            <a:chOff x="4788024" y="1618777"/>
            <a:chExt cx="2146856" cy="4350164"/>
          </a:xfrm>
        </p:grpSpPr>
        <p:pic>
          <p:nvPicPr>
            <p:cNvPr id="1027"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6658" y="5402900"/>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4005064"/>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4788024" y="1618777"/>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6759848" y="2492367"/>
              <a:ext cx="175032" cy="63804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36" name="Group 35"/>
          <p:cNvGrpSpPr/>
          <p:nvPr/>
        </p:nvGrpSpPr>
        <p:grpSpPr>
          <a:xfrm>
            <a:off x="1949676" y="221285"/>
            <a:ext cx="3267271" cy="6463972"/>
            <a:chOff x="4282313" y="191946"/>
            <a:chExt cx="3267271" cy="6463972"/>
          </a:xfrm>
        </p:grpSpPr>
        <p:pic>
          <p:nvPicPr>
            <p:cNvPr id="17"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6013175" y="4767108"/>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4003" y="2627284"/>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62"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7319633" y="4828048"/>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86"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6177031" y="4509024"/>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87"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7144601" y="2477836"/>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88"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6791599" y="1316226"/>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89"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6509099" y="1059263"/>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90"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6386460" y="1146053"/>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91"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6449447" y="1604142"/>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92"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6273669" y="1905466"/>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93"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5033112" y="3233620"/>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94"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5173971" y="2833088"/>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95"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5621023" y="2657128"/>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96"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5662400" y="515860"/>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97"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6217029" y="1318944"/>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98"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4282313" y="2206794"/>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99"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4369829" y="3006468"/>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00"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4474927" y="2547857"/>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01"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4638982" y="2504728"/>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02"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5950223" y="2300243"/>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03"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83931" y="5367854"/>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104"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83932" y="4052644"/>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105"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1142" y="3114071"/>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106"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4723" y="848251"/>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107"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7565" y="3954833"/>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108"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7046" y="4435905"/>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109"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6700" y="670212"/>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110"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9115" y="4150792"/>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111"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8383" y="1592005"/>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112"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9022" y="3236258"/>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113"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8144" y="3449440"/>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114"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1204" y="2838666"/>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115"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1447" y="2119536"/>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116"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7918" y="810299"/>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117"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2464" y="1626331"/>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118"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8891" y="1392512"/>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119"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9015" y="1994344"/>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120"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2443" y="2920226"/>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121"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6498" y="2811824"/>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122" name="Picture 3" descr="C:\Users\gfinley\AppData\Local\Microsoft\Windows\Temporary Internet Files\Content.IE5\33AVPOL3\MC9002889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9327" y="3629419"/>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123"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7334480" y="3438900"/>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24"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4406773" y="1427810"/>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25"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4541375" y="1096914"/>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26"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7274369" y="1844145"/>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27"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5270355" y="456846"/>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28"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6966631" y="1233873"/>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29"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4874393" y="3602968"/>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30"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5014603" y="3758046"/>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31"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6429449" y="3329919"/>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32"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6073363" y="5316242"/>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33"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6584816" y="5939245"/>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34"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6833537" y="5968941"/>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35"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5591328" y="4618685"/>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36"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5783436" y="4718925"/>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37"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7008569" y="1850552"/>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38"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6604481" y="4250798"/>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39"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7100959" y="1307306"/>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40"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4569616" y="3491580"/>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41"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6850536" y="631829"/>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42"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7261761" y="6017869"/>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43"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7045336" y="667832"/>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44"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4716407" y="436466"/>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45"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6559504" y="310407"/>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46"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6134717" y="5939245"/>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47"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5841315" y="5158083"/>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48"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6955126" y="310406"/>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49"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6063013" y="384812"/>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50"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5408420" y="191946"/>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51"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4952079" y="209985"/>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52" name="Picture 4" descr="C:\Users\gfinley\AppData\Local\Microsoft\Windows\Temporary Internet Files\Content.IE5\EZ73GH4H\MC900078704[1].wm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738"/>
            <a:stretch/>
          </p:blipFill>
          <p:spPr bwMode="auto">
            <a:xfrm>
              <a:off x="5024151" y="4273303"/>
              <a:ext cx="175032" cy="63804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53" name="Group 152"/>
          <p:cNvGrpSpPr/>
          <p:nvPr/>
        </p:nvGrpSpPr>
        <p:grpSpPr>
          <a:xfrm>
            <a:off x="2383170" y="256095"/>
            <a:ext cx="2783732" cy="5747432"/>
            <a:chOff x="4612992" y="551865"/>
            <a:chExt cx="2783732" cy="5747432"/>
          </a:xfrm>
        </p:grpSpPr>
        <p:pic>
          <p:nvPicPr>
            <p:cNvPr id="154" name="Picture 3" descr="C:\Users\gfinley\AppData\Local\Microsoft\Windows\Temporary Internet Files\Content.IE5\33AVPOL3\MC900288991[1].wmf"/>
            <p:cNvPicPr>
              <a:picLocks noChangeAspect="1" noChangeArrowheads="1"/>
            </p:cNvPicPr>
            <p:nvPr/>
          </p:nvPicPr>
          <p:blipFill>
            <a:blip r:embed="rId4" cstate="print">
              <a:duotone>
                <a:prstClr val="black"/>
                <a:srgbClr val="FF6FCF">
                  <a:tint val="45000"/>
                  <a:satMod val="400000"/>
                </a:srgbClr>
              </a:duotone>
              <a:extLst>
                <a:ext uri="{28A0092B-C50C-407E-A947-70E740481C1C}">
                  <a14:useLocalDpi xmlns:a14="http://schemas.microsoft.com/office/drawing/2010/main" val="0"/>
                </a:ext>
              </a:extLst>
            </a:blip>
            <a:srcRect/>
            <a:stretch>
              <a:fillRect/>
            </a:stretch>
          </p:blipFill>
          <p:spPr bwMode="auto">
            <a:xfrm>
              <a:off x="5853873" y="551865"/>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155" name="Picture 3" descr="C:\Users\gfinley\AppData\Local\Microsoft\Windows\Temporary Internet Files\Content.IE5\33AVPOL3\MC900288991[1].wmf"/>
            <p:cNvPicPr>
              <a:picLocks noChangeAspect="1" noChangeArrowheads="1"/>
            </p:cNvPicPr>
            <p:nvPr/>
          </p:nvPicPr>
          <p:blipFill>
            <a:blip r:embed="rId4" cstate="print">
              <a:duotone>
                <a:prstClr val="black"/>
                <a:srgbClr val="FF6FCF">
                  <a:tint val="45000"/>
                  <a:satMod val="400000"/>
                </a:srgbClr>
              </a:duotone>
              <a:extLst>
                <a:ext uri="{28A0092B-C50C-407E-A947-70E740481C1C}">
                  <a14:useLocalDpi xmlns:a14="http://schemas.microsoft.com/office/drawing/2010/main" val="0"/>
                </a:ext>
              </a:extLst>
            </a:blip>
            <a:srcRect/>
            <a:stretch>
              <a:fillRect/>
            </a:stretch>
          </p:blipFill>
          <p:spPr bwMode="auto">
            <a:xfrm>
              <a:off x="5070049" y="2344387"/>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156" name="Picture 3" descr="C:\Users\gfinley\AppData\Local\Microsoft\Windows\Temporary Internet Files\Content.IE5\33AVPOL3\MC900288991[1].wmf"/>
            <p:cNvPicPr>
              <a:picLocks noChangeAspect="1" noChangeArrowheads="1"/>
            </p:cNvPicPr>
            <p:nvPr/>
          </p:nvPicPr>
          <p:blipFill>
            <a:blip r:embed="rId4" cstate="print">
              <a:duotone>
                <a:prstClr val="black"/>
                <a:srgbClr val="FF6FCF">
                  <a:tint val="45000"/>
                  <a:satMod val="400000"/>
                </a:srgbClr>
              </a:duotone>
              <a:extLst>
                <a:ext uri="{28A0092B-C50C-407E-A947-70E740481C1C}">
                  <a14:useLocalDpi xmlns:a14="http://schemas.microsoft.com/office/drawing/2010/main" val="0"/>
                </a:ext>
              </a:extLst>
            </a:blip>
            <a:srcRect/>
            <a:stretch>
              <a:fillRect/>
            </a:stretch>
          </p:blipFill>
          <p:spPr bwMode="auto">
            <a:xfrm>
              <a:off x="6115480" y="2256826"/>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157" name="Picture 3" descr="C:\Users\gfinley\AppData\Local\Microsoft\Windows\Temporary Internet Files\Content.IE5\33AVPOL3\MC900288991[1].wmf"/>
            <p:cNvPicPr>
              <a:picLocks noChangeAspect="1" noChangeArrowheads="1"/>
            </p:cNvPicPr>
            <p:nvPr/>
          </p:nvPicPr>
          <p:blipFill>
            <a:blip r:embed="rId4" cstate="print">
              <a:duotone>
                <a:prstClr val="black"/>
                <a:srgbClr val="FF6FCF">
                  <a:tint val="45000"/>
                  <a:satMod val="400000"/>
                </a:srgbClr>
              </a:duotone>
              <a:extLst>
                <a:ext uri="{28A0092B-C50C-407E-A947-70E740481C1C}">
                  <a14:useLocalDpi xmlns:a14="http://schemas.microsoft.com/office/drawing/2010/main" val="0"/>
                </a:ext>
              </a:extLst>
            </a:blip>
            <a:srcRect/>
            <a:stretch>
              <a:fillRect/>
            </a:stretch>
          </p:blipFill>
          <p:spPr bwMode="auto">
            <a:xfrm>
              <a:off x="5456930" y="703837"/>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158" name="Picture 3" descr="C:\Users\gfinley\AppData\Local\Microsoft\Windows\Temporary Internet Files\Content.IE5\33AVPOL3\MC900288991[1].wmf"/>
            <p:cNvPicPr>
              <a:picLocks noChangeAspect="1" noChangeArrowheads="1"/>
            </p:cNvPicPr>
            <p:nvPr/>
          </p:nvPicPr>
          <p:blipFill>
            <a:blip r:embed="rId4" cstate="print">
              <a:duotone>
                <a:prstClr val="black"/>
                <a:srgbClr val="FF6FCF">
                  <a:tint val="45000"/>
                  <a:satMod val="400000"/>
                </a:srgbClr>
              </a:duotone>
              <a:extLst>
                <a:ext uri="{28A0092B-C50C-407E-A947-70E740481C1C}">
                  <a14:useLocalDpi xmlns:a14="http://schemas.microsoft.com/office/drawing/2010/main" val="0"/>
                </a:ext>
              </a:extLst>
            </a:blip>
            <a:srcRect/>
            <a:stretch>
              <a:fillRect/>
            </a:stretch>
          </p:blipFill>
          <p:spPr bwMode="auto">
            <a:xfrm>
              <a:off x="5950223" y="1074515"/>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159" name="Picture 3" descr="C:\Users\gfinley\AppData\Local\Microsoft\Windows\Temporary Internet Files\Content.IE5\33AVPOL3\MC900288991[1].wmf"/>
            <p:cNvPicPr>
              <a:picLocks noChangeAspect="1" noChangeArrowheads="1"/>
            </p:cNvPicPr>
            <p:nvPr/>
          </p:nvPicPr>
          <p:blipFill>
            <a:blip r:embed="rId4" cstate="print">
              <a:duotone>
                <a:prstClr val="black"/>
                <a:srgbClr val="FF6FCF">
                  <a:tint val="45000"/>
                  <a:satMod val="400000"/>
                </a:srgbClr>
              </a:duotone>
              <a:extLst>
                <a:ext uri="{28A0092B-C50C-407E-A947-70E740481C1C}">
                  <a14:useLocalDpi xmlns:a14="http://schemas.microsoft.com/office/drawing/2010/main" val="0"/>
                </a:ext>
              </a:extLst>
            </a:blip>
            <a:srcRect/>
            <a:stretch>
              <a:fillRect/>
            </a:stretch>
          </p:blipFill>
          <p:spPr bwMode="auto">
            <a:xfrm>
              <a:off x="5758288" y="1640556"/>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160" name="Picture 3" descr="C:\Users\gfinley\AppData\Local\Microsoft\Windows\Temporary Internet Files\Content.IE5\33AVPOL3\MC900288991[1].wmf"/>
            <p:cNvPicPr>
              <a:picLocks noChangeAspect="1" noChangeArrowheads="1"/>
            </p:cNvPicPr>
            <p:nvPr/>
          </p:nvPicPr>
          <p:blipFill>
            <a:blip r:embed="rId4" cstate="print">
              <a:duotone>
                <a:prstClr val="black"/>
                <a:srgbClr val="FF6FCF">
                  <a:tint val="45000"/>
                  <a:satMod val="400000"/>
                </a:srgbClr>
              </a:duotone>
              <a:extLst>
                <a:ext uri="{28A0092B-C50C-407E-A947-70E740481C1C}">
                  <a14:useLocalDpi xmlns:a14="http://schemas.microsoft.com/office/drawing/2010/main" val="0"/>
                </a:ext>
              </a:extLst>
            </a:blip>
            <a:srcRect/>
            <a:stretch>
              <a:fillRect/>
            </a:stretch>
          </p:blipFill>
          <p:spPr bwMode="auto">
            <a:xfrm>
              <a:off x="6395115" y="2922839"/>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161" name="Picture 3" descr="C:\Users\gfinley\AppData\Local\Microsoft\Windows\Temporary Internet Files\Content.IE5\33AVPOL3\MC900288991[1].wmf"/>
            <p:cNvPicPr>
              <a:picLocks noChangeAspect="1" noChangeArrowheads="1"/>
            </p:cNvPicPr>
            <p:nvPr/>
          </p:nvPicPr>
          <p:blipFill>
            <a:blip r:embed="rId4" cstate="print">
              <a:duotone>
                <a:prstClr val="black"/>
                <a:srgbClr val="FF6FCF">
                  <a:tint val="45000"/>
                  <a:satMod val="400000"/>
                </a:srgbClr>
              </a:duotone>
              <a:extLst>
                <a:ext uri="{28A0092B-C50C-407E-A947-70E740481C1C}">
                  <a14:useLocalDpi xmlns:a14="http://schemas.microsoft.com/office/drawing/2010/main" val="0"/>
                </a:ext>
              </a:extLst>
            </a:blip>
            <a:srcRect/>
            <a:stretch>
              <a:fillRect/>
            </a:stretch>
          </p:blipFill>
          <p:spPr bwMode="auto">
            <a:xfrm>
              <a:off x="6395115" y="4129013"/>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162" name="Picture 3" descr="C:\Users\gfinley\AppData\Local\Microsoft\Windows\Temporary Internet Files\Content.IE5\33AVPOL3\MC900288991[1].wmf"/>
            <p:cNvPicPr>
              <a:picLocks noChangeAspect="1" noChangeArrowheads="1"/>
            </p:cNvPicPr>
            <p:nvPr/>
          </p:nvPicPr>
          <p:blipFill>
            <a:blip r:embed="rId4" cstate="print">
              <a:duotone>
                <a:prstClr val="black"/>
                <a:srgbClr val="FF6FCF">
                  <a:tint val="45000"/>
                  <a:satMod val="400000"/>
                </a:srgbClr>
              </a:duotone>
              <a:extLst>
                <a:ext uri="{28A0092B-C50C-407E-A947-70E740481C1C}">
                  <a14:useLocalDpi xmlns:a14="http://schemas.microsoft.com/office/drawing/2010/main" val="0"/>
                </a:ext>
              </a:extLst>
            </a:blip>
            <a:srcRect/>
            <a:stretch>
              <a:fillRect/>
            </a:stretch>
          </p:blipFill>
          <p:spPr bwMode="auto">
            <a:xfrm>
              <a:off x="7083627" y="5033222"/>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163" name="Picture 3" descr="C:\Users\gfinley\AppData\Local\Microsoft\Windows\Temporary Internet Files\Content.IE5\33AVPOL3\MC900288991[1].wmf"/>
            <p:cNvPicPr>
              <a:picLocks noChangeAspect="1" noChangeArrowheads="1"/>
            </p:cNvPicPr>
            <p:nvPr/>
          </p:nvPicPr>
          <p:blipFill>
            <a:blip r:embed="rId4" cstate="print">
              <a:duotone>
                <a:prstClr val="black"/>
                <a:srgbClr val="FF6FCF">
                  <a:tint val="45000"/>
                  <a:satMod val="400000"/>
                </a:srgbClr>
              </a:duotone>
              <a:extLst>
                <a:ext uri="{28A0092B-C50C-407E-A947-70E740481C1C}">
                  <a14:useLocalDpi xmlns:a14="http://schemas.microsoft.com/office/drawing/2010/main" val="0"/>
                </a:ext>
              </a:extLst>
            </a:blip>
            <a:srcRect/>
            <a:stretch>
              <a:fillRect/>
            </a:stretch>
          </p:blipFill>
          <p:spPr bwMode="auto">
            <a:xfrm>
              <a:off x="6372802" y="5733256"/>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164" name="Picture 4" descr="C:\Users\gfinley\AppData\Local\Microsoft\Windows\Temporary Internet Files\Content.IE5\EZ73GH4H\MC900078704[1].wmf"/>
            <p:cNvPicPr>
              <a:picLocks noChangeAspect="1" noChangeArrowheads="1"/>
            </p:cNvPicPr>
            <p:nvPr/>
          </p:nvPicPr>
          <p:blipFill rotWithShape="1">
            <a:blip r:embed="rId5" cstate="print">
              <a:duotone>
                <a:prstClr val="black"/>
                <a:srgbClr val="FF6FCF">
                  <a:tint val="45000"/>
                  <a:satMod val="400000"/>
                </a:srgbClr>
              </a:duotone>
              <a:extLst>
                <a:ext uri="{28A0092B-C50C-407E-A947-70E740481C1C}">
                  <a14:useLocalDpi xmlns:a14="http://schemas.microsoft.com/office/drawing/2010/main" val="0"/>
                </a:ext>
              </a:extLst>
            </a:blip>
            <a:srcRect l="46738"/>
            <a:stretch/>
          </p:blipFill>
          <p:spPr bwMode="auto">
            <a:xfrm>
              <a:off x="5662400" y="3056146"/>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65" name="Picture 4" descr="C:\Users\gfinley\AppData\Local\Microsoft\Windows\Temporary Internet Files\Content.IE5\EZ73GH4H\MC900078704[1].wmf"/>
            <p:cNvPicPr>
              <a:picLocks noChangeAspect="1" noChangeArrowheads="1"/>
            </p:cNvPicPr>
            <p:nvPr/>
          </p:nvPicPr>
          <p:blipFill rotWithShape="1">
            <a:blip r:embed="rId5" cstate="print">
              <a:duotone>
                <a:prstClr val="black"/>
                <a:srgbClr val="FF6FCF">
                  <a:tint val="45000"/>
                  <a:satMod val="400000"/>
                </a:srgbClr>
              </a:duotone>
              <a:extLst>
                <a:ext uri="{28A0092B-C50C-407E-A947-70E740481C1C}">
                  <a14:useLocalDpi xmlns:a14="http://schemas.microsoft.com/office/drawing/2010/main" val="0"/>
                </a:ext>
              </a:extLst>
            </a:blip>
            <a:srcRect l="46738"/>
            <a:stretch/>
          </p:blipFill>
          <p:spPr bwMode="auto">
            <a:xfrm>
              <a:off x="5524335" y="3362901"/>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66" name="Picture 4" descr="C:\Users\gfinley\AppData\Local\Microsoft\Windows\Temporary Internet Files\Content.IE5\EZ73GH4H\MC900078704[1].wmf"/>
            <p:cNvPicPr>
              <a:picLocks noChangeAspect="1" noChangeArrowheads="1"/>
            </p:cNvPicPr>
            <p:nvPr/>
          </p:nvPicPr>
          <p:blipFill rotWithShape="1">
            <a:blip r:embed="rId5" cstate="print">
              <a:duotone>
                <a:prstClr val="black"/>
                <a:srgbClr val="FF6FCF">
                  <a:tint val="45000"/>
                  <a:satMod val="400000"/>
                </a:srgbClr>
              </a:duotone>
              <a:extLst>
                <a:ext uri="{28A0092B-C50C-407E-A947-70E740481C1C}">
                  <a14:useLocalDpi xmlns:a14="http://schemas.microsoft.com/office/drawing/2010/main" val="0"/>
                </a:ext>
              </a:extLst>
            </a:blip>
            <a:srcRect l="46738"/>
            <a:stretch/>
          </p:blipFill>
          <p:spPr bwMode="auto">
            <a:xfrm>
              <a:off x="5279528" y="2437533"/>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67" name="Picture 4" descr="C:\Users\gfinley\AppData\Local\Microsoft\Windows\Temporary Internet Files\Content.IE5\EZ73GH4H\MC900078704[1].wmf"/>
            <p:cNvPicPr>
              <a:picLocks noChangeAspect="1" noChangeArrowheads="1"/>
            </p:cNvPicPr>
            <p:nvPr/>
          </p:nvPicPr>
          <p:blipFill rotWithShape="1">
            <a:blip r:embed="rId5" cstate="print">
              <a:duotone>
                <a:prstClr val="black"/>
                <a:srgbClr val="FF6FCF">
                  <a:tint val="45000"/>
                  <a:satMod val="400000"/>
                </a:srgbClr>
              </a:duotone>
              <a:extLst>
                <a:ext uri="{28A0092B-C50C-407E-A947-70E740481C1C}">
                  <a14:useLocalDpi xmlns:a14="http://schemas.microsoft.com/office/drawing/2010/main" val="0"/>
                </a:ext>
              </a:extLst>
            </a:blip>
            <a:srcRect l="46738"/>
            <a:stretch/>
          </p:blipFill>
          <p:spPr bwMode="auto">
            <a:xfrm>
              <a:off x="6741369" y="3871669"/>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68" name="Picture 4" descr="C:\Users\gfinley\AppData\Local\Microsoft\Windows\Temporary Internet Files\Content.IE5\EZ73GH4H\MC900078704[1].wmf"/>
            <p:cNvPicPr>
              <a:picLocks noChangeAspect="1" noChangeArrowheads="1"/>
            </p:cNvPicPr>
            <p:nvPr/>
          </p:nvPicPr>
          <p:blipFill rotWithShape="1">
            <a:blip r:embed="rId5" cstate="print">
              <a:duotone>
                <a:prstClr val="black"/>
                <a:srgbClr val="FF6FCF">
                  <a:tint val="45000"/>
                  <a:satMod val="400000"/>
                </a:srgbClr>
              </a:duotone>
              <a:extLst>
                <a:ext uri="{28A0092B-C50C-407E-A947-70E740481C1C}">
                  <a14:useLocalDpi xmlns:a14="http://schemas.microsoft.com/office/drawing/2010/main" val="0"/>
                </a:ext>
              </a:extLst>
            </a:blip>
            <a:srcRect l="46738"/>
            <a:stretch/>
          </p:blipFill>
          <p:spPr bwMode="auto">
            <a:xfrm>
              <a:off x="6928676" y="3555283"/>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69" name="Picture 4" descr="C:\Users\gfinley\AppData\Local\Microsoft\Windows\Temporary Internet Files\Content.IE5\EZ73GH4H\MC900078704[1].wmf"/>
            <p:cNvPicPr>
              <a:picLocks noChangeAspect="1" noChangeArrowheads="1"/>
            </p:cNvPicPr>
            <p:nvPr/>
          </p:nvPicPr>
          <p:blipFill rotWithShape="1">
            <a:blip r:embed="rId5" cstate="print">
              <a:duotone>
                <a:prstClr val="black"/>
                <a:srgbClr val="FF6FCF">
                  <a:tint val="45000"/>
                  <a:satMod val="400000"/>
                </a:srgbClr>
              </a:duotone>
              <a:extLst>
                <a:ext uri="{28A0092B-C50C-407E-A947-70E740481C1C}">
                  <a14:useLocalDpi xmlns:a14="http://schemas.microsoft.com/office/drawing/2010/main" val="0"/>
                </a:ext>
              </a:extLst>
            </a:blip>
            <a:srcRect l="46738"/>
            <a:stretch/>
          </p:blipFill>
          <p:spPr bwMode="auto">
            <a:xfrm>
              <a:off x="6870304" y="5270215"/>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70" name="Picture 4" descr="C:\Users\gfinley\AppData\Local\Microsoft\Windows\Temporary Internet Files\Content.IE5\EZ73GH4H\MC900078704[1].wmf"/>
            <p:cNvPicPr>
              <a:picLocks noChangeAspect="1" noChangeArrowheads="1"/>
            </p:cNvPicPr>
            <p:nvPr/>
          </p:nvPicPr>
          <p:blipFill rotWithShape="1">
            <a:blip r:embed="rId5" cstate="print">
              <a:duotone>
                <a:prstClr val="black"/>
                <a:srgbClr val="FF6FCF">
                  <a:tint val="45000"/>
                  <a:satMod val="400000"/>
                </a:srgbClr>
              </a:duotone>
              <a:extLst>
                <a:ext uri="{28A0092B-C50C-407E-A947-70E740481C1C}">
                  <a14:useLocalDpi xmlns:a14="http://schemas.microsoft.com/office/drawing/2010/main" val="0"/>
                </a:ext>
              </a:extLst>
            </a:blip>
            <a:srcRect l="46738"/>
            <a:stretch/>
          </p:blipFill>
          <p:spPr bwMode="auto">
            <a:xfrm>
              <a:off x="6210113" y="4951191"/>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71" name="Picture 4" descr="C:\Users\gfinley\AppData\Local\Microsoft\Windows\Temporary Internet Files\Content.IE5\EZ73GH4H\MC900078704[1].wmf"/>
            <p:cNvPicPr>
              <a:picLocks noChangeAspect="1" noChangeArrowheads="1"/>
            </p:cNvPicPr>
            <p:nvPr/>
          </p:nvPicPr>
          <p:blipFill rotWithShape="1">
            <a:blip r:embed="rId5" cstate="print">
              <a:duotone>
                <a:prstClr val="black"/>
                <a:srgbClr val="FF6FCF">
                  <a:tint val="45000"/>
                  <a:satMod val="400000"/>
                </a:srgbClr>
              </a:duotone>
              <a:extLst>
                <a:ext uri="{28A0092B-C50C-407E-A947-70E740481C1C}">
                  <a14:useLocalDpi xmlns:a14="http://schemas.microsoft.com/office/drawing/2010/main" val="0"/>
                </a:ext>
              </a:extLst>
            </a:blip>
            <a:srcRect l="46738"/>
            <a:stretch/>
          </p:blipFill>
          <p:spPr bwMode="auto">
            <a:xfrm>
              <a:off x="6996111" y="2917234"/>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72" name="Picture 4" descr="C:\Users\gfinley\AppData\Local\Microsoft\Windows\Temporary Internet Files\Content.IE5\EZ73GH4H\MC900078704[1].wmf"/>
            <p:cNvPicPr>
              <a:picLocks noChangeAspect="1" noChangeArrowheads="1"/>
            </p:cNvPicPr>
            <p:nvPr/>
          </p:nvPicPr>
          <p:blipFill rotWithShape="1">
            <a:blip r:embed="rId5" cstate="print">
              <a:duotone>
                <a:prstClr val="black"/>
                <a:srgbClr val="FF6FCF">
                  <a:tint val="45000"/>
                  <a:satMod val="400000"/>
                </a:srgbClr>
              </a:duotone>
              <a:extLst>
                <a:ext uri="{28A0092B-C50C-407E-A947-70E740481C1C}">
                  <a14:useLocalDpi xmlns:a14="http://schemas.microsoft.com/office/drawing/2010/main" val="0"/>
                </a:ext>
              </a:extLst>
            </a:blip>
            <a:srcRect l="46738"/>
            <a:stretch/>
          </p:blipFill>
          <p:spPr bwMode="auto">
            <a:xfrm>
              <a:off x="6083882" y="2811391"/>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73" name="Picture 4" descr="C:\Users\gfinley\AppData\Local\Microsoft\Windows\Temporary Internet Files\Content.IE5\EZ73GH4H\MC900078704[1].wmf"/>
            <p:cNvPicPr>
              <a:picLocks noChangeAspect="1" noChangeArrowheads="1"/>
            </p:cNvPicPr>
            <p:nvPr/>
          </p:nvPicPr>
          <p:blipFill rotWithShape="1">
            <a:blip r:embed="rId5" cstate="print">
              <a:duotone>
                <a:prstClr val="black"/>
                <a:srgbClr val="FF6FCF">
                  <a:tint val="45000"/>
                  <a:satMod val="400000"/>
                </a:srgbClr>
              </a:duotone>
              <a:extLst>
                <a:ext uri="{28A0092B-C50C-407E-A947-70E740481C1C}">
                  <a14:useLocalDpi xmlns:a14="http://schemas.microsoft.com/office/drawing/2010/main" val="0"/>
                </a:ext>
              </a:extLst>
            </a:blip>
            <a:srcRect l="46738"/>
            <a:stretch/>
          </p:blipFill>
          <p:spPr bwMode="auto">
            <a:xfrm>
              <a:off x="6539748" y="3599805"/>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74" name="Picture 4" descr="C:\Users\gfinley\AppData\Local\Microsoft\Windows\Temporary Internet Files\Content.IE5\EZ73GH4H\MC900078704[1].wmf"/>
            <p:cNvPicPr>
              <a:picLocks noChangeAspect="1" noChangeArrowheads="1"/>
            </p:cNvPicPr>
            <p:nvPr/>
          </p:nvPicPr>
          <p:blipFill rotWithShape="1">
            <a:blip r:embed="rId5" cstate="print">
              <a:duotone>
                <a:prstClr val="black"/>
                <a:srgbClr val="FF6FCF">
                  <a:tint val="45000"/>
                  <a:satMod val="400000"/>
                </a:srgbClr>
              </a:duotone>
              <a:extLst>
                <a:ext uri="{28A0092B-C50C-407E-A947-70E740481C1C}">
                  <a14:useLocalDpi xmlns:a14="http://schemas.microsoft.com/office/drawing/2010/main" val="0"/>
                </a:ext>
              </a:extLst>
            </a:blip>
            <a:srcRect l="46738"/>
            <a:stretch/>
          </p:blipFill>
          <p:spPr bwMode="auto">
            <a:xfrm>
              <a:off x="5662400" y="4052644"/>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75" name="Picture 4" descr="C:\Users\gfinley\AppData\Local\Microsoft\Windows\Temporary Internet Files\Content.IE5\EZ73GH4H\MC900078704[1].wmf"/>
            <p:cNvPicPr>
              <a:picLocks noChangeAspect="1" noChangeArrowheads="1"/>
            </p:cNvPicPr>
            <p:nvPr/>
          </p:nvPicPr>
          <p:blipFill rotWithShape="1">
            <a:blip r:embed="rId5" cstate="print">
              <a:duotone>
                <a:prstClr val="black"/>
                <a:srgbClr val="FF6FCF">
                  <a:tint val="45000"/>
                  <a:satMod val="400000"/>
                </a:srgbClr>
              </a:duotone>
              <a:extLst>
                <a:ext uri="{28A0092B-C50C-407E-A947-70E740481C1C}">
                  <a14:useLocalDpi xmlns:a14="http://schemas.microsoft.com/office/drawing/2010/main" val="0"/>
                </a:ext>
              </a:extLst>
            </a:blip>
            <a:srcRect l="46738"/>
            <a:stretch/>
          </p:blipFill>
          <p:spPr bwMode="auto">
            <a:xfrm>
              <a:off x="4849119" y="2277365"/>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76" name="Picture 4" descr="C:\Users\gfinley\AppData\Local\Microsoft\Windows\Temporary Internet Files\Content.IE5\EZ73GH4H\MC900078704[1].wmf"/>
            <p:cNvPicPr>
              <a:picLocks noChangeAspect="1" noChangeArrowheads="1"/>
            </p:cNvPicPr>
            <p:nvPr/>
          </p:nvPicPr>
          <p:blipFill rotWithShape="1">
            <a:blip r:embed="rId5" cstate="print">
              <a:duotone>
                <a:prstClr val="black"/>
                <a:srgbClr val="FF6FCF">
                  <a:tint val="45000"/>
                  <a:satMod val="400000"/>
                </a:srgbClr>
              </a:duotone>
              <a:extLst>
                <a:ext uri="{28A0092B-C50C-407E-A947-70E740481C1C}">
                  <a14:useLocalDpi xmlns:a14="http://schemas.microsoft.com/office/drawing/2010/main" val="0"/>
                </a:ext>
              </a:extLst>
            </a:blip>
            <a:srcRect l="46738"/>
            <a:stretch/>
          </p:blipFill>
          <p:spPr bwMode="auto">
            <a:xfrm>
              <a:off x="4612992" y="1944372"/>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77" name="Picture 4" descr="C:\Users\gfinley\AppData\Local\Microsoft\Windows\Temporary Internet Files\Content.IE5\EZ73GH4H\MC900078704[1].wmf"/>
            <p:cNvPicPr>
              <a:picLocks noChangeAspect="1" noChangeArrowheads="1"/>
            </p:cNvPicPr>
            <p:nvPr/>
          </p:nvPicPr>
          <p:blipFill rotWithShape="1">
            <a:blip r:embed="rId5" cstate="print">
              <a:duotone>
                <a:prstClr val="black"/>
                <a:srgbClr val="FF6FCF">
                  <a:tint val="45000"/>
                  <a:satMod val="400000"/>
                </a:srgbClr>
              </a:duotone>
              <a:extLst>
                <a:ext uri="{28A0092B-C50C-407E-A947-70E740481C1C}">
                  <a14:useLocalDpi xmlns:a14="http://schemas.microsoft.com/office/drawing/2010/main" val="0"/>
                </a:ext>
              </a:extLst>
            </a:blip>
            <a:srcRect l="46738"/>
            <a:stretch/>
          </p:blipFill>
          <p:spPr bwMode="auto">
            <a:xfrm>
              <a:off x="5295630" y="1842490"/>
              <a:ext cx="175032" cy="638049"/>
            </a:xfrm>
            <a:prstGeom prst="rect">
              <a:avLst/>
            </a:prstGeom>
            <a:noFill/>
            <a:extLst>
              <a:ext uri="{909E8E84-426E-40dd-AFC4-6F175D3DCCD1}">
                <a14:hiddenFill xmlns:a14="http://schemas.microsoft.com/office/drawing/2010/main" xmlns="">
                  <a:solidFill>
                    <a:srgbClr val="FFFFFF"/>
                  </a:solidFill>
                </a14:hiddenFill>
              </a:ext>
            </a:extLst>
          </p:spPr>
        </p:pic>
        <p:pic>
          <p:nvPicPr>
            <p:cNvPr id="178" name="Picture 3" descr="C:\Users\gfinley\AppData\Local\Microsoft\Windows\Temporary Internet Files\Content.IE5\33AVPOL3\MC900288991[1].wmf"/>
            <p:cNvPicPr>
              <a:picLocks noChangeAspect="1" noChangeArrowheads="1"/>
            </p:cNvPicPr>
            <p:nvPr/>
          </p:nvPicPr>
          <p:blipFill>
            <a:blip r:embed="rId4" cstate="print">
              <a:duotone>
                <a:prstClr val="black"/>
                <a:srgbClr val="FF6FCF">
                  <a:tint val="45000"/>
                  <a:satMod val="400000"/>
                </a:srgbClr>
              </a:duotone>
              <a:extLst>
                <a:ext uri="{28A0092B-C50C-407E-A947-70E740481C1C}">
                  <a14:useLocalDpi xmlns:a14="http://schemas.microsoft.com/office/drawing/2010/main" val="0"/>
                </a:ext>
              </a:extLst>
            </a:blip>
            <a:srcRect/>
            <a:stretch>
              <a:fillRect/>
            </a:stretch>
          </p:blipFill>
          <p:spPr bwMode="auto">
            <a:xfrm>
              <a:off x="7171143" y="5661248"/>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179" name="Picture 3" descr="C:\Users\gfinley\AppData\Local\Microsoft\Windows\Temporary Internet Files\Content.IE5\33AVPOL3\MC900288991[1].wmf"/>
            <p:cNvPicPr>
              <a:picLocks noChangeAspect="1" noChangeArrowheads="1"/>
            </p:cNvPicPr>
            <p:nvPr/>
          </p:nvPicPr>
          <p:blipFill>
            <a:blip r:embed="rId4" cstate="print">
              <a:duotone>
                <a:prstClr val="black"/>
                <a:srgbClr val="FF6FCF">
                  <a:tint val="45000"/>
                  <a:satMod val="400000"/>
                </a:srgbClr>
              </a:duotone>
              <a:extLst>
                <a:ext uri="{28A0092B-C50C-407E-A947-70E740481C1C}">
                  <a14:useLocalDpi xmlns:a14="http://schemas.microsoft.com/office/drawing/2010/main" val="0"/>
                </a:ext>
              </a:extLst>
            </a:blip>
            <a:srcRect/>
            <a:stretch>
              <a:fillRect/>
            </a:stretch>
          </p:blipFill>
          <p:spPr bwMode="auto">
            <a:xfrm>
              <a:off x="5330318" y="3671813"/>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180" name="Picture 3" descr="C:\Users\gfinley\AppData\Local\Microsoft\Windows\Temporary Internet Files\Content.IE5\33AVPOL3\MC900288991[1].wmf"/>
            <p:cNvPicPr>
              <a:picLocks noChangeAspect="1" noChangeArrowheads="1"/>
            </p:cNvPicPr>
            <p:nvPr/>
          </p:nvPicPr>
          <p:blipFill>
            <a:blip r:embed="rId4" cstate="print">
              <a:duotone>
                <a:prstClr val="black"/>
                <a:srgbClr val="FF6FCF">
                  <a:tint val="45000"/>
                  <a:satMod val="400000"/>
                </a:srgbClr>
              </a:duotone>
              <a:extLst>
                <a:ext uri="{28A0092B-C50C-407E-A947-70E740481C1C}">
                  <a14:useLocalDpi xmlns:a14="http://schemas.microsoft.com/office/drawing/2010/main" val="0"/>
                </a:ext>
              </a:extLst>
            </a:blip>
            <a:srcRect/>
            <a:stretch>
              <a:fillRect/>
            </a:stretch>
          </p:blipFill>
          <p:spPr bwMode="auto">
            <a:xfrm>
              <a:off x="5295630" y="4237854"/>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181" name="Picture 3" descr="C:\Users\gfinley\AppData\Local\Microsoft\Windows\Temporary Internet Files\Content.IE5\33AVPOL3\MC900288991[1].wmf"/>
            <p:cNvPicPr>
              <a:picLocks noChangeAspect="1" noChangeArrowheads="1"/>
            </p:cNvPicPr>
            <p:nvPr/>
          </p:nvPicPr>
          <p:blipFill>
            <a:blip r:embed="rId4" cstate="print">
              <a:duotone>
                <a:prstClr val="black"/>
                <a:srgbClr val="FF6FCF">
                  <a:tint val="45000"/>
                  <a:satMod val="400000"/>
                </a:srgbClr>
              </a:duotone>
              <a:extLst>
                <a:ext uri="{28A0092B-C50C-407E-A947-70E740481C1C}">
                  <a14:useLocalDpi xmlns:a14="http://schemas.microsoft.com/office/drawing/2010/main" val="0"/>
                </a:ext>
              </a:extLst>
            </a:blip>
            <a:srcRect/>
            <a:stretch>
              <a:fillRect/>
            </a:stretch>
          </p:blipFill>
          <p:spPr bwMode="auto">
            <a:xfrm>
              <a:off x="5462093" y="2219369"/>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182" name="Picture 3" descr="C:\Users\gfinley\AppData\Local\Microsoft\Windows\Temporary Internet Files\Content.IE5\33AVPOL3\MC900288991[1].wmf"/>
            <p:cNvPicPr>
              <a:picLocks noChangeAspect="1" noChangeArrowheads="1"/>
            </p:cNvPicPr>
            <p:nvPr/>
          </p:nvPicPr>
          <p:blipFill>
            <a:blip r:embed="rId4" cstate="print">
              <a:duotone>
                <a:prstClr val="black"/>
                <a:srgbClr val="FF6FCF">
                  <a:tint val="45000"/>
                  <a:satMod val="400000"/>
                </a:srgbClr>
              </a:duotone>
              <a:extLst>
                <a:ext uri="{28A0092B-C50C-407E-A947-70E740481C1C}">
                  <a14:useLocalDpi xmlns:a14="http://schemas.microsoft.com/office/drawing/2010/main" val="0"/>
                </a:ext>
              </a:extLst>
            </a:blip>
            <a:srcRect/>
            <a:stretch>
              <a:fillRect/>
            </a:stretch>
          </p:blipFill>
          <p:spPr bwMode="auto">
            <a:xfrm>
              <a:off x="5874936" y="2746965"/>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183" name="Picture 3" descr="C:\Users\gfinley\AppData\Local\Microsoft\Windows\Temporary Internet Files\Content.IE5\33AVPOL3\MC900288991[1].wmf"/>
            <p:cNvPicPr>
              <a:picLocks noChangeAspect="1" noChangeArrowheads="1"/>
            </p:cNvPicPr>
            <p:nvPr/>
          </p:nvPicPr>
          <p:blipFill>
            <a:blip r:embed="rId4" cstate="print">
              <a:duotone>
                <a:prstClr val="black"/>
                <a:srgbClr val="FF6FCF">
                  <a:tint val="45000"/>
                  <a:satMod val="400000"/>
                </a:srgbClr>
              </a:duotone>
              <a:extLst>
                <a:ext uri="{28A0092B-C50C-407E-A947-70E740481C1C}">
                  <a14:useLocalDpi xmlns:a14="http://schemas.microsoft.com/office/drawing/2010/main" val="0"/>
                </a:ext>
              </a:extLst>
            </a:blip>
            <a:srcRect/>
            <a:stretch>
              <a:fillRect/>
            </a:stretch>
          </p:blipFill>
          <p:spPr bwMode="auto">
            <a:xfrm>
              <a:off x="5895016" y="4309308"/>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184" name="Picture 3" descr="C:\Users\gfinley\AppData\Local\Microsoft\Windows\Temporary Internet Files\Content.IE5\33AVPOL3\MC900288991[1].wmf"/>
            <p:cNvPicPr>
              <a:picLocks noChangeAspect="1" noChangeArrowheads="1"/>
            </p:cNvPicPr>
            <p:nvPr/>
          </p:nvPicPr>
          <p:blipFill>
            <a:blip r:embed="rId4" cstate="print">
              <a:duotone>
                <a:prstClr val="black"/>
                <a:srgbClr val="FF6FCF">
                  <a:tint val="45000"/>
                  <a:satMod val="400000"/>
                </a:srgbClr>
              </a:duotone>
              <a:extLst>
                <a:ext uri="{28A0092B-C50C-407E-A947-70E740481C1C}">
                  <a14:useLocalDpi xmlns:a14="http://schemas.microsoft.com/office/drawing/2010/main" val="0"/>
                </a:ext>
              </a:extLst>
            </a:blip>
            <a:srcRect/>
            <a:stretch>
              <a:fillRect/>
            </a:stretch>
          </p:blipFill>
          <p:spPr bwMode="auto">
            <a:xfrm>
              <a:off x="5508233" y="4003782"/>
              <a:ext cx="225581" cy="566041"/>
            </a:xfrm>
            <a:prstGeom prst="rect">
              <a:avLst/>
            </a:prstGeom>
            <a:noFill/>
            <a:extLst>
              <a:ext uri="{909E8E84-426E-40dd-AFC4-6F175D3DCCD1}">
                <a14:hiddenFill xmlns:a14="http://schemas.microsoft.com/office/drawing/2010/main" xmlns="">
                  <a:solidFill>
                    <a:srgbClr val="FFFFFF"/>
                  </a:solidFill>
                </a14:hiddenFill>
              </a:ext>
            </a:extLst>
          </p:spPr>
        </p:pic>
        <p:pic>
          <p:nvPicPr>
            <p:cNvPr id="185" name="Picture 3" descr="C:\Users\gfinley\AppData\Local\Microsoft\Windows\Temporary Internet Files\Content.IE5\33AVPOL3\MC900288991[1].wmf"/>
            <p:cNvPicPr>
              <a:picLocks noChangeAspect="1" noChangeArrowheads="1"/>
            </p:cNvPicPr>
            <p:nvPr/>
          </p:nvPicPr>
          <p:blipFill>
            <a:blip r:embed="rId4" cstate="print">
              <a:duotone>
                <a:prstClr val="black"/>
                <a:srgbClr val="FF6FCF">
                  <a:tint val="45000"/>
                  <a:satMod val="400000"/>
                </a:srgbClr>
              </a:duotone>
              <a:extLst>
                <a:ext uri="{28A0092B-C50C-407E-A947-70E740481C1C}">
                  <a14:useLocalDpi xmlns:a14="http://schemas.microsoft.com/office/drawing/2010/main" val="0"/>
                </a:ext>
              </a:extLst>
            </a:blip>
            <a:srcRect/>
            <a:stretch>
              <a:fillRect/>
            </a:stretch>
          </p:blipFill>
          <p:spPr bwMode="auto">
            <a:xfrm>
              <a:off x="4946327" y="2811391"/>
              <a:ext cx="225581" cy="566041"/>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218366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599"/>
                                          </p:stCondLst>
                                        </p:cTn>
                                        <p:tgtEl>
                                          <p:spTgt spid="14"/>
                                        </p:tgtEl>
                                        <p:attrNameLst>
                                          <p:attrName>style.visibility</p:attrName>
                                        </p:attrNameLst>
                                      </p:cBhvr>
                                      <p:to>
                                        <p:strVal val="visible"/>
                                      </p:to>
                                    </p:set>
                                  </p:childTnLst>
                                </p:cTn>
                              </p:par>
                            </p:childTnLst>
                          </p:cTn>
                        </p:par>
                        <p:par>
                          <p:cTn id="7" fill="hold">
                            <p:stCondLst>
                              <p:cond delay="600"/>
                            </p:stCondLst>
                            <p:childTnLst>
                              <p:par>
                                <p:cTn id="8" presetID="1" presetClass="entr" presetSubtype="0" fill="hold" nodeType="afterEffect">
                                  <p:stCondLst>
                                    <p:cond delay="0"/>
                                  </p:stCondLst>
                                  <p:childTnLst>
                                    <p:set>
                                      <p:cBhvr>
                                        <p:cTn id="9" dur="1" fill="hold">
                                          <p:stCondLst>
                                            <p:cond delay="499"/>
                                          </p:stCondLst>
                                        </p:cTn>
                                        <p:tgtEl>
                                          <p:spTgt spid="15"/>
                                        </p:tgtEl>
                                        <p:attrNameLst>
                                          <p:attrName>style.visibility</p:attrName>
                                        </p:attrNameLst>
                                      </p:cBhvr>
                                      <p:to>
                                        <p:strVal val="visible"/>
                                      </p:to>
                                    </p:set>
                                  </p:childTnLst>
                                </p:cTn>
                              </p:par>
                            </p:childTnLst>
                          </p:cTn>
                        </p:par>
                        <p:par>
                          <p:cTn id="10" fill="hold">
                            <p:stCondLst>
                              <p:cond delay="1100"/>
                            </p:stCondLst>
                            <p:childTnLst>
                              <p:par>
                                <p:cTn id="11" presetID="1" presetClass="entr" presetSubtype="0" fill="hold" nodeType="afterEffect">
                                  <p:stCondLst>
                                    <p:cond delay="0"/>
                                  </p:stCondLst>
                                  <p:childTnLst>
                                    <p:set>
                                      <p:cBhvr>
                                        <p:cTn id="12" dur="1" fill="hold">
                                          <p:stCondLst>
                                            <p:cond delay="699"/>
                                          </p:stCondLst>
                                        </p:cTn>
                                        <p:tgtEl>
                                          <p:spTgt spid="16"/>
                                        </p:tgtEl>
                                        <p:attrNameLst>
                                          <p:attrName>style.visibility</p:attrName>
                                        </p:attrNameLst>
                                      </p:cBhvr>
                                      <p:to>
                                        <p:strVal val="visible"/>
                                      </p:to>
                                    </p:set>
                                  </p:childTnLst>
                                </p:cTn>
                              </p:par>
                            </p:childTnLst>
                          </p:cTn>
                        </p:par>
                        <p:par>
                          <p:cTn id="13" fill="hold">
                            <p:stCondLst>
                              <p:cond delay="1800"/>
                            </p:stCondLst>
                            <p:childTnLst>
                              <p:par>
                                <p:cTn id="14" presetID="1" presetClass="entr" presetSubtype="0" fill="hold" nodeType="afterEffect">
                                  <p:stCondLst>
                                    <p:cond delay="0"/>
                                  </p:stCondLst>
                                  <p:childTnLst>
                                    <p:set>
                                      <p:cBhvr>
                                        <p:cTn id="15" dur="1" fill="hold">
                                          <p:stCondLst>
                                            <p:cond delay="599"/>
                                          </p:stCondLst>
                                        </p:cTn>
                                        <p:tgtEl>
                                          <p:spTgt spid="21"/>
                                        </p:tgtEl>
                                        <p:attrNameLst>
                                          <p:attrName>style.visibility</p:attrName>
                                        </p:attrNameLst>
                                      </p:cBhvr>
                                      <p:to>
                                        <p:strVal val="visible"/>
                                      </p:to>
                                    </p:set>
                                  </p:childTnLst>
                                </p:cTn>
                              </p:par>
                            </p:childTnLst>
                          </p:cTn>
                        </p:par>
                        <p:par>
                          <p:cTn id="16" fill="hold">
                            <p:stCondLst>
                              <p:cond delay="2400"/>
                            </p:stCondLst>
                            <p:childTnLst>
                              <p:par>
                                <p:cTn id="17" presetID="1" presetClass="entr" presetSubtype="0" fill="hold" nodeType="afterEffect">
                                  <p:stCondLst>
                                    <p:cond delay="0"/>
                                  </p:stCondLst>
                                  <p:childTnLst>
                                    <p:set>
                                      <p:cBhvr>
                                        <p:cTn id="18" dur="1" fill="hold">
                                          <p:stCondLst>
                                            <p:cond delay="699"/>
                                          </p:stCondLst>
                                        </p:cTn>
                                        <p:tgtEl>
                                          <p:spTgt spid="23"/>
                                        </p:tgtEl>
                                        <p:attrNameLst>
                                          <p:attrName>style.visibility</p:attrName>
                                        </p:attrNameLst>
                                      </p:cBhvr>
                                      <p:to>
                                        <p:strVal val="visible"/>
                                      </p:to>
                                    </p:set>
                                  </p:childTnLst>
                                </p:cTn>
                              </p:par>
                            </p:childTnLst>
                          </p:cTn>
                        </p:par>
                        <p:par>
                          <p:cTn id="19" fill="hold">
                            <p:stCondLst>
                              <p:cond delay="3100"/>
                            </p:stCondLst>
                            <p:childTnLst>
                              <p:par>
                                <p:cTn id="20" presetID="1" presetClass="entr" presetSubtype="0" fill="hold" nodeType="afterEffect">
                                  <p:stCondLst>
                                    <p:cond delay="0"/>
                                  </p:stCondLst>
                                  <p:childTnLst>
                                    <p:set>
                                      <p:cBhvr>
                                        <p:cTn id="21" dur="1" fill="hold">
                                          <p:stCondLst>
                                            <p:cond delay="599"/>
                                          </p:stCondLst>
                                        </p:cTn>
                                        <p:tgtEl>
                                          <p:spTgt spid="36"/>
                                        </p:tgtEl>
                                        <p:attrNameLst>
                                          <p:attrName>style.visibility</p:attrName>
                                        </p:attrNameLst>
                                      </p:cBhvr>
                                      <p:to>
                                        <p:strVal val="visible"/>
                                      </p:to>
                                    </p:set>
                                  </p:childTnLst>
                                </p:cTn>
                              </p:par>
                            </p:childTnLst>
                          </p:cTn>
                        </p:par>
                        <p:par>
                          <p:cTn id="22" fill="hold">
                            <p:stCondLst>
                              <p:cond delay="3700"/>
                            </p:stCondLst>
                            <p:childTnLst>
                              <p:par>
                                <p:cTn id="23" presetID="1" presetClass="entr" presetSubtype="0" fill="hold" nodeType="afterEffect">
                                  <p:stCondLst>
                                    <p:cond delay="0"/>
                                  </p:stCondLst>
                                  <p:childTnLst>
                                    <p:set>
                                      <p:cBhvr>
                                        <p:cTn id="24" dur="1" fill="hold">
                                          <p:stCondLst>
                                            <p:cond delay="699"/>
                                          </p:stCondLst>
                                        </p:cTn>
                                        <p:tgtEl>
                                          <p:spTgt spid="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01762"/>
          </a:xfrm>
        </p:spPr>
        <p:style>
          <a:lnRef idx="3">
            <a:schemeClr val="lt1"/>
          </a:lnRef>
          <a:fillRef idx="1">
            <a:schemeClr val="dk1"/>
          </a:fillRef>
          <a:effectRef idx="1">
            <a:schemeClr val="dk1"/>
          </a:effectRef>
          <a:fontRef idx="minor">
            <a:schemeClr val="lt1"/>
          </a:fontRef>
        </p:style>
        <p:txBody>
          <a:bodyPr/>
          <a:lstStyle/>
          <a:p>
            <a:pPr algn="ctr"/>
            <a:r>
              <a:rPr lang="en-US" dirty="0" smtClean="0"/>
              <a:t>The Prevention Conversation Project</a:t>
            </a:r>
            <a:endParaRPr lang="en-US" dirty="0"/>
          </a:p>
        </p:txBody>
      </p:sp>
      <p:pic>
        <p:nvPicPr>
          <p:cNvPr id="4" name="Content Placeholder 3" descr="FASD001 Poster Template.pdf"/>
          <p:cNvPicPr>
            <a:picLocks noGrp="1" noChangeAspect="1"/>
          </p:cNvPicPr>
          <p:nvPr>
            <p:ph idx="1"/>
          </p:nvPr>
        </p:nvPicPr>
        <p:blipFill rotWithShape="1">
          <a:blip r:embed="rId3">
            <a:extLst>
              <a:ext uri="{28A0092B-C50C-407E-A947-70E740481C1C}">
                <a14:useLocalDpi xmlns:a14="http://schemas.microsoft.com/office/drawing/2010/main" val="0"/>
              </a:ext>
            </a:extLst>
          </a:blip>
          <a:srcRect l="-412" r="-412"/>
          <a:stretch/>
        </p:blipFill>
        <p:spPr>
          <a:xfrm>
            <a:off x="762000" y="1905000"/>
            <a:ext cx="3526119" cy="4525963"/>
          </a:xfrm>
        </p:spPr>
      </p:pic>
      <p:pic>
        <p:nvPicPr>
          <p:cNvPr id="5" name="Picture 4" descr="Let'sTalk.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2590800"/>
            <a:ext cx="3352800" cy="25146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5001345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533400" y="304800"/>
            <a:ext cx="8534400" cy="762000"/>
          </a:xfrm>
        </p:spPr>
        <p:txBody>
          <a:bodyPr>
            <a:normAutofit fontScale="90000"/>
          </a:bodyPr>
          <a:lstStyle/>
          <a:p>
            <a:pPr eaLnBrk="1" hangingPunct="1"/>
            <a:r>
              <a:rPr lang="en-US" sz="3400" dirty="0" smtClean="0"/>
              <a:t>What do we do to try to make people change?</a:t>
            </a:r>
          </a:p>
        </p:txBody>
      </p:sp>
      <p:sp>
        <p:nvSpPr>
          <p:cNvPr id="24579" name="TextBox 3"/>
          <p:cNvSpPr txBox="1">
            <a:spLocks noChangeArrowheads="1"/>
          </p:cNvSpPr>
          <p:nvPr/>
        </p:nvSpPr>
        <p:spPr bwMode="auto">
          <a:xfrm>
            <a:off x="457200" y="1676400"/>
            <a:ext cx="5562600" cy="4893647"/>
          </a:xfrm>
          <a:prstGeom prst="rect">
            <a:avLst/>
          </a:prstGeom>
          <a:noFill/>
          <a:ln w="9525">
            <a:noFill/>
            <a:miter lim="800000"/>
            <a:headEnd/>
            <a:tailEnd/>
          </a:ln>
        </p:spPr>
        <p:txBody>
          <a:bodyPr wrap="square">
            <a:spAutoFit/>
          </a:bodyPr>
          <a:lstStyle/>
          <a:p>
            <a:pPr>
              <a:defRPr/>
            </a:pPr>
            <a:r>
              <a:rPr lang="en-US" sz="2400" dirty="0">
                <a:latin typeface="+mn-lt"/>
              </a:rPr>
              <a:t>Give them </a:t>
            </a:r>
            <a:r>
              <a:rPr lang="en-US" sz="2400" b="1" dirty="0">
                <a:latin typeface="+mn-lt"/>
              </a:rPr>
              <a:t>Insight</a:t>
            </a:r>
            <a:r>
              <a:rPr lang="en-US" sz="2400" dirty="0">
                <a:latin typeface="+mn-lt"/>
              </a:rPr>
              <a:t> - if you can just make people </a:t>
            </a:r>
            <a:r>
              <a:rPr lang="en-US" sz="2400" i="1" dirty="0">
                <a:latin typeface="+mn-lt"/>
              </a:rPr>
              <a:t>see</a:t>
            </a:r>
            <a:r>
              <a:rPr lang="en-US" sz="2400" dirty="0">
                <a:latin typeface="+mn-lt"/>
              </a:rPr>
              <a:t>, then they will change</a:t>
            </a:r>
          </a:p>
          <a:p>
            <a:pPr>
              <a:defRPr/>
            </a:pPr>
            <a:endParaRPr lang="en-US" sz="2400" dirty="0">
              <a:latin typeface="+mn-lt"/>
            </a:endParaRPr>
          </a:p>
          <a:p>
            <a:pPr>
              <a:defRPr/>
            </a:pPr>
            <a:r>
              <a:rPr lang="en-US" sz="2400" dirty="0">
                <a:latin typeface="+mn-lt"/>
              </a:rPr>
              <a:t>Give them </a:t>
            </a:r>
            <a:r>
              <a:rPr lang="en-US" sz="2400" b="1" dirty="0">
                <a:latin typeface="+mn-lt"/>
              </a:rPr>
              <a:t>Knowledge</a:t>
            </a:r>
            <a:r>
              <a:rPr lang="en-US" sz="2400" dirty="0">
                <a:latin typeface="+mn-lt"/>
              </a:rPr>
              <a:t> - if people just </a:t>
            </a:r>
            <a:r>
              <a:rPr lang="en-US" sz="2400" i="1" dirty="0">
                <a:latin typeface="+mn-lt"/>
              </a:rPr>
              <a:t>know</a:t>
            </a:r>
            <a:r>
              <a:rPr lang="en-US" sz="2400" dirty="0">
                <a:latin typeface="+mn-lt"/>
              </a:rPr>
              <a:t> enough, then they will change </a:t>
            </a:r>
          </a:p>
          <a:p>
            <a:pPr>
              <a:defRPr/>
            </a:pPr>
            <a:endParaRPr lang="en-US" sz="2400" dirty="0">
              <a:latin typeface="+mn-lt"/>
            </a:endParaRPr>
          </a:p>
          <a:p>
            <a:pPr>
              <a:defRPr/>
            </a:pPr>
            <a:r>
              <a:rPr lang="en-US" sz="2400" dirty="0">
                <a:latin typeface="+mn-lt"/>
              </a:rPr>
              <a:t>Give them </a:t>
            </a:r>
            <a:r>
              <a:rPr lang="en-US" sz="2400" b="1" dirty="0">
                <a:latin typeface="+mn-lt"/>
              </a:rPr>
              <a:t>Skills</a:t>
            </a:r>
            <a:r>
              <a:rPr lang="en-US" sz="2400" dirty="0">
                <a:latin typeface="+mn-lt"/>
              </a:rPr>
              <a:t> - if you can just teach people </a:t>
            </a:r>
            <a:r>
              <a:rPr lang="en-US" sz="2400" i="1" dirty="0">
                <a:latin typeface="+mn-lt"/>
              </a:rPr>
              <a:t>how</a:t>
            </a:r>
            <a:r>
              <a:rPr lang="en-US" sz="2400" dirty="0">
                <a:latin typeface="+mn-lt"/>
              </a:rPr>
              <a:t> to change, then they will do it</a:t>
            </a:r>
          </a:p>
          <a:p>
            <a:pPr>
              <a:defRPr/>
            </a:pPr>
            <a:endParaRPr lang="en-US" sz="2400" dirty="0">
              <a:latin typeface="+mn-lt"/>
            </a:endParaRPr>
          </a:p>
          <a:p>
            <a:pPr>
              <a:defRPr/>
            </a:pPr>
            <a:r>
              <a:rPr lang="en-US" sz="2400" dirty="0">
                <a:latin typeface="+mn-lt"/>
              </a:rPr>
              <a:t>Give them </a:t>
            </a:r>
            <a:r>
              <a:rPr lang="en-US" sz="2400" b="1" dirty="0">
                <a:latin typeface="+mn-lt"/>
              </a:rPr>
              <a:t>Hell</a:t>
            </a:r>
            <a:r>
              <a:rPr lang="en-US" sz="2400" dirty="0">
                <a:latin typeface="+mn-lt"/>
              </a:rPr>
              <a:t> - if you can just make people feel </a:t>
            </a:r>
            <a:r>
              <a:rPr lang="en-US" sz="2400" i="1" dirty="0">
                <a:latin typeface="+mn-lt"/>
              </a:rPr>
              <a:t>bad</a:t>
            </a:r>
            <a:r>
              <a:rPr lang="en-US" sz="2400" dirty="0">
                <a:latin typeface="+mn-lt"/>
              </a:rPr>
              <a:t> </a:t>
            </a:r>
            <a:r>
              <a:rPr lang="en-US" sz="2400" i="1" dirty="0">
                <a:latin typeface="+mn-lt"/>
              </a:rPr>
              <a:t>or afraid</a:t>
            </a:r>
            <a:r>
              <a:rPr lang="en-US" sz="2400" dirty="0">
                <a:latin typeface="+mn-lt"/>
              </a:rPr>
              <a:t> enough, they will change</a:t>
            </a:r>
          </a:p>
          <a:p>
            <a:pPr>
              <a:defRPr/>
            </a:pPr>
            <a:endParaRPr lang="en-US" sz="2400" dirty="0">
              <a:latin typeface="+mn-lt"/>
            </a:endParaRPr>
          </a:p>
        </p:txBody>
      </p:sp>
    </p:spTree>
    <p:extLst>
      <p:ext uri="{BB962C8B-B14F-4D97-AF65-F5344CB8AC3E}">
        <p14:creationId xmlns:p14="http://schemas.microsoft.com/office/powerpoint/2010/main" val="423381561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533401" y="457200"/>
            <a:ext cx="7052486" cy="645762"/>
          </a:xfrm>
        </p:spPr>
        <p:txBody>
          <a:bodyPr>
            <a:normAutofit fontScale="90000"/>
          </a:bodyPr>
          <a:lstStyle/>
          <a:p>
            <a:pPr eaLnBrk="1" hangingPunct="1"/>
            <a:r>
              <a:rPr lang="en-US" sz="3600" dirty="0" smtClean="0"/>
              <a:t>What do we know about change?</a:t>
            </a:r>
          </a:p>
        </p:txBody>
      </p:sp>
      <p:sp>
        <p:nvSpPr>
          <p:cNvPr id="50179" name="Rectangle 3"/>
          <p:cNvSpPr>
            <a:spLocks noGrp="1" noChangeArrowheads="1"/>
          </p:cNvSpPr>
          <p:nvPr>
            <p:ph idx="1"/>
          </p:nvPr>
        </p:nvSpPr>
        <p:spPr>
          <a:xfrm>
            <a:off x="228600" y="1828800"/>
            <a:ext cx="3836376" cy="4373563"/>
          </a:xfrm>
        </p:spPr>
        <p:txBody>
          <a:bodyPr/>
          <a:lstStyle/>
          <a:p>
            <a:pPr marL="609600" indent="0" eaLnBrk="1" hangingPunct="1">
              <a:lnSpc>
                <a:spcPct val="90000"/>
              </a:lnSpc>
              <a:buFont typeface="Wingdings" pitchFamily="2" charset="2"/>
              <a:buNone/>
            </a:pPr>
            <a:endParaRPr lang="en-US" sz="2400" dirty="0" smtClean="0"/>
          </a:p>
          <a:p>
            <a:pPr marL="609600" indent="0" eaLnBrk="1" hangingPunct="1">
              <a:lnSpc>
                <a:spcPct val="90000"/>
              </a:lnSpc>
              <a:buFont typeface="Wingdings" pitchFamily="2" charset="2"/>
              <a:buNone/>
            </a:pPr>
            <a:r>
              <a:rPr lang="en-US" dirty="0" smtClean="0"/>
              <a:t>Perceived benefits of change must be personally relevant for change to happen</a:t>
            </a:r>
            <a:r>
              <a:rPr lang="en-US" sz="2400" dirty="0" smtClean="0"/>
              <a:t>.</a:t>
            </a:r>
          </a:p>
          <a:p>
            <a:pPr marL="609600" indent="0" eaLnBrk="1" hangingPunct="1">
              <a:lnSpc>
                <a:spcPct val="90000"/>
              </a:lnSpc>
              <a:buFont typeface="Wingdings 2" pitchFamily="18" charset="2"/>
              <a:buNone/>
            </a:pPr>
            <a:endParaRPr lang="en-US" sz="2400" dirty="0" smtClean="0"/>
          </a:p>
        </p:txBody>
      </p:sp>
      <p:pic>
        <p:nvPicPr>
          <p:cNvPr id="2" name="Picture 1" descr="skd181973sd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8963" y="1537462"/>
            <a:ext cx="3669705" cy="4796213"/>
          </a:xfrm>
          <a:prstGeom prst="rect">
            <a:avLst/>
          </a:prstGeom>
        </p:spPr>
      </p:pic>
      <p:sp>
        <p:nvSpPr>
          <p:cNvPr id="3" name="TextBox 2"/>
          <p:cNvSpPr txBox="1"/>
          <p:nvPr/>
        </p:nvSpPr>
        <p:spPr>
          <a:xfrm>
            <a:off x="4294213" y="3793521"/>
            <a:ext cx="2355969" cy="1384995"/>
          </a:xfrm>
          <a:prstGeom prst="rect">
            <a:avLst/>
          </a:prstGeom>
          <a:noFill/>
        </p:spPr>
        <p:txBody>
          <a:bodyPr wrap="square" rtlCol="0">
            <a:spAutoFit/>
          </a:bodyPr>
          <a:lstStyle/>
          <a:p>
            <a:pPr algn="ctr"/>
            <a:r>
              <a:rPr lang="en-US" sz="2800" b="1" dirty="0" smtClean="0"/>
              <a:t>Why is this relevant to me?</a:t>
            </a:r>
            <a:endParaRPr lang="en-US" sz="2800" b="1" dirty="0"/>
          </a:p>
        </p:txBody>
      </p:sp>
    </p:spTree>
    <p:extLst>
      <p:ext uri="{BB962C8B-B14F-4D97-AF65-F5344CB8AC3E}">
        <p14:creationId xmlns:p14="http://schemas.microsoft.com/office/powerpoint/2010/main" val="338988178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3810000"/>
            <a:ext cx="8763000" cy="2933700"/>
          </a:xfrm>
          <a:prstGeom prst="rect">
            <a:avLst/>
          </a:prstGeom>
        </p:spPr>
      </p:pic>
      <p:pic>
        <p:nvPicPr>
          <p:cNvPr id="3" name="Picture 2"/>
          <p:cNvPicPr>
            <a:picLocks noChangeAspect="1"/>
          </p:cNvPicPr>
          <p:nvPr/>
        </p:nvPicPr>
        <p:blipFill>
          <a:blip r:embed="rId4"/>
          <a:stretch>
            <a:fillRect/>
          </a:stretch>
        </p:blipFill>
        <p:spPr>
          <a:xfrm>
            <a:off x="304800" y="228600"/>
            <a:ext cx="3048000" cy="3350281"/>
          </a:xfrm>
          <a:prstGeom prst="rect">
            <a:avLst/>
          </a:prstGeom>
        </p:spPr>
      </p:pic>
      <p:pic>
        <p:nvPicPr>
          <p:cNvPr id="4" name="Content Placeholder 4" descr="safest.png"/>
          <p:cNvPicPr>
            <a:picLocks noGrp="1" noChangeAspect="1"/>
          </p:cNvPicPr>
          <p:nvPr>
            <p:ph idx="1"/>
          </p:nvPr>
        </p:nvPicPr>
        <p:blipFill>
          <a:blip r:embed="rId5">
            <a:extLst>
              <a:ext uri="{28A0092B-C50C-407E-A947-70E740481C1C}">
                <a14:useLocalDpi xmlns:a14="http://schemas.microsoft.com/office/drawing/2010/main" val="0"/>
              </a:ext>
            </a:extLst>
          </a:blip>
          <a:srcRect t="492" b="492"/>
          <a:stretch>
            <a:fillRect/>
          </a:stretch>
        </p:blipFill>
        <p:spPr>
          <a:xfrm>
            <a:off x="2668460" y="1"/>
            <a:ext cx="6204019" cy="4095238"/>
          </a:xfrm>
        </p:spPr>
      </p:pic>
    </p:spTree>
    <p:extLst>
      <p:ext uri="{BB962C8B-B14F-4D97-AF65-F5344CB8AC3E}">
        <p14:creationId xmlns:p14="http://schemas.microsoft.com/office/powerpoint/2010/main" val="3832472886"/>
      </p:ext>
    </p:extLst>
  </p:cSld>
  <p:clrMapOvr>
    <a:masterClrMapping/>
  </p:clrMapOvr>
  <mc:AlternateContent xmlns:mc="http://schemas.openxmlformats.org/markup-compatibility/2006" xmlns:p14="http://schemas.microsoft.com/office/powerpoint/2010/main">
    <mc:Choice Requires="p14">
      <p:transition spd="slow" p14:dur="1900">
        <p14:flash/>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0" name="AutoShape 16"/>
          <p:cNvSpPr>
            <a:spLocks noChangeArrowheads="1"/>
          </p:cNvSpPr>
          <p:nvPr/>
        </p:nvSpPr>
        <p:spPr bwMode="auto">
          <a:xfrm>
            <a:off x="124434" y="116981"/>
            <a:ext cx="3733800" cy="1066800"/>
          </a:xfrm>
          <a:prstGeom prst="roundRect">
            <a:avLst>
              <a:gd name="adj" fmla="val 16667"/>
            </a:avLst>
          </a:prstGeom>
          <a:solidFill>
            <a:srgbClr val="FFCC00"/>
          </a:solidFill>
          <a:ln w="57150">
            <a:noFill/>
            <a:round/>
            <a:headEnd/>
            <a:tailEnd/>
          </a:ln>
          <a:effectLst/>
          <a:scene3d>
            <a:camera prst="orthographicFront"/>
            <a:lightRig rig="threePt" dir="t"/>
          </a:scene3d>
          <a:sp3d>
            <a:bevelT/>
          </a:sp3d>
        </p:spPr>
        <p:txBody>
          <a:bodyPr wrap="none" anchor="ctr"/>
          <a:lstStyle/>
          <a:p>
            <a:pPr algn="ctr"/>
            <a:r>
              <a:rPr lang="en-US" sz="2800" b="1" dirty="0" smtClean="0"/>
              <a:t>Who Drinks During </a:t>
            </a:r>
          </a:p>
          <a:p>
            <a:pPr algn="ctr"/>
            <a:r>
              <a:rPr lang="en-US" sz="2800" b="1" dirty="0" smtClean="0"/>
              <a:t>Pregnancy?</a:t>
            </a:r>
            <a:endParaRPr lang="en-US" sz="2800" b="1" dirty="0"/>
          </a:p>
        </p:txBody>
      </p:sp>
      <p:sp>
        <p:nvSpPr>
          <p:cNvPr id="4" name="TextBox 3"/>
          <p:cNvSpPr txBox="1"/>
          <p:nvPr/>
        </p:nvSpPr>
        <p:spPr>
          <a:xfrm>
            <a:off x="469871" y="1676400"/>
            <a:ext cx="2971800" cy="4247317"/>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marL="285750" indent="-285750">
              <a:buFont typeface="Arial"/>
              <a:buChar char="•"/>
            </a:pPr>
            <a:r>
              <a:rPr lang="en-US" dirty="0" smtClean="0"/>
              <a:t>Light/Moderate/Heavy drinkers</a:t>
            </a:r>
          </a:p>
          <a:p>
            <a:endParaRPr lang="en-US" dirty="0"/>
          </a:p>
          <a:p>
            <a:pPr marL="285750" indent="-285750">
              <a:buFont typeface="Arial"/>
              <a:buChar char="•"/>
            </a:pPr>
            <a:r>
              <a:rPr lang="en-US" dirty="0" smtClean="0"/>
              <a:t>Higher income, higher education, over 30, successful</a:t>
            </a:r>
          </a:p>
          <a:p>
            <a:endParaRPr lang="en-US" dirty="0"/>
          </a:p>
          <a:p>
            <a:pPr marL="285750" indent="-285750">
              <a:buFont typeface="Arial"/>
              <a:buChar char="•"/>
            </a:pPr>
            <a:r>
              <a:rPr lang="en-US" dirty="0" smtClean="0"/>
              <a:t>Poor and isolated women</a:t>
            </a:r>
          </a:p>
          <a:p>
            <a:endParaRPr lang="en-US" dirty="0"/>
          </a:p>
          <a:p>
            <a:pPr marL="285750" indent="-285750">
              <a:buFont typeface="Arial"/>
              <a:buChar char="•"/>
            </a:pPr>
            <a:r>
              <a:rPr lang="en-US" dirty="0" smtClean="0"/>
              <a:t>Multiple drug users and alcoholics</a:t>
            </a:r>
          </a:p>
          <a:p>
            <a:endParaRPr lang="en-US" dirty="0"/>
          </a:p>
          <a:p>
            <a:pPr marL="285750" indent="-285750">
              <a:buFont typeface="Arial"/>
              <a:buChar char="•"/>
            </a:pPr>
            <a:r>
              <a:rPr lang="en-US" dirty="0" smtClean="0"/>
              <a:t>Victims of violence (childhood, domestic)</a:t>
            </a:r>
            <a:endParaRPr lang="en-US" dirty="0"/>
          </a:p>
        </p:txBody>
      </p:sp>
      <p:pic>
        <p:nvPicPr>
          <p:cNvPr id="5" name="Picture 4"/>
          <p:cNvPicPr>
            <a:picLocks noChangeAspect="1"/>
          </p:cNvPicPr>
          <p:nvPr/>
        </p:nvPicPr>
        <p:blipFill>
          <a:blip r:embed="rId3"/>
          <a:stretch>
            <a:fillRect/>
          </a:stretch>
        </p:blipFill>
        <p:spPr>
          <a:xfrm>
            <a:off x="4355933" y="1676400"/>
            <a:ext cx="4404884" cy="334769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415087823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Freeform 3"/>
          <p:cNvSpPr>
            <a:spLocks/>
          </p:cNvSpPr>
          <p:nvPr/>
        </p:nvSpPr>
        <p:spPr bwMode="auto">
          <a:xfrm rot="11660533">
            <a:off x="397606" y="3434342"/>
            <a:ext cx="628650" cy="3550602"/>
          </a:xfrm>
          <a:custGeom>
            <a:avLst/>
            <a:gdLst/>
            <a:ahLst/>
            <a:cxnLst>
              <a:cxn ang="0">
                <a:pos x="352" y="3024"/>
              </a:cxn>
              <a:cxn ang="0">
                <a:pos x="16" y="1824"/>
              </a:cxn>
              <a:cxn ang="0">
                <a:pos x="448" y="720"/>
              </a:cxn>
              <a:cxn ang="0">
                <a:pos x="208" y="0"/>
              </a:cxn>
            </a:cxnLst>
            <a:rect l="0" t="0" r="r" b="b"/>
            <a:pathLst>
              <a:path w="480" h="3024">
                <a:moveTo>
                  <a:pt x="352" y="3024"/>
                </a:moveTo>
                <a:cubicBezTo>
                  <a:pt x="176" y="2616"/>
                  <a:pt x="0" y="2208"/>
                  <a:pt x="16" y="1824"/>
                </a:cubicBezTo>
                <a:cubicBezTo>
                  <a:pt x="32" y="1440"/>
                  <a:pt x="416" y="1024"/>
                  <a:pt x="448" y="720"/>
                </a:cubicBezTo>
                <a:cubicBezTo>
                  <a:pt x="480" y="416"/>
                  <a:pt x="344" y="208"/>
                  <a:pt x="208" y="0"/>
                </a:cubicBezTo>
              </a:path>
            </a:pathLst>
          </a:custGeom>
          <a:noFill/>
          <a:ln w="57150" cmpd="sng">
            <a:solidFill>
              <a:schemeClr val="tx1"/>
            </a:solidFill>
            <a:round/>
            <a:headEnd/>
            <a:tailEnd/>
          </a:ln>
          <a:effectLst/>
        </p:spPr>
        <p:txBody>
          <a:bodyPr/>
          <a:lstStyle/>
          <a:p>
            <a:endParaRPr lang="en-CA" dirty="0"/>
          </a:p>
        </p:txBody>
      </p:sp>
      <p:pic>
        <p:nvPicPr>
          <p:cNvPr id="3" name="Picture 2" desc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133600"/>
            <a:ext cx="1371600" cy="1452282"/>
          </a:xfrm>
          <a:prstGeom prst="rect">
            <a:avLst/>
          </a:prstGeom>
        </p:spPr>
      </p:pic>
      <p:sp>
        <p:nvSpPr>
          <p:cNvPr id="15" name="Freeform 2"/>
          <p:cNvSpPr>
            <a:spLocks/>
          </p:cNvSpPr>
          <p:nvPr/>
        </p:nvSpPr>
        <p:spPr bwMode="auto">
          <a:xfrm>
            <a:off x="1447800" y="4343400"/>
            <a:ext cx="660400" cy="2514600"/>
          </a:xfrm>
          <a:custGeom>
            <a:avLst/>
            <a:gdLst/>
            <a:ahLst/>
            <a:cxnLst>
              <a:cxn ang="0">
                <a:pos x="560" y="3600"/>
              </a:cxn>
              <a:cxn ang="0">
                <a:pos x="560" y="3552"/>
              </a:cxn>
              <a:cxn ang="0">
                <a:pos x="560" y="2688"/>
              </a:cxn>
              <a:cxn ang="0">
                <a:pos x="32" y="1680"/>
              </a:cxn>
              <a:cxn ang="0">
                <a:pos x="368" y="864"/>
              </a:cxn>
              <a:cxn ang="0">
                <a:pos x="272" y="0"/>
              </a:cxn>
            </a:cxnLst>
            <a:rect l="0" t="0" r="r" b="b"/>
            <a:pathLst>
              <a:path w="648" h="3704">
                <a:moveTo>
                  <a:pt x="560" y="3600"/>
                </a:moveTo>
                <a:cubicBezTo>
                  <a:pt x="560" y="3652"/>
                  <a:pt x="560" y="3704"/>
                  <a:pt x="560" y="3552"/>
                </a:cubicBezTo>
                <a:cubicBezTo>
                  <a:pt x="560" y="3400"/>
                  <a:pt x="648" y="3000"/>
                  <a:pt x="560" y="2688"/>
                </a:cubicBezTo>
                <a:cubicBezTo>
                  <a:pt x="472" y="2376"/>
                  <a:pt x="64" y="1984"/>
                  <a:pt x="32" y="1680"/>
                </a:cubicBezTo>
                <a:cubicBezTo>
                  <a:pt x="0" y="1376"/>
                  <a:pt x="328" y="1144"/>
                  <a:pt x="368" y="864"/>
                </a:cubicBezTo>
                <a:cubicBezTo>
                  <a:pt x="408" y="584"/>
                  <a:pt x="340" y="292"/>
                  <a:pt x="272" y="0"/>
                </a:cubicBezTo>
              </a:path>
            </a:pathLst>
          </a:custGeom>
          <a:noFill/>
          <a:ln w="57150" cmpd="sng">
            <a:solidFill>
              <a:schemeClr val="tx1"/>
            </a:solidFill>
            <a:round/>
            <a:headEnd/>
            <a:tailEnd/>
          </a:ln>
          <a:effectLst/>
        </p:spPr>
        <p:txBody>
          <a:bodyPr/>
          <a:lstStyle/>
          <a:p>
            <a:endParaRPr lang="en-CA" dirty="0"/>
          </a:p>
        </p:txBody>
      </p:sp>
      <p:pic>
        <p:nvPicPr>
          <p:cNvPr id="6" name="Picture 5" descr="i.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3352800"/>
            <a:ext cx="1358153" cy="1371600"/>
          </a:xfrm>
          <a:prstGeom prst="rect">
            <a:avLst/>
          </a:prstGeom>
        </p:spPr>
      </p:pic>
      <p:pic>
        <p:nvPicPr>
          <p:cNvPr id="7" name="Picture 6" descr="v.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4264" y="1295400"/>
            <a:ext cx="6091056" cy="5105400"/>
          </a:xfrm>
          <a:prstGeom prst="rect">
            <a:avLst/>
          </a:prstGeom>
        </p:spPr>
      </p:pic>
      <p:sp>
        <p:nvSpPr>
          <p:cNvPr id="8" name="TextBox 7"/>
          <p:cNvSpPr txBox="1"/>
          <p:nvPr/>
        </p:nvSpPr>
        <p:spPr>
          <a:xfrm>
            <a:off x="3255296" y="2895600"/>
            <a:ext cx="3200400" cy="1938992"/>
          </a:xfrm>
          <a:prstGeom prst="rect">
            <a:avLst/>
          </a:prstGeom>
          <a:noFill/>
        </p:spPr>
        <p:txBody>
          <a:bodyPr wrap="square" rtlCol="0">
            <a:spAutoFit/>
          </a:bodyPr>
          <a:lstStyle/>
          <a:p>
            <a:r>
              <a:rPr lang="en-US" sz="2000" b="1" dirty="0" smtClean="0"/>
              <a:t>Move the focus from a woman’s alcohol use to understanding the related health and social problems that contribute to FASD</a:t>
            </a:r>
            <a:r>
              <a:rPr lang="en-US" sz="2000" dirty="0" smtClean="0"/>
              <a:t>.</a:t>
            </a:r>
            <a:endParaRPr lang="en-US" sz="2000" dirty="0"/>
          </a:p>
        </p:txBody>
      </p:sp>
      <p:sp>
        <p:nvSpPr>
          <p:cNvPr id="11" name="Title 1"/>
          <p:cNvSpPr>
            <a:spLocks noGrp="1"/>
          </p:cNvSpPr>
          <p:nvPr>
            <p:ph type="title"/>
          </p:nvPr>
        </p:nvSpPr>
        <p:spPr>
          <a:xfrm>
            <a:off x="457200" y="152400"/>
            <a:ext cx="5023352" cy="1143000"/>
          </a:xfrm>
        </p:spPr>
        <p:style>
          <a:lnRef idx="3">
            <a:schemeClr val="lt1"/>
          </a:lnRef>
          <a:fillRef idx="1">
            <a:schemeClr val="accent4"/>
          </a:fillRef>
          <a:effectRef idx="1">
            <a:schemeClr val="accent4"/>
          </a:effectRef>
          <a:fontRef idx="minor">
            <a:schemeClr val="lt1"/>
          </a:fontRef>
        </p:style>
        <p:txBody>
          <a:bodyPr/>
          <a:lstStyle/>
          <a:p>
            <a:pPr algn="ctr"/>
            <a:r>
              <a:rPr lang="en-US" dirty="0" smtClean="0"/>
              <a:t>Prevention Efforts Must…</a:t>
            </a:r>
            <a:endParaRPr lang="en-US" dirty="0"/>
          </a:p>
        </p:txBody>
      </p:sp>
    </p:spTree>
    <p:extLst>
      <p:ext uri="{BB962C8B-B14F-4D97-AF65-F5344CB8AC3E}">
        <p14:creationId xmlns:p14="http://schemas.microsoft.com/office/powerpoint/2010/main" val="21131503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to prevent FASD</a:t>
            </a:r>
            <a:endParaRPr lang="en-US" dirty="0"/>
          </a:p>
        </p:txBody>
      </p:sp>
      <p:graphicFrame>
        <p:nvGraphicFramePr>
          <p:cNvPr id="6" name="Diagram 5"/>
          <p:cNvGraphicFramePr/>
          <p:nvPr>
            <p:extLst>
              <p:ext uri="{D42A27DB-BD31-4B8C-83A1-F6EECF244321}">
                <p14:modId xmlns:p14="http://schemas.microsoft.com/office/powerpoint/2010/main" val="387014226"/>
              </p:ext>
            </p:extLst>
          </p:nvPr>
        </p:nvGraphicFramePr>
        <p:xfrm>
          <a:off x="682625" y="1834162"/>
          <a:ext cx="6096000" cy="386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334180" y="5934670"/>
            <a:ext cx="6767145" cy="646331"/>
          </a:xfrm>
          <a:prstGeom prst="rect">
            <a:avLst/>
          </a:prstGeom>
        </p:spPr>
        <p:txBody>
          <a:bodyPr wrap="square">
            <a:spAutoFit/>
          </a:bodyPr>
          <a:lstStyle/>
          <a:p>
            <a:r>
              <a:rPr lang="en-US" dirty="0">
                <a:latin typeface="Helvetica Neue"/>
                <a:cs typeface="Helvetica Neue"/>
              </a:rPr>
              <a:t>To learn more about prevention services in Alberta, contact your local FASD Service Network.</a:t>
            </a:r>
          </a:p>
        </p:txBody>
      </p:sp>
    </p:spTree>
    <p:extLst>
      <p:ext uri="{BB962C8B-B14F-4D97-AF65-F5344CB8AC3E}">
        <p14:creationId xmlns:p14="http://schemas.microsoft.com/office/powerpoint/2010/main" val="728214502"/>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9362</TotalTime>
  <Words>2310</Words>
  <Application>Microsoft Office PowerPoint</Application>
  <PresentationFormat>On-screen Show (4:3)</PresentationFormat>
  <Paragraphs>150</Paragraphs>
  <Slides>12</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Helvetica Neue</vt:lpstr>
      <vt:lpstr>Helvetica Neue Medium</vt:lpstr>
      <vt:lpstr>Lucida Grande</vt:lpstr>
      <vt:lpstr>Wingdings</vt:lpstr>
      <vt:lpstr>Wingdings 2</vt:lpstr>
      <vt:lpstr>Office Theme</vt:lpstr>
      <vt:lpstr>PowerPoint Presentation</vt:lpstr>
      <vt:lpstr>PowerPoint Presentation</vt:lpstr>
      <vt:lpstr>The Prevention Conversation Project</vt:lpstr>
      <vt:lpstr>What do we do to try to make people change?</vt:lpstr>
      <vt:lpstr>What do we know about change?</vt:lpstr>
      <vt:lpstr>PowerPoint Presentation</vt:lpstr>
      <vt:lpstr>PowerPoint Presentation</vt:lpstr>
      <vt:lpstr>Prevention Efforts Must…</vt:lpstr>
      <vt:lpstr>How to prevent FASD</vt:lpstr>
      <vt:lpstr>The Prevention Conversation:  Core Messages</vt:lpstr>
      <vt:lpstr>Core messages</vt:lpstr>
      <vt:lpstr>How can we make a difference?</vt:lpstr>
    </vt:vector>
  </TitlesOfParts>
  <Company>Words to the Wise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Lund</dc:creator>
  <cp:lastModifiedBy>Ashley</cp:lastModifiedBy>
  <cp:revision>82</cp:revision>
  <cp:lastPrinted>2015-05-08T01:35:36Z</cp:lastPrinted>
  <dcterms:created xsi:type="dcterms:W3CDTF">2013-11-10T17:03:59Z</dcterms:created>
  <dcterms:modified xsi:type="dcterms:W3CDTF">2015-05-08T01:48:18Z</dcterms:modified>
</cp:coreProperties>
</file>