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63" r:id="rId3"/>
    <p:sldId id="264" r:id="rId4"/>
    <p:sldId id="265" r:id="rId5"/>
    <p:sldId id="257" r:id="rId6"/>
    <p:sldId id="258" r:id="rId7"/>
    <p:sldId id="259" r:id="rId8"/>
    <p:sldId id="266"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40461D-CBCC-42D0-A7F7-80DC7AC2300B}" type="datetimeFigureOut">
              <a:rPr lang="en-CA" smtClean="0"/>
              <a:t>27/04/2015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6B3E1-D373-4224-B1BD-51462F9B82BA}" type="slidenum">
              <a:rPr lang="en-CA" smtClean="0"/>
              <a:t>‹#›</a:t>
            </a:fld>
            <a:endParaRPr lang="en-CA"/>
          </a:p>
        </p:txBody>
      </p:sp>
    </p:spTree>
    <p:extLst>
      <p:ext uri="{BB962C8B-B14F-4D97-AF65-F5344CB8AC3E}">
        <p14:creationId xmlns:p14="http://schemas.microsoft.com/office/powerpoint/2010/main" val="352745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Consistent with principles of client choice, Pathways uses a harm reduction approach in its clinical services to address alcohol abuse, drug abuse, and psychiatric symptoms or crises.  It recognizes that clients be at different stages of recovery and that effective interventions should be individually tailored to each clients stage.</a:t>
            </a:r>
          </a:p>
          <a:p>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2</a:t>
            </a:fld>
            <a:endParaRPr lang="en-CA"/>
          </a:p>
        </p:txBody>
      </p:sp>
    </p:spTree>
    <p:extLst>
      <p:ext uri="{BB962C8B-B14F-4D97-AF65-F5344CB8AC3E}">
        <p14:creationId xmlns:p14="http://schemas.microsoft.com/office/powerpoint/2010/main" val="425082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1Data from research compiled by Calgary’s 10 Year</a:t>
            </a:r>
          </a:p>
          <a:p>
            <a:r>
              <a:rPr lang="en-CA" dirty="0" smtClean="0"/>
              <a:t> Plan to End Homelessness</a:t>
            </a:r>
          </a:p>
          <a:p>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3</a:t>
            </a:fld>
            <a:endParaRPr lang="en-CA"/>
          </a:p>
        </p:txBody>
      </p:sp>
    </p:spTree>
    <p:extLst>
      <p:ext uri="{BB962C8B-B14F-4D97-AF65-F5344CB8AC3E}">
        <p14:creationId xmlns:p14="http://schemas.microsoft.com/office/powerpoint/2010/main" val="2862277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Point of diversion is to divert a client with mental health issues from jail to a community setting. Putting someone with mental health issues in jail does not help them, likely could make their condition worse. Also saves taxpayers money as putting somebody in jail is expensive. </a:t>
            </a:r>
          </a:p>
          <a:p>
            <a:r>
              <a:rPr lang="en-CA" baseline="0" dirty="0" smtClean="0"/>
              <a:t>We’ve seen numerous types of charges,  public intoxication or if a client has multiple c – train fines, break and enter, theft, assault, probation breaches, fraud. Bylaw, provincial and less serious federal charges</a:t>
            </a:r>
          </a:p>
          <a:p>
            <a:r>
              <a:rPr lang="en-CA" baseline="0" dirty="0" smtClean="0"/>
              <a:t>Clients need to retain a lawyer who will come to court as well. </a:t>
            </a:r>
          </a:p>
          <a:p>
            <a:r>
              <a:rPr lang="en-CA" baseline="0" dirty="0" smtClean="0"/>
              <a:t>Justice specialist and team lead all meet before court to discuss how client’s our doing. Prosecutor is willing to listen to what we have to say, we can recommend when we think a client should graduate.</a:t>
            </a:r>
          </a:p>
          <a:p>
            <a:r>
              <a:rPr lang="en-CA" baseline="0" dirty="0" smtClean="0"/>
              <a:t>Have to show that behaviour is unlikely to happen again. Have to show that clients behaviours have improved with our support (CTO)</a:t>
            </a:r>
          </a:p>
          <a:p>
            <a:r>
              <a:rPr lang="en-CA" baseline="0" dirty="0" smtClean="0"/>
              <a:t>This is a kick in the butt if they need or positive feedback. Clients seem to really respect an opinion when its coming from a prosecutor. </a:t>
            </a:r>
          </a:p>
          <a:p>
            <a:endParaRPr lang="en-CA" baseline="0" dirty="0" smtClean="0"/>
          </a:p>
          <a:p>
            <a:r>
              <a:rPr lang="en-CA" baseline="0" dirty="0" smtClean="0"/>
              <a:t>Client’s are in the program between 6 months to a year depending on the severity of the charge and how well they are meeting the conditions. The more serious the charge the longer a person would be in the program. Clients have to attend court every 2 months. </a:t>
            </a:r>
          </a:p>
          <a:p>
            <a:endParaRPr lang="en-CA" baseline="0" dirty="0" smtClean="0"/>
          </a:p>
          <a:p>
            <a:r>
              <a:rPr lang="en-CA" baseline="0" dirty="0" smtClean="0"/>
              <a:t>Think about how diversion can help someone: volunteer and working. </a:t>
            </a:r>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5</a:t>
            </a:fld>
            <a:endParaRPr lang="en-CA"/>
          </a:p>
        </p:txBody>
      </p:sp>
    </p:spTree>
    <p:extLst>
      <p:ext uri="{BB962C8B-B14F-4D97-AF65-F5344CB8AC3E}">
        <p14:creationId xmlns:p14="http://schemas.microsoft.com/office/powerpoint/2010/main" val="2124931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3) We take a very holistic</a:t>
            </a:r>
            <a:r>
              <a:rPr lang="en-CA" baseline="0" dirty="0" smtClean="0"/>
              <a:t> approach, have services for every aspect of a clients life and that is also how we also try and have groups for every aspect.</a:t>
            </a:r>
            <a:r>
              <a:rPr lang="en-CA" dirty="0" smtClean="0"/>
              <a:t> Includes groups</a:t>
            </a:r>
            <a:r>
              <a:rPr lang="en-CA" baseline="0" dirty="0" smtClean="0"/>
              <a:t> like peer support, wellness group, cooking group. Clients can pick exactly what they want and what caters to their needs. </a:t>
            </a:r>
          </a:p>
          <a:p>
            <a:r>
              <a:rPr lang="en-CA" baseline="0" dirty="0" smtClean="0"/>
              <a:t>These conditions are meant to prevent recidivism rates. These conditions allow clients to get mental health support. Also by coming into the office, clients can meet each other. Many clients makes friends and also have supports outside of the office. Because of the stigma of mental illness, some of our clients have been abandoned. We try to make our clients feel welcome and safe at the office also by providing lunch at the office.</a:t>
            </a:r>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6</a:t>
            </a:fld>
            <a:endParaRPr lang="en-CA"/>
          </a:p>
        </p:txBody>
      </p:sp>
    </p:spTree>
    <p:extLst>
      <p:ext uri="{BB962C8B-B14F-4D97-AF65-F5344CB8AC3E}">
        <p14:creationId xmlns:p14="http://schemas.microsoft.com/office/powerpoint/2010/main" val="154523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Client</a:t>
            </a:r>
            <a:r>
              <a:rPr lang="en-CA" baseline="0" dirty="0" smtClean="0"/>
              <a:t>s who graduate, many continue to come to groups, continue with their doctor appointments. </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Client A - </a:t>
            </a:r>
            <a:r>
              <a:rPr lang="en-CA" sz="1200" kern="1200" dirty="0" smtClean="0">
                <a:solidFill>
                  <a:schemeClr val="tx1"/>
                </a:solidFill>
                <a:effectLst/>
                <a:latin typeface="+mn-lt"/>
                <a:ea typeface="+mn-ea"/>
                <a:cs typeface="+mn-cs"/>
              </a:rPr>
              <a:t>Client A came to Pathways to Housing with 10 criminal charges, including assault and a break and enter. As soon as we met Client A, we knew he would be a candidate for the Pathways to Housing Diversion Program</a:t>
            </a:r>
            <a:r>
              <a:rPr lang="en-CA" sz="1200" kern="1200" baseline="0" dirty="0" smtClean="0">
                <a:solidFill>
                  <a:schemeClr val="tx1"/>
                </a:solidFill>
                <a:effectLst/>
                <a:latin typeface="+mn-lt"/>
                <a:ea typeface="+mn-ea"/>
                <a:cs typeface="+mn-cs"/>
              </a:rPr>
              <a:t> as he voiced he wanted to discontinue a life of criminal activity</a:t>
            </a:r>
            <a:r>
              <a:rPr lang="en-CA" sz="1200" kern="1200" dirty="0" smtClean="0">
                <a:solidFill>
                  <a:schemeClr val="tx1"/>
                </a:solidFill>
                <a:effectLst/>
                <a:latin typeface="+mn-lt"/>
                <a:ea typeface="+mn-ea"/>
                <a:cs typeface="+mn-cs"/>
              </a:rPr>
              <a:t>. Client A voiced he did not want to continue on a life of criminal activity, but that he wanted to move forward and work on certain goals with the program. After speaking with client initially, a referral was sent to our prosecutor.  As soon as client was accepted into the Diversion Program, client A immediately become engaged with different groups, taking a particular interest to horticulture group. Client A continues to stay engaged with many of our clinicians as well. By graduating from Pathways Diversion, all of client’s charges have been dropped. Client A continues to talk about possibly getting a job one day and has no new criminal charges since. </a:t>
            </a:r>
          </a:p>
          <a:p>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7</a:t>
            </a:fld>
            <a:endParaRPr lang="en-CA"/>
          </a:p>
        </p:txBody>
      </p:sp>
    </p:spTree>
    <p:extLst>
      <p:ext uri="{BB962C8B-B14F-4D97-AF65-F5344CB8AC3E}">
        <p14:creationId xmlns:p14="http://schemas.microsoft.com/office/powerpoint/2010/main" val="3618899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Board Hearing with FAOS</a:t>
            </a:r>
            <a:r>
              <a:rPr lang="en-CA" baseline="0" dirty="0" smtClean="0"/>
              <a:t> every 6 months, justice specialist and team lead from Pathways sit on this, we update on clients status. We know him quite well so are able to see if he is going through any changes. We can update our doctors if we notice any changes. </a:t>
            </a:r>
            <a:endParaRPr lang="en-CA" dirty="0" smtClean="0"/>
          </a:p>
          <a:p>
            <a:r>
              <a:rPr lang="en-CA" dirty="0" smtClean="0"/>
              <a:t>Client</a:t>
            </a:r>
            <a:r>
              <a:rPr lang="en-CA" baseline="0" dirty="0" smtClean="0"/>
              <a:t> is extremely independent, engaged with the program – we see him twice per week, looking at working part time, used to be a welder. Now that he is on proper medication would not hurt a fly, helps another client in the apartment as she has mobility issues. Recently has made connections with him family, flew out East to visit them. </a:t>
            </a:r>
            <a:endParaRPr lang="en-CA" dirty="0"/>
          </a:p>
        </p:txBody>
      </p:sp>
      <p:sp>
        <p:nvSpPr>
          <p:cNvPr id="4" name="Slide Number Placeholder 3"/>
          <p:cNvSpPr>
            <a:spLocks noGrp="1"/>
          </p:cNvSpPr>
          <p:nvPr>
            <p:ph type="sldNum" sz="quarter" idx="10"/>
          </p:nvPr>
        </p:nvSpPr>
        <p:spPr/>
        <p:txBody>
          <a:bodyPr/>
          <a:lstStyle/>
          <a:p>
            <a:fld id="{3126B3E1-D373-4224-B1BD-51462F9B82BA}" type="slidenum">
              <a:rPr lang="en-CA" smtClean="0"/>
              <a:t>9</a:t>
            </a:fld>
            <a:endParaRPr lang="en-CA"/>
          </a:p>
        </p:txBody>
      </p:sp>
    </p:spTree>
    <p:extLst>
      <p:ext uri="{BB962C8B-B14F-4D97-AF65-F5344CB8AC3E}">
        <p14:creationId xmlns:p14="http://schemas.microsoft.com/office/powerpoint/2010/main" val="285010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CA" dirty="0" smtClean="0"/>
              <a:t>Advocating</a:t>
            </a:r>
            <a:r>
              <a:rPr lang="en-CA" baseline="0" dirty="0" smtClean="0"/>
              <a:t> for clients or acting as a mental health support at court. Fine options, if clients receive bylaw tickets such as c –train fines or pubic intoxication fines, fine options is a good option as our clients do not make a ton of money. They can come to our groups at pathways and receive hours towards their fines. Clients makes $10.00 / hour and a c train ticket is 250 then they have to do group activity for 25 hours. Some of our wellness activities are 8 hours so these are good groups to come too. Lake Louise</a:t>
            </a:r>
          </a:p>
          <a:p>
            <a:pPr marL="228600" indent="-228600">
              <a:buAutoNum type="arabicParenR"/>
            </a:pPr>
            <a:endParaRPr lang="en-CA" baseline="0" dirty="0" smtClean="0"/>
          </a:p>
          <a:p>
            <a:pPr marL="228600" indent="-228600">
              <a:buAutoNum type="arabicParenR"/>
            </a:pPr>
            <a:r>
              <a:rPr lang="en-CA" baseline="0" dirty="0" smtClean="0"/>
              <a:t>Alberta health services has their own diversion program, their goals are similar to ours, reduce recidivism rates, keeping a client out of jail while also treating the client’s mental illness.</a:t>
            </a:r>
          </a:p>
        </p:txBody>
      </p:sp>
      <p:sp>
        <p:nvSpPr>
          <p:cNvPr id="4" name="Slide Number Placeholder 3"/>
          <p:cNvSpPr>
            <a:spLocks noGrp="1"/>
          </p:cNvSpPr>
          <p:nvPr>
            <p:ph type="sldNum" sz="quarter" idx="10"/>
          </p:nvPr>
        </p:nvSpPr>
        <p:spPr/>
        <p:txBody>
          <a:bodyPr/>
          <a:lstStyle/>
          <a:p>
            <a:fld id="{3126B3E1-D373-4224-B1BD-51462F9B82BA}" type="slidenum">
              <a:rPr lang="en-CA" smtClean="0"/>
              <a:t>10</a:t>
            </a:fld>
            <a:endParaRPr lang="en-CA"/>
          </a:p>
        </p:txBody>
      </p:sp>
    </p:spTree>
    <p:extLst>
      <p:ext uri="{BB962C8B-B14F-4D97-AF65-F5344CB8AC3E}">
        <p14:creationId xmlns:p14="http://schemas.microsoft.com/office/powerpoint/2010/main" val="6317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861CD7-9B5F-4403-8E70-812580A0CA34}" type="datetimeFigureOut">
              <a:rPr lang="en-CA" smtClean="0"/>
              <a:t>27/04/2015</a:t>
            </a:fld>
            <a:endParaRPr lang="en-CA"/>
          </a:p>
        </p:txBody>
      </p:sp>
      <p:sp>
        <p:nvSpPr>
          <p:cNvPr id="5" name="Footer Placeholder 4"/>
          <p:cNvSpPr>
            <a:spLocks noGrp="1"/>
          </p:cNvSpPr>
          <p:nvPr>
            <p:ph type="ftr" sz="quarter" idx="11"/>
          </p:nvPr>
        </p:nvSpPr>
        <p:spPr/>
        <p:txBody>
          <a:bodyPr/>
          <a:lstStyle/>
          <a:p>
            <a:endParaRPr lang="en-C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68EA729-1DD9-42FD-A91E-8A29A5248D03}" type="slidenum">
              <a:rPr lang="en-CA" smtClean="0"/>
              <a:t>‹#›</a:t>
            </a:fld>
            <a:endParaRPr lang="en-C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61CD7-9B5F-4403-8E70-812580A0CA34}" type="datetimeFigureOut">
              <a:rPr lang="en-CA" smtClean="0"/>
              <a:t>27/04/2015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861CD7-9B5F-4403-8E70-812580A0CA34}" type="datetimeFigureOut">
              <a:rPr lang="en-CA" smtClean="0"/>
              <a:t>27/04/2015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61CD7-9B5F-4403-8E70-812580A0CA34}" type="datetimeFigureOut">
              <a:rPr lang="en-CA" smtClean="0"/>
              <a:t>27/04/2015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861CD7-9B5F-4403-8E70-812580A0CA34}" type="datetimeFigureOut">
              <a:rPr lang="en-CA" smtClean="0"/>
              <a:t>27/04/2015</a:t>
            </a:fld>
            <a:endParaRPr lang="en-C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68EA729-1DD9-42FD-A91E-8A29A5248D03}" type="slidenum">
              <a:rPr lang="en-CA" smtClean="0"/>
              <a:t>‹#›</a:t>
            </a:fld>
            <a:endParaRPr lang="en-C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861CD7-9B5F-4403-8E70-812580A0CA34}" type="datetimeFigureOut">
              <a:rPr lang="en-CA" smtClean="0"/>
              <a:t>27/04/2015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861CD7-9B5F-4403-8E70-812580A0CA34}" type="datetimeFigureOut">
              <a:rPr lang="en-CA" smtClean="0"/>
              <a:t>27/04/2015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61CD7-9B5F-4403-8E70-812580A0CA34}" type="datetimeFigureOut">
              <a:rPr lang="en-CA" smtClean="0"/>
              <a:t>27/04/2015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9861CD7-9B5F-4403-8E70-812580A0CA34}" type="datetimeFigureOut">
              <a:rPr lang="en-CA" smtClean="0"/>
              <a:t>27/04/2015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68EA729-1DD9-42FD-A91E-8A29A5248D0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861CD7-9B5F-4403-8E70-812580A0CA34}" type="datetimeFigureOut">
              <a:rPr lang="en-CA" smtClean="0"/>
              <a:t>27/04/2015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68EA729-1DD9-42FD-A91E-8A29A5248D03}" type="slidenum">
              <a:rPr lang="en-CA" smtClean="0"/>
              <a:t>‹#›</a:t>
            </a:fld>
            <a:endParaRPr lang="en-C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9861CD7-9B5F-4403-8E70-812580A0CA34}" type="datetimeFigureOut">
              <a:rPr lang="en-CA" smtClean="0"/>
              <a:t>27/04/2015</a:t>
            </a:fld>
            <a:endParaRPr lang="en-CA"/>
          </a:p>
        </p:txBody>
      </p:sp>
      <p:sp>
        <p:nvSpPr>
          <p:cNvPr id="7" name="Slide Number Placeholder 6"/>
          <p:cNvSpPr>
            <a:spLocks noGrp="1"/>
          </p:cNvSpPr>
          <p:nvPr>
            <p:ph type="sldNum" sz="quarter" idx="12"/>
          </p:nvPr>
        </p:nvSpPr>
        <p:spPr/>
        <p:txBody>
          <a:bodyPr/>
          <a:lstStyle/>
          <a:p>
            <a:fld id="{168EA729-1DD9-42FD-A91E-8A29A5248D03}" type="slidenum">
              <a:rPr lang="en-CA" smtClean="0"/>
              <a:t>‹#›</a:t>
            </a:fld>
            <a:endParaRPr lang="en-C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C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9861CD7-9B5F-4403-8E70-812580A0CA34}" type="datetimeFigureOut">
              <a:rPr lang="en-CA" smtClean="0"/>
              <a:t>27/04/2015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68EA729-1DD9-42FD-A91E-8A29A5248D03}" type="slidenum">
              <a:rPr lang="en-CA" smtClean="0"/>
              <a:t>‹#›</a:t>
            </a:fld>
            <a:endParaRPr lang="en-C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CA" dirty="0" smtClean="0"/>
              <a:t>Kim Andjelic BA </a:t>
            </a:r>
            <a:r>
              <a:rPr lang="en-CA" dirty="0" err="1" smtClean="0"/>
              <a:t>Crim</a:t>
            </a:r>
            <a:r>
              <a:rPr lang="en-CA" dirty="0" smtClean="0"/>
              <a:t> and Tiffany Syroid BSW, RSW</a:t>
            </a:r>
            <a:endParaRPr lang="en-CA" dirty="0"/>
          </a:p>
        </p:txBody>
      </p:sp>
      <p:sp>
        <p:nvSpPr>
          <p:cNvPr id="2" name="Title 1"/>
          <p:cNvSpPr>
            <a:spLocks noGrp="1"/>
          </p:cNvSpPr>
          <p:nvPr>
            <p:ph type="ctrTitle"/>
          </p:nvPr>
        </p:nvSpPr>
        <p:spPr/>
        <p:txBody>
          <a:bodyPr/>
          <a:lstStyle/>
          <a:p>
            <a:r>
              <a:rPr lang="en-CA" dirty="0" smtClean="0"/>
              <a:t>Intro: Diversion and housing first</a:t>
            </a:r>
            <a:endParaRPr lang="en-CA" dirty="0"/>
          </a:p>
        </p:txBody>
      </p:sp>
    </p:spTree>
    <p:extLst>
      <p:ext uri="{BB962C8B-B14F-4D97-AF65-F5344CB8AC3E}">
        <p14:creationId xmlns:p14="http://schemas.microsoft.com/office/powerpoint/2010/main" val="101549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Justice specialist role</a:t>
            </a:r>
            <a:endParaRPr lang="en-CA" dirty="0"/>
          </a:p>
        </p:txBody>
      </p:sp>
      <p:sp>
        <p:nvSpPr>
          <p:cNvPr id="3" name="Content Placeholder 2"/>
          <p:cNvSpPr>
            <a:spLocks noGrp="1"/>
          </p:cNvSpPr>
          <p:nvPr>
            <p:ph idx="1"/>
          </p:nvPr>
        </p:nvSpPr>
        <p:spPr/>
        <p:txBody>
          <a:bodyPr>
            <a:noAutofit/>
          </a:bodyPr>
          <a:lstStyle/>
          <a:p>
            <a:r>
              <a:rPr lang="en-CA" dirty="0" smtClean="0"/>
              <a:t>Attending probation appointments. </a:t>
            </a:r>
            <a:br>
              <a:rPr lang="en-CA" dirty="0" smtClean="0"/>
            </a:br>
            <a:r>
              <a:rPr lang="en-CA" dirty="0" smtClean="0"/>
              <a:t>advocacy </a:t>
            </a:r>
            <a:r>
              <a:rPr lang="en-CA" dirty="0"/>
              <a:t>letters </a:t>
            </a:r>
            <a:r>
              <a:rPr lang="en-CA" dirty="0" smtClean="0"/>
              <a:t>to</a:t>
            </a:r>
          </a:p>
          <a:p>
            <a:r>
              <a:rPr lang="en-CA" dirty="0" smtClean="0"/>
              <a:t> </a:t>
            </a:r>
            <a:r>
              <a:rPr lang="en-CA" dirty="0"/>
              <a:t>attending lawyer </a:t>
            </a:r>
            <a:r>
              <a:rPr lang="en-CA" dirty="0" smtClean="0"/>
              <a:t>appointments</a:t>
            </a:r>
          </a:p>
          <a:p>
            <a:r>
              <a:rPr lang="en-CA" dirty="0" smtClean="0"/>
              <a:t>CSO </a:t>
            </a:r>
            <a:r>
              <a:rPr lang="en-CA" dirty="0"/>
              <a:t>breach, </a:t>
            </a:r>
            <a:r>
              <a:rPr lang="en-CA" dirty="0" smtClean="0"/>
              <a:t>trafficking</a:t>
            </a:r>
            <a:r>
              <a:rPr lang="en-CA" dirty="0"/>
              <a:t>, restraining </a:t>
            </a:r>
            <a:r>
              <a:rPr lang="en-CA" dirty="0" smtClean="0"/>
              <a:t>order, </a:t>
            </a:r>
            <a:r>
              <a:rPr lang="en-CA" dirty="0"/>
              <a:t>family matters and community service hours. </a:t>
            </a:r>
            <a:endParaRPr lang="en-CA" dirty="0" smtClean="0"/>
          </a:p>
          <a:p>
            <a:r>
              <a:rPr lang="en-CA" dirty="0"/>
              <a:t>V</a:t>
            </a:r>
            <a:r>
              <a:rPr lang="en-CA" dirty="0" smtClean="0"/>
              <a:t>ictim assistance</a:t>
            </a:r>
          </a:p>
          <a:p>
            <a:r>
              <a:rPr lang="en-CA" dirty="0" smtClean="0"/>
              <a:t>Alberta </a:t>
            </a:r>
            <a:r>
              <a:rPr lang="en-CA" dirty="0"/>
              <a:t>Health Services Diversion </a:t>
            </a:r>
            <a:r>
              <a:rPr lang="en-CA" dirty="0" smtClean="0"/>
              <a:t>Program</a:t>
            </a:r>
          </a:p>
          <a:p>
            <a:r>
              <a:rPr lang="en-CA" dirty="0" smtClean="0"/>
              <a:t>Pardons</a:t>
            </a:r>
            <a:endParaRPr lang="en-CA" dirty="0"/>
          </a:p>
        </p:txBody>
      </p:sp>
    </p:spTree>
    <p:extLst>
      <p:ext uri="{BB962C8B-B14F-4D97-AF65-F5344CB8AC3E}">
        <p14:creationId xmlns:p14="http://schemas.microsoft.com/office/powerpoint/2010/main" val="49184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housing first?</a:t>
            </a:r>
            <a:endParaRPr lang="en-CA" dirty="0"/>
          </a:p>
        </p:txBody>
      </p:sp>
      <p:sp>
        <p:nvSpPr>
          <p:cNvPr id="3" name="Content Placeholder 2"/>
          <p:cNvSpPr>
            <a:spLocks noGrp="1"/>
          </p:cNvSpPr>
          <p:nvPr>
            <p:ph idx="1"/>
          </p:nvPr>
        </p:nvSpPr>
        <p:spPr/>
        <p:txBody>
          <a:bodyPr>
            <a:normAutofit fontScale="85000" lnSpcReduction="20000"/>
          </a:bodyPr>
          <a:lstStyle/>
          <a:p>
            <a:r>
              <a:rPr lang="en-CA" dirty="0"/>
              <a:t>As defined by The National Alliance to </a:t>
            </a:r>
          </a:p>
          <a:p>
            <a:r>
              <a:rPr lang="en-CA" dirty="0"/>
              <a:t>  End Homelessness in the USA:</a:t>
            </a:r>
          </a:p>
          <a:p>
            <a:r>
              <a:rPr lang="en-CA" dirty="0"/>
              <a:t>  “A client-driven strategy that provides immediate access to an apartment without requiring initial participation in psychiatric treatment or treatment for sobriety”</a:t>
            </a:r>
          </a:p>
          <a:p>
            <a:endParaRPr lang="en-CA" dirty="0"/>
          </a:p>
          <a:p>
            <a:r>
              <a:rPr lang="en-CA" dirty="0"/>
              <a:t>Most current programs require homeless individuals to be “housing ready” with multiple requirements placed on clients before they can be housed (i.e. sobriety periods, medication compliance, involvement in multiple programs, free of criminal charges)</a:t>
            </a:r>
            <a:br>
              <a:rPr lang="en-CA" dirty="0"/>
            </a:br>
            <a:endParaRPr lang="en-CA" dirty="0"/>
          </a:p>
          <a:p>
            <a:r>
              <a:rPr lang="en-CA" dirty="0"/>
              <a:t>Once the chaos of homelessness is eliminated from a person’s life, clinical and social stabilization occur faster and are more enduring</a:t>
            </a:r>
          </a:p>
          <a:p>
            <a:endParaRPr lang="en-CA" dirty="0"/>
          </a:p>
        </p:txBody>
      </p:sp>
    </p:spTree>
    <p:extLst>
      <p:ext uri="{BB962C8B-B14F-4D97-AF65-F5344CB8AC3E}">
        <p14:creationId xmlns:p14="http://schemas.microsoft.com/office/powerpoint/2010/main" val="294199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Cost of homelessness</a:t>
            </a:r>
            <a:endParaRPr lang="en-CA" dirty="0"/>
          </a:p>
        </p:txBody>
      </p:sp>
      <p:sp>
        <p:nvSpPr>
          <p:cNvPr id="3" name="Content Placeholder 2"/>
          <p:cNvSpPr>
            <a:spLocks noGrp="1"/>
          </p:cNvSpPr>
          <p:nvPr>
            <p:ph idx="1"/>
          </p:nvPr>
        </p:nvSpPr>
        <p:spPr/>
        <p:txBody>
          <a:bodyPr>
            <a:normAutofit/>
          </a:bodyPr>
          <a:lstStyle/>
          <a:p>
            <a:r>
              <a:rPr lang="en-CA" dirty="0"/>
              <a:t>The average cost of homelessness in Calgary is estimated to be $134,000 per person per year1</a:t>
            </a:r>
          </a:p>
          <a:p>
            <a:endParaRPr lang="en-CA" dirty="0"/>
          </a:p>
          <a:p>
            <a:r>
              <a:rPr lang="en-CA" dirty="0"/>
              <a:t> Costs incurred:</a:t>
            </a:r>
          </a:p>
          <a:p>
            <a:r>
              <a:rPr lang="en-CA" dirty="0"/>
              <a:t>Hospital - average $800/day = $24,000/month</a:t>
            </a:r>
          </a:p>
          <a:p>
            <a:r>
              <a:rPr lang="en-CA" dirty="0"/>
              <a:t>Shelter - $25 - 50/day = $1,500/month</a:t>
            </a:r>
          </a:p>
          <a:p>
            <a:r>
              <a:rPr lang="en-CA" dirty="0"/>
              <a:t>Incarceration - $110/day = $3,300/month</a:t>
            </a:r>
          </a:p>
          <a:p>
            <a:r>
              <a:rPr lang="en-CA" dirty="0"/>
              <a:t>Other: Police involvement, EMS, courts, </a:t>
            </a:r>
          </a:p>
          <a:p>
            <a:r>
              <a:rPr lang="en-CA" dirty="0"/>
              <a:t>    out-patient health services</a:t>
            </a:r>
          </a:p>
          <a:p>
            <a:r>
              <a:rPr lang="en-CA" sz="1200" dirty="0"/>
              <a:t>1Data from research compiled by Calgary’s 10 Year</a:t>
            </a:r>
          </a:p>
          <a:p>
            <a:r>
              <a:rPr lang="en-CA" sz="1200" dirty="0"/>
              <a:t> Plan to End Homelessness</a:t>
            </a:r>
          </a:p>
          <a:p>
            <a:endParaRPr lang="en-CA" dirty="0"/>
          </a:p>
        </p:txBody>
      </p:sp>
    </p:spTree>
    <p:extLst>
      <p:ext uri="{BB962C8B-B14F-4D97-AF65-F5344CB8AC3E}">
        <p14:creationId xmlns:p14="http://schemas.microsoft.com/office/powerpoint/2010/main" val="150431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Pathways Program Goals</a:t>
            </a:r>
          </a:p>
        </p:txBody>
      </p:sp>
      <p:sp>
        <p:nvSpPr>
          <p:cNvPr id="3" name="Content Placeholder 2"/>
          <p:cNvSpPr>
            <a:spLocks noGrp="1"/>
          </p:cNvSpPr>
          <p:nvPr>
            <p:ph idx="1"/>
          </p:nvPr>
        </p:nvSpPr>
        <p:spPr/>
        <p:txBody>
          <a:bodyPr>
            <a:normAutofit fontScale="85000" lnSpcReduction="10000"/>
          </a:bodyPr>
          <a:lstStyle/>
          <a:p>
            <a:r>
              <a:rPr lang="en-CA" dirty="0"/>
              <a:t>Enables clients to obtain immediate access to permanent, independent housing.</a:t>
            </a:r>
            <a:br>
              <a:rPr lang="en-CA" dirty="0"/>
            </a:br>
            <a:endParaRPr lang="en-CA" dirty="0"/>
          </a:p>
          <a:p>
            <a:r>
              <a:rPr lang="en-CA" dirty="0"/>
              <a:t>Reduces hospitalizations, EMS, CPS, ER Visits.</a:t>
            </a:r>
            <a:br>
              <a:rPr lang="en-CA" dirty="0"/>
            </a:br>
            <a:endParaRPr lang="en-CA" dirty="0"/>
          </a:p>
          <a:p>
            <a:r>
              <a:rPr lang="en-CA" dirty="0"/>
              <a:t>Belief in recovery which rests on the knowledge that people with mental illness can and do recover their lives completely!</a:t>
            </a:r>
          </a:p>
          <a:p>
            <a:endParaRPr lang="en-CA" dirty="0"/>
          </a:p>
          <a:p>
            <a:r>
              <a:rPr lang="en-CA" dirty="0"/>
              <a:t>Supports clients in reaching education &amp; vocational goals.</a:t>
            </a:r>
          </a:p>
          <a:p>
            <a:endParaRPr lang="en-CA" dirty="0"/>
          </a:p>
          <a:p>
            <a:r>
              <a:rPr lang="en-CA" dirty="0"/>
              <a:t>Reconnection/involvement with family.</a:t>
            </a:r>
          </a:p>
          <a:p>
            <a:endParaRPr lang="en-CA" dirty="0"/>
          </a:p>
          <a:p>
            <a:r>
              <a:rPr lang="en-CA" dirty="0"/>
              <a:t>Reduce incarcerations and contact with police. </a:t>
            </a:r>
          </a:p>
          <a:p>
            <a:endParaRPr lang="en-CA" dirty="0"/>
          </a:p>
        </p:txBody>
      </p:sp>
    </p:spTree>
    <p:extLst>
      <p:ext uri="{BB962C8B-B14F-4D97-AF65-F5344CB8AC3E}">
        <p14:creationId xmlns:p14="http://schemas.microsoft.com/office/powerpoint/2010/main" val="12088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Diversion Program</a:t>
            </a:r>
            <a:endParaRPr lang="en-CA" dirty="0"/>
          </a:p>
        </p:txBody>
      </p:sp>
      <p:sp>
        <p:nvSpPr>
          <p:cNvPr id="3" name="Content Placeholder 2"/>
          <p:cNvSpPr>
            <a:spLocks noGrp="1"/>
          </p:cNvSpPr>
          <p:nvPr>
            <p:ph idx="1"/>
          </p:nvPr>
        </p:nvSpPr>
        <p:spPr/>
        <p:txBody>
          <a:bodyPr>
            <a:normAutofit lnSpcReduction="10000"/>
          </a:bodyPr>
          <a:lstStyle/>
          <a:p>
            <a:r>
              <a:rPr lang="en-CA" sz="3200" dirty="0" smtClean="0"/>
              <a:t>Designed to divert offenders with mental health issues from jail to a community setting</a:t>
            </a:r>
          </a:p>
          <a:p>
            <a:r>
              <a:rPr lang="en-CA" sz="3200" dirty="0" smtClean="0"/>
              <a:t>Varied offences</a:t>
            </a:r>
          </a:p>
          <a:p>
            <a:r>
              <a:rPr lang="en-CA" sz="3200" dirty="0" smtClean="0"/>
              <a:t>Clients </a:t>
            </a:r>
            <a:r>
              <a:rPr lang="en-CA" sz="3200" dirty="0"/>
              <a:t>have to appear in court and receive feedback from </a:t>
            </a:r>
            <a:r>
              <a:rPr lang="en-CA" sz="3200" dirty="0" smtClean="0"/>
              <a:t>judge</a:t>
            </a:r>
          </a:p>
          <a:p>
            <a:r>
              <a:rPr lang="en-CA" sz="3200" dirty="0" smtClean="0"/>
              <a:t>If clients graduate from diversion, there charges are dropped with no criminal record</a:t>
            </a:r>
          </a:p>
        </p:txBody>
      </p:sp>
    </p:spTree>
    <p:extLst>
      <p:ext uri="{BB962C8B-B14F-4D97-AF65-F5344CB8AC3E}">
        <p14:creationId xmlns:p14="http://schemas.microsoft.com/office/powerpoint/2010/main" val="32316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Conditions of diversion</a:t>
            </a:r>
            <a:endParaRPr lang="en-CA" dirty="0"/>
          </a:p>
        </p:txBody>
      </p:sp>
      <p:sp>
        <p:nvSpPr>
          <p:cNvPr id="3" name="Content Placeholder 2"/>
          <p:cNvSpPr>
            <a:spLocks noGrp="1"/>
          </p:cNvSpPr>
          <p:nvPr>
            <p:ph idx="1"/>
          </p:nvPr>
        </p:nvSpPr>
        <p:spPr/>
        <p:txBody>
          <a:bodyPr>
            <a:normAutofit/>
          </a:bodyPr>
          <a:lstStyle/>
          <a:p>
            <a:r>
              <a:rPr lang="en-CA" dirty="0" smtClean="0"/>
              <a:t>Clients have to attend doctor / psychiatrist appointments</a:t>
            </a:r>
          </a:p>
          <a:p>
            <a:r>
              <a:rPr lang="en-CA" dirty="0" smtClean="0"/>
              <a:t>Have to meet with mental health clinicians at least once per week</a:t>
            </a:r>
          </a:p>
          <a:p>
            <a:r>
              <a:rPr lang="en-CA" dirty="0" smtClean="0"/>
              <a:t>Have to attend group counselling once per month</a:t>
            </a:r>
          </a:p>
          <a:p>
            <a:r>
              <a:rPr lang="en-CA" dirty="0" smtClean="0"/>
              <a:t>Have to attend court dates</a:t>
            </a:r>
          </a:p>
          <a:p>
            <a:r>
              <a:rPr lang="en-CA" dirty="0" smtClean="0"/>
              <a:t>Pay rent and keep apartment in good standing order</a:t>
            </a:r>
            <a:endParaRPr lang="en-CA" dirty="0"/>
          </a:p>
        </p:txBody>
      </p:sp>
    </p:spTree>
    <p:extLst>
      <p:ext uri="{BB962C8B-B14F-4D97-AF65-F5344CB8AC3E}">
        <p14:creationId xmlns:p14="http://schemas.microsoft.com/office/powerpoint/2010/main" val="159794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Success of diversion</a:t>
            </a:r>
            <a:endParaRPr lang="en-CA" dirty="0"/>
          </a:p>
        </p:txBody>
      </p:sp>
      <p:sp>
        <p:nvSpPr>
          <p:cNvPr id="3" name="Content Placeholder 2"/>
          <p:cNvSpPr>
            <a:spLocks noGrp="1"/>
          </p:cNvSpPr>
          <p:nvPr>
            <p:ph idx="1"/>
          </p:nvPr>
        </p:nvSpPr>
        <p:spPr/>
        <p:txBody>
          <a:bodyPr/>
          <a:lstStyle/>
          <a:p>
            <a:r>
              <a:rPr lang="en-CA" sz="3200" dirty="0" smtClean="0"/>
              <a:t>Clients </a:t>
            </a:r>
            <a:r>
              <a:rPr lang="en-CA" sz="3200" dirty="0"/>
              <a:t>get into a routine and continue engagement </a:t>
            </a:r>
            <a:endParaRPr lang="en-CA" sz="3200" dirty="0" smtClean="0"/>
          </a:p>
          <a:p>
            <a:r>
              <a:rPr lang="en-CA" sz="3200" dirty="0" smtClean="0"/>
              <a:t>In the last 2 years, 7 clients have graduated so far. 8 clients in the program right now. </a:t>
            </a:r>
          </a:p>
          <a:p>
            <a:r>
              <a:rPr lang="en-CA" sz="3200" dirty="0" smtClean="0"/>
              <a:t>New beginning for our clients</a:t>
            </a:r>
          </a:p>
          <a:p>
            <a:endParaRPr lang="en-CA" dirty="0" smtClean="0"/>
          </a:p>
          <a:p>
            <a:endParaRPr lang="en-CA" dirty="0"/>
          </a:p>
        </p:txBody>
      </p:sp>
    </p:spTree>
    <p:extLst>
      <p:ext uri="{BB962C8B-B14F-4D97-AF65-F5344CB8AC3E}">
        <p14:creationId xmlns:p14="http://schemas.microsoft.com/office/powerpoint/2010/main" val="4852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Case study</a:t>
            </a:r>
            <a:endParaRPr lang="en-CA" dirty="0"/>
          </a:p>
        </p:txBody>
      </p:sp>
      <p:sp>
        <p:nvSpPr>
          <p:cNvPr id="3" name="Content Placeholder 2"/>
          <p:cNvSpPr>
            <a:spLocks noGrp="1"/>
          </p:cNvSpPr>
          <p:nvPr>
            <p:ph idx="1"/>
          </p:nvPr>
        </p:nvSpPr>
        <p:spPr/>
        <p:txBody>
          <a:bodyPr/>
          <a:lstStyle/>
          <a:p>
            <a:r>
              <a:rPr lang="en-CA" sz="3200" dirty="0" smtClean="0"/>
              <a:t>10 criminal charges – including assault, theft and break and enter. </a:t>
            </a:r>
          </a:p>
          <a:p>
            <a:r>
              <a:rPr lang="en-CA" sz="3200" dirty="0" smtClean="0"/>
              <a:t>Expressing motivation to discontinue a life of criminal activity</a:t>
            </a:r>
          </a:p>
          <a:p>
            <a:r>
              <a:rPr lang="en-CA" sz="3200" dirty="0" smtClean="0"/>
              <a:t>Took interest to numerous groups – horticulture group</a:t>
            </a:r>
          </a:p>
          <a:p>
            <a:r>
              <a:rPr lang="en-CA" sz="3200" dirty="0" smtClean="0"/>
              <a:t>All charges dropped</a:t>
            </a:r>
          </a:p>
          <a:p>
            <a:endParaRPr lang="en-CA" dirty="0"/>
          </a:p>
        </p:txBody>
      </p:sp>
    </p:spTree>
    <p:extLst>
      <p:ext uri="{BB962C8B-B14F-4D97-AF65-F5344CB8AC3E}">
        <p14:creationId xmlns:p14="http://schemas.microsoft.com/office/powerpoint/2010/main" val="337023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Client not qualifying for diversion</a:t>
            </a:r>
            <a:endParaRPr lang="en-CA" dirty="0"/>
          </a:p>
        </p:txBody>
      </p:sp>
      <p:sp>
        <p:nvSpPr>
          <p:cNvPr id="3" name="Content Placeholder 2"/>
          <p:cNvSpPr>
            <a:spLocks noGrp="1"/>
          </p:cNvSpPr>
          <p:nvPr>
            <p:ph idx="1"/>
          </p:nvPr>
        </p:nvSpPr>
        <p:spPr/>
        <p:txBody>
          <a:bodyPr/>
          <a:lstStyle/>
          <a:p>
            <a:r>
              <a:rPr lang="en-CA" dirty="0" smtClean="0"/>
              <a:t>Client suffering from paranoid schizophrenia and major depressive disorder, assaulted a person at Tim Horton’s, caused bodily harm</a:t>
            </a:r>
          </a:p>
          <a:p>
            <a:r>
              <a:rPr lang="en-CA" dirty="0" smtClean="0"/>
              <a:t>Went through court system and was declared NCR.  </a:t>
            </a:r>
          </a:p>
          <a:p>
            <a:r>
              <a:rPr lang="en-CA" dirty="0" smtClean="0"/>
              <a:t>FAOS – Forensic Assessment Outpatient Service</a:t>
            </a:r>
          </a:p>
          <a:p>
            <a:r>
              <a:rPr lang="en-CA" dirty="0" smtClean="0"/>
              <a:t>Regularly visit with a psychiatrist at FAOS as well at Pathways conditions he needs to follow.</a:t>
            </a:r>
          </a:p>
          <a:p>
            <a:r>
              <a:rPr lang="en-CA" dirty="0" smtClean="0"/>
              <a:t>Given proper medication and supports, also attends AA and is sober, client now a model participant at Pathways</a:t>
            </a:r>
            <a:endParaRPr lang="en-CA" dirty="0"/>
          </a:p>
        </p:txBody>
      </p:sp>
    </p:spTree>
    <p:extLst>
      <p:ext uri="{BB962C8B-B14F-4D97-AF65-F5344CB8AC3E}">
        <p14:creationId xmlns:p14="http://schemas.microsoft.com/office/powerpoint/2010/main" val="201642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441</TotalTime>
  <Words>1371</Words>
  <Application>Microsoft Office PowerPoint</Application>
  <PresentationFormat>On-screen Show (4:3)</PresentationFormat>
  <Paragraphs>93</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Intro: Diversion and housing first</vt:lpstr>
      <vt:lpstr>What is housing first?</vt:lpstr>
      <vt:lpstr>Cost of homelessness</vt:lpstr>
      <vt:lpstr>Pathways Program Goals</vt:lpstr>
      <vt:lpstr>Diversion Program</vt:lpstr>
      <vt:lpstr>Conditions of diversion</vt:lpstr>
      <vt:lpstr>Success of diversion</vt:lpstr>
      <vt:lpstr>Case study</vt:lpstr>
      <vt:lpstr>Client not qualifying for diversion</vt:lpstr>
      <vt:lpstr>Justice specialist role</vt:lpstr>
    </vt:vector>
  </TitlesOfParts>
  <Company>The Alex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Diversion and housing first</dc:title>
  <dc:creator>Kimberley  Andjelic</dc:creator>
  <cp:lastModifiedBy>Kimberley  Andjelic</cp:lastModifiedBy>
  <cp:revision>32</cp:revision>
  <dcterms:created xsi:type="dcterms:W3CDTF">2015-04-15T19:52:35Z</dcterms:created>
  <dcterms:modified xsi:type="dcterms:W3CDTF">2015-04-27T15:44:31Z</dcterms:modified>
</cp:coreProperties>
</file>