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62" r:id="rId2"/>
    <p:sldId id="264" r:id="rId3"/>
    <p:sldId id="267" r:id="rId4"/>
    <p:sldId id="268" r:id="rId5"/>
    <p:sldId id="302" r:id="rId6"/>
    <p:sldId id="269" r:id="rId7"/>
    <p:sldId id="293" r:id="rId8"/>
    <p:sldId id="300" r:id="rId9"/>
    <p:sldId id="270" r:id="rId10"/>
    <p:sldId id="294" r:id="rId11"/>
    <p:sldId id="295" r:id="rId12"/>
    <p:sldId id="296" r:id="rId13"/>
    <p:sldId id="256" r:id="rId14"/>
    <p:sldId id="283" r:id="rId15"/>
    <p:sldId id="257"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421B"/>
    <a:srgbClr val="AA9B86"/>
    <a:srgbClr val="D06F1A"/>
    <a:srgbClr val="CD5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2" autoAdjust="0"/>
    <p:restoredTop sz="85968" autoAdjust="0"/>
  </p:normalViewPr>
  <p:slideViewPr>
    <p:cSldViewPr snapToGrid="0" snapToObjects="1">
      <p:cViewPr>
        <p:scale>
          <a:sx n="75" d="100"/>
          <a:sy n="75" d="100"/>
        </p:scale>
        <p:origin x="-1374" y="18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F9E843D1-B27B-46D2-9250-B0D01A506355}" type="datetimeFigureOut">
              <a:rPr lang="en-US" smtClean="0"/>
              <a:t>4/24/2015</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AF63C15C-8873-4E3A-8CFF-F4763A44CE0E}" type="slidenum">
              <a:rPr lang="en-US" smtClean="0"/>
              <a:t>‹#›</a:t>
            </a:fld>
            <a:endParaRPr lang="en-US"/>
          </a:p>
        </p:txBody>
      </p:sp>
    </p:spTree>
    <p:extLst>
      <p:ext uri="{BB962C8B-B14F-4D97-AF65-F5344CB8AC3E}">
        <p14:creationId xmlns:p14="http://schemas.microsoft.com/office/powerpoint/2010/main" val="9326416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34" y="0"/>
            <a:ext cx="3038648" cy="465138"/>
          </a:xfrm>
          <a:prstGeom prst="rect">
            <a:avLst/>
          </a:prstGeom>
        </p:spPr>
        <p:txBody>
          <a:bodyPr vert="horz" lIns="91440" tIns="45720" rIns="91440" bIns="45720" rtlCol="0"/>
          <a:lstStyle>
            <a:lvl1pPr algn="r">
              <a:defRPr sz="1200"/>
            </a:lvl1pPr>
          </a:lstStyle>
          <a:p>
            <a:fld id="{FB526487-E799-454E-8970-D6622D952C6D}" type="datetimeFigureOut">
              <a:rPr lang="en-US" smtClean="0"/>
              <a:t>4/24/2015</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848" y="4416426"/>
            <a:ext cx="560832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40" tIns="45720" rIns="91440" bIns="45720" rtlCol="0" anchor="b"/>
          <a:lstStyle>
            <a:lvl1pPr algn="r">
              <a:defRPr sz="1200"/>
            </a:lvl1pPr>
          </a:lstStyle>
          <a:p>
            <a:fld id="{FE77C14B-9F49-4B3F-8207-B8791180E48F}" type="slidenum">
              <a:rPr lang="en-US" smtClean="0"/>
              <a:t>‹#›</a:t>
            </a:fld>
            <a:endParaRPr lang="en-US"/>
          </a:p>
        </p:txBody>
      </p:sp>
    </p:spTree>
    <p:extLst>
      <p:ext uri="{BB962C8B-B14F-4D97-AF65-F5344CB8AC3E}">
        <p14:creationId xmlns:p14="http://schemas.microsoft.com/office/powerpoint/2010/main" val="404627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77C14B-9F49-4B3F-8207-B8791180E48F}" type="slidenum">
              <a:rPr lang="en-US" smtClean="0"/>
              <a:t>2</a:t>
            </a:fld>
            <a:endParaRPr lang="en-US"/>
          </a:p>
        </p:txBody>
      </p:sp>
    </p:spTree>
    <p:extLst>
      <p:ext uri="{BB962C8B-B14F-4D97-AF65-F5344CB8AC3E}">
        <p14:creationId xmlns:p14="http://schemas.microsoft.com/office/powerpoint/2010/main" val="3065823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77C14B-9F49-4B3F-8207-B8791180E48F}" type="slidenum">
              <a:rPr lang="en-US" smtClean="0"/>
              <a:t>11</a:t>
            </a:fld>
            <a:endParaRPr lang="en-US"/>
          </a:p>
        </p:txBody>
      </p:sp>
    </p:spTree>
    <p:extLst>
      <p:ext uri="{BB962C8B-B14F-4D97-AF65-F5344CB8AC3E}">
        <p14:creationId xmlns:p14="http://schemas.microsoft.com/office/powerpoint/2010/main" val="750989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77C14B-9F49-4B3F-8207-B8791180E48F}" type="slidenum">
              <a:rPr lang="en-US" smtClean="0"/>
              <a:t>12</a:t>
            </a:fld>
            <a:endParaRPr lang="en-US"/>
          </a:p>
        </p:txBody>
      </p:sp>
    </p:spTree>
    <p:extLst>
      <p:ext uri="{BB962C8B-B14F-4D97-AF65-F5344CB8AC3E}">
        <p14:creationId xmlns:p14="http://schemas.microsoft.com/office/powerpoint/2010/main" val="3715222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FE77C14B-9F49-4B3F-8207-B8791180E48F}" type="slidenum">
              <a:rPr lang="en-US" smtClean="0"/>
              <a:t>3</a:t>
            </a:fld>
            <a:endParaRPr lang="en-US"/>
          </a:p>
        </p:txBody>
      </p:sp>
    </p:spTree>
    <p:extLst>
      <p:ext uri="{BB962C8B-B14F-4D97-AF65-F5344CB8AC3E}">
        <p14:creationId xmlns:p14="http://schemas.microsoft.com/office/powerpoint/2010/main" val="3985477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FE77C14B-9F49-4B3F-8207-B8791180E48F}" type="slidenum">
              <a:rPr lang="en-US" smtClean="0"/>
              <a:t>4</a:t>
            </a:fld>
            <a:endParaRPr lang="en-US"/>
          </a:p>
        </p:txBody>
      </p:sp>
    </p:spTree>
    <p:extLst>
      <p:ext uri="{BB962C8B-B14F-4D97-AF65-F5344CB8AC3E}">
        <p14:creationId xmlns:p14="http://schemas.microsoft.com/office/powerpoint/2010/main" val="1950471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a:p>
            <a:r>
              <a:rPr lang="en-US" dirty="0" smtClean="0"/>
              <a: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FE77C14B-9F49-4B3F-8207-B8791180E48F}" type="slidenum">
              <a:rPr lang="en-US" smtClean="0"/>
              <a:t>5</a:t>
            </a:fld>
            <a:endParaRPr lang="en-US"/>
          </a:p>
        </p:txBody>
      </p:sp>
    </p:spTree>
    <p:extLst>
      <p:ext uri="{BB962C8B-B14F-4D97-AF65-F5344CB8AC3E}">
        <p14:creationId xmlns:p14="http://schemas.microsoft.com/office/powerpoint/2010/main" val="4151745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FE77C14B-9F49-4B3F-8207-B8791180E48F}" type="slidenum">
              <a:rPr lang="en-US" smtClean="0"/>
              <a:t>6</a:t>
            </a:fld>
            <a:endParaRPr lang="en-US"/>
          </a:p>
        </p:txBody>
      </p:sp>
    </p:spTree>
    <p:extLst>
      <p:ext uri="{BB962C8B-B14F-4D97-AF65-F5344CB8AC3E}">
        <p14:creationId xmlns:p14="http://schemas.microsoft.com/office/powerpoint/2010/main" val="4293259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a:p>
            <a:r>
              <a:rPr lang="en-US" dirty="0" smtClean="0"/>
              <a: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FE77C14B-9F49-4B3F-8207-B8791180E48F}" type="slidenum">
              <a:rPr lang="en-US" smtClean="0"/>
              <a:t>7</a:t>
            </a:fld>
            <a:endParaRPr lang="en-US"/>
          </a:p>
        </p:txBody>
      </p:sp>
    </p:spTree>
    <p:extLst>
      <p:ext uri="{BB962C8B-B14F-4D97-AF65-F5344CB8AC3E}">
        <p14:creationId xmlns:p14="http://schemas.microsoft.com/office/powerpoint/2010/main" val="4151745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smtClean="0"/>
          </a:p>
          <a:p>
            <a:r>
              <a:rPr lang="en-US" dirty="0" smtClean="0"/>
              <a: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FE77C14B-9F49-4B3F-8207-B8791180E48F}" type="slidenum">
              <a:rPr lang="en-US" smtClean="0"/>
              <a:t>8</a:t>
            </a:fld>
            <a:endParaRPr lang="en-US"/>
          </a:p>
        </p:txBody>
      </p:sp>
    </p:spTree>
    <p:extLst>
      <p:ext uri="{BB962C8B-B14F-4D97-AF65-F5344CB8AC3E}">
        <p14:creationId xmlns:p14="http://schemas.microsoft.com/office/powerpoint/2010/main" val="415174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77C14B-9F49-4B3F-8207-B8791180E48F}" type="slidenum">
              <a:rPr lang="en-US" smtClean="0"/>
              <a:t>9</a:t>
            </a:fld>
            <a:endParaRPr lang="en-US"/>
          </a:p>
        </p:txBody>
      </p:sp>
    </p:spTree>
    <p:extLst>
      <p:ext uri="{BB962C8B-B14F-4D97-AF65-F5344CB8AC3E}">
        <p14:creationId xmlns:p14="http://schemas.microsoft.com/office/powerpoint/2010/main" val="1706642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dirty="0" smtClean="0"/>
          </a:p>
          <a:p>
            <a:r>
              <a:rPr lang="en-US" dirty="0" smtClean="0"/>
              <a: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FE77C14B-9F49-4B3F-8207-B8791180E48F}" type="slidenum">
              <a:rPr lang="en-US" smtClean="0"/>
              <a:t>10</a:t>
            </a:fld>
            <a:endParaRPr lang="en-US"/>
          </a:p>
        </p:txBody>
      </p:sp>
    </p:spTree>
    <p:extLst>
      <p:ext uri="{BB962C8B-B14F-4D97-AF65-F5344CB8AC3E}">
        <p14:creationId xmlns:p14="http://schemas.microsoft.com/office/powerpoint/2010/main" val="1559381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D9EBCFE7-4A79-664D-9355-8E3E207648D9}" type="datetimeFigureOut">
              <a:rPr lang="en-US" smtClean="0"/>
              <a:t>4/24/2015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37F4B7-9ED0-2847-ABE8-1C40EF17522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9EBCFE7-4A79-664D-9355-8E3E207648D9}" type="datetimeFigureOut">
              <a:rPr lang="en-US" smtClean="0"/>
              <a:t>4/24/2015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37F4B7-9ED0-2847-ABE8-1C40EF17522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9EBCFE7-4A79-664D-9355-8E3E207648D9}" type="datetimeFigureOut">
              <a:rPr lang="en-US" smtClean="0"/>
              <a:t>4/24/2015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37F4B7-9ED0-2847-ABE8-1C40EF17522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9EBCFE7-4A79-664D-9355-8E3E207648D9}" type="datetimeFigureOut">
              <a:rPr lang="en-US" smtClean="0"/>
              <a:t>4/24/2015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37F4B7-9ED0-2847-ABE8-1C40EF17522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D9EBCFE7-4A79-664D-9355-8E3E207648D9}" type="datetimeFigureOut">
              <a:rPr lang="en-US" smtClean="0"/>
              <a:t>4/24/2015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37F4B7-9ED0-2847-ABE8-1C40EF17522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D9EBCFE7-4A79-664D-9355-8E3E207648D9}" type="datetimeFigureOut">
              <a:rPr lang="en-US" smtClean="0"/>
              <a:t>4/24/2015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37F4B7-9ED0-2847-ABE8-1C40EF17522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D9EBCFE7-4A79-664D-9355-8E3E207648D9}" type="datetimeFigureOut">
              <a:rPr lang="en-US" smtClean="0"/>
              <a:t>4/24/2015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37F4B7-9ED0-2847-ABE8-1C40EF17522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D9EBCFE7-4A79-664D-9355-8E3E207648D9}" type="datetimeFigureOut">
              <a:rPr lang="en-US" smtClean="0"/>
              <a:t>4/24/2015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37F4B7-9ED0-2847-ABE8-1C40EF17522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EBCFE7-4A79-664D-9355-8E3E207648D9}" type="datetimeFigureOut">
              <a:rPr lang="en-US" smtClean="0"/>
              <a:t>4/24/2015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37F4B7-9ED0-2847-ABE8-1C40EF17522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9EBCFE7-4A79-664D-9355-8E3E207648D9}" type="datetimeFigureOut">
              <a:rPr lang="en-US" smtClean="0"/>
              <a:t>4/24/2015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37F4B7-9ED0-2847-ABE8-1C40EF17522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9EBCFE7-4A79-664D-9355-8E3E207648D9}" type="datetimeFigureOut">
              <a:rPr lang="en-US" smtClean="0"/>
              <a:t>4/24/2015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37F4B7-9ED0-2847-ABE8-1C40EF17522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BCFE7-4A79-664D-9355-8E3E207648D9}" type="datetimeFigureOut">
              <a:rPr lang="en-US" smtClean="0"/>
              <a:t>4/24/2015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7F4B7-9ED0-2847-ABE8-1C40EF17522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df"/><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1.xml"/><Relationship Id="rId5" Type="http://schemas.openxmlformats.org/officeDocument/2006/relationships/hyperlink" Target="http://www.traumainformedcareproject.org/" TargetMode="External"/><Relationship Id="rId4" Type="http://schemas.openxmlformats.org/officeDocument/2006/relationships/hyperlink" Target="http://www.socialworktoday.com/archive/exc_012014.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d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google.ca/url?sa=i&amp;rct=j&amp;q=&amp;esrc=s&amp;source=images&amp;cd=&amp;ved=0CAcQjRw&amp;url=https://www.iconfinder.com/icons/41967/hand_man_mens_room_person_user_icon&amp;ei=nzlRVMyCH-WQigKRqYCQBg&amp;bvm=bv.78597519,d.cGE&amp;psig=AFQjCNHZ2FYTisXJBfB5O8-u7Qz6T54t_Q&amp;ust=1414695673058301"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d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www.google.ca/url?sa=i&amp;rct=j&amp;q=&amp;esrc=s&amp;source=images&amp;cd=&amp;ved=0CAcQjRw&amp;url=https://www.iconfinder.com/icons/41967/hand_man_mens_room_person_user_icon&amp;ei=nzlRVMyCH-WQigKRqYCQBg&amp;bvm=bv.78597519,d.cGE&amp;psig=AFQjCNHZ2FYTisXJBfB5O8-u7Qz6T54t_Q&amp;ust=1414695673058301" TargetMode="Externa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pd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google.ca/url?sa=i&amp;rct=j&amp;q=&amp;esrc=s&amp;source=images&amp;cd=&amp;ved=0CAcQjRw&amp;url=https://www.iconfinder.com/icons/41967/hand_man_mens_room_person_user_icon&amp;ei=nzlRVMyCH-WQigKRqYCQBg&amp;bvm=bv.78597519,d.cGE&amp;psig=AFQjCNHZ2FYTisXJBfB5O8-u7Qz6T54t_Q&amp;ust=1414695673058301"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df"/><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www.google.ca/url?sa=i&amp;rct=j&amp;q=&amp;esrc=s&amp;source=images&amp;cd=&amp;cad=rja&amp;uact=8&amp;ved=0CAcQjRw&amp;url=http://www.thecamerongroup.us/tag/cameron-group-care-management&amp;ei=DjtRVPGVBMj4igLC_oHACQ&amp;psig=AFQjCNGv1SIzWDund-JYTxANs2Sj_t3EKQ&amp;ust=1414696055796710" TargetMode="External"/><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H DRIVE:Work:The Alex:The Alex Brand:Templates:Power Point Template:PowerPoint Template II.pdf"/>
          <p:cNvPicPr/>
          <p:nvPr/>
        </p:nvPicPr>
        <mc:AlternateContent xmlns:mc="http://schemas.openxmlformats.org/markup-compatibility/2006">
          <mc:Choice xmlns="" xmlns:mv="urn:schemas-microsoft-com:mac:vml" xmlns:ma="http://schemas.microsoft.com/office/mac/drawingml/2008/main" Requires="ma">
            <p:blipFill>
              <a:blip r:embed="rId2"/>
              <a:srcRect r="69353"/>
              <a:stretch>
                <a:fillRect/>
              </a:stretch>
            </p:blipFill>
          </mc:Choice>
          <mc:Fallback>
            <p:blipFill>
              <a:blip r:embed="rId3"/>
              <a:srcRect r="69353"/>
              <a:stretch>
                <a:fillRect/>
              </a:stretch>
            </p:blipFill>
          </mc:Fallback>
        </mc:AlternateContent>
        <p:spPr bwMode="auto">
          <a:xfrm>
            <a:off x="0" y="0"/>
            <a:ext cx="2802388" cy="6858000"/>
          </a:xfrm>
          <a:prstGeom prst="rect">
            <a:avLst/>
          </a:prstGeom>
          <a:noFill/>
          <a:ln w="9525">
            <a:noFill/>
            <a:miter lim="800000"/>
            <a:headEnd/>
            <a:tailEnd/>
          </a:ln>
          <a:effectLst>
            <a:outerShdw blurRad="127000" dist="63500" algn="tl" rotWithShape="0">
              <a:srgbClr val="000000">
                <a:alpha val="20000"/>
              </a:srgbClr>
            </a:outerShdw>
          </a:effectLst>
        </p:spPr>
      </p:pic>
      <p:sp>
        <p:nvSpPr>
          <p:cNvPr id="5" name="Rectangle 4"/>
          <p:cNvSpPr/>
          <p:nvPr/>
        </p:nvSpPr>
        <p:spPr>
          <a:xfrm>
            <a:off x="0" y="676481"/>
            <a:ext cx="4638436" cy="1145876"/>
          </a:xfrm>
          <a:prstGeom prst="rect">
            <a:avLst/>
          </a:prstGeom>
          <a:solidFill>
            <a:srgbClr val="AA9B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90711" y="855225"/>
            <a:ext cx="4380049" cy="677108"/>
          </a:xfrm>
          <a:prstGeom prst="rect">
            <a:avLst/>
          </a:prstGeom>
          <a:noFill/>
        </p:spPr>
        <p:txBody>
          <a:bodyPr wrap="square" rtlCol="0">
            <a:spAutoFit/>
          </a:bodyPr>
          <a:lstStyle/>
          <a:p>
            <a:r>
              <a:rPr lang="en-US" sz="3800" b="1" dirty="0" smtClean="0">
                <a:solidFill>
                  <a:schemeClr val="bg1"/>
                </a:solidFill>
              </a:rPr>
              <a:t>Pathways to Housing</a:t>
            </a:r>
          </a:p>
        </p:txBody>
      </p:sp>
      <p:sp>
        <p:nvSpPr>
          <p:cNvPr id="8" name="TextBox 7"/>
          <p:cNvSpPr txBox="1"/>
          <p:nvPr/>
        </p:nvSpPr>
        <p:spPr>
          <a:xfrm>
            <a:off x="3153034" y="2226224"/>
            <a:ext cx="5668074" cy="3631763"/>
          </a:xfrm>
          <a:prstGeom prst="rect">
            <a:avLst/>
          </a:prstGeom>
          <a:noFill/>
        </p:spPr>
        <p:txBody>
          <a:bodyPr wrap="square" rtlCol="0">
            <a:spAutoFit/>
          </a:bodyPr>
          <a:lstStyle/>
          <a:p>
            <a:pPr algn="ctr"/>
            <a:r>
              <a:rPr lang="en-US" sz="6600" i="1" dirty="0" smtClean="0"/>
              <a:t>Trauma</a:t>
            </a:r>
          </a:p>
          <a:p>
            <a:pPr algn="ctr"/>
            <a:r>
              <a:rPr lang="en-US" sz="3600" i="1" dirty="0" smtClean="0"/>
              <a:t>How informed are you?</a:t>
            </a:r>
          </a:p>
          <a:p>
            <a:pPr algn="ctr"/>
            <a:endParaRPr lang="en-US" sz="2400" i="1" dirty="0" smtClean="0"/>
          </a:p>
          <a:p>
            <a:pPr algn="ctr"/>
            <a:r>
              <a:rPr lang="en-US" sz="2400" i="1" dirty="0" smtClean="0"/>
              <a:t>Pathways </a:t>
            </a:r>
            <a:r>
              <a:rPr lang="en-US" sz="2400" i="1" dirty="0"/>
              <a:t>To </a:t>
            </a:r>
            <a:r>
              <a:rPr lang="en-US" sz="2400" i="1" dirty="0" smtClean="0"/>
              <a:t>Housing</a:t>
            </a:r>
          </a:p>
          <a:p>
            <a:pPr algn="ctr"/>
            <a:r>
              <a:rPr lang="en-US" sz="2400" i="1" dirty="0" smtClean="0"/>
              <a:t>Calgary</a:t>
            </a:r>
            <a:r>
              <a:rPr lang="en-US" sz="2400" i="1" dirty="0"/>
              <a:t>, </a:t>
            </a:r>
            <a:r>
              <a:rPr lang="en-US" sz="2400" i="1" dirty="0" smtClean="0"/>
              <a:t>Alberta, Canada</a:t>
            </a:r>
          </a:p>
          <a:p>
            <a:endParaRPr lang="en-US" sz="2000" dirty="0" smtClean="0"/>
          </a:p>
          <a:p>
            <a:r>
              <a:rPr lang="en-US" dirty="0" smtClean="0"/>
              <a:t>Shannon Shoemaker, </a:t>
            </a:r>
            <a:r>
              <a:rPr lang="en-US" dirty="0" err="1" smtClean="0"/>
              <a:t>BHSc</a:t>
            </a:r>
            <a:endParaRPr lang="en-US" dirty="0" smtClean="0"/>
          </a:p>
          <a:p>
            <a:r>
              <a:rPr lang="en-US" dirty="0" smtClean="0"/>
              <a:t>Tiffany Syroid, BSW, RSW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H DRIVE:Work:The Alex:The Alex Brand:Templates:Power Point Template:PowerPoint Template II.pdf"/>
          <p:cNvPicPr/>
          <p:nvPr/>
        </p:nvPicPr>
        <mc:AlternateContent xmlns:mc="http://schemas.openxmlformats.org/markup-compatibility/2006">
          <mc:Choice xmlns="" xmlns:mv="urn:schemas-microsoft-com:mac:vml" xmlns:ma="http://schemas.microsoft.com/office/mac/drawingml/2008/main" Requires="ma">
            <p:blipFill>
              <a:blip r:embed="rId3"/>
              <a:srcRect r="69364" b="201"/>
              <a:stretch>
                <a:fillRect/>
              </a:stretch>
            </p:blipFill>
          </mc:Choice>
          <mc:Fallback>
            <p:blipFill>
              <a:blip r:embed="rId4"/>
              <a:srcRect r="69364" b="201"/>
              <a:stretch>
                <a:fillRect/>
              </a:stretch>
            </p:blipFill>
          </mc:Fallback>
        </mc:AlternateContent>
        <p:spPr bwMode="auto">
          <a:xfrm>
            <a:off x="-4603" y="0"/>
            <a:ext cx="2806991" cy="6871806"/>
          </a:xfrm>
          <a:prstGeom prst="rect">
            <a:avLst/>
          </a:prstGeom>
          <a:noFill/>
          <a:ln w="9525">
            <a:noFill/>
            <a:miter lim="800000"/>
            <a:headEnd/>
            <a:tailEnd/>
          </a:ln>
          <a:effectLst>
            <a:outerShdw blurRad="127000" dist="63500" algn="tl" rotWithShape="0">
              <a:srgbClr val="000000">
                <a:alpha val="20000"/>
              </a:srgbClr>
            </a:outerShdw>
          </a:effectLst>
        </p:spPr>
      </p:pic>
      <p:sp>
        <p:nvSpPr>
          <p:cNvPr id="9" name="Rectangle 8"/>
          <p:cNvSpPr/>
          <p:nvPr/>
        </p:nvSpPr>
        <p:spPr>
          <a:xfrm>
            <a:off x="0" y="676481"/>
            <a:ext cx="4638436" cy="1145876"/>
          </a:xfrm>
          <a:prstGeom prst="rect">
            <a:avLst/>
          </a:prstGeom>
          <a:solidFill>
            <a:srgbClr val="CD58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99789" y="855225"/>
            <a:ext cx="4380049" cy="707886"/>
          </a:xfrm>
          <a:prstGeom prst="rect">
            <a:avLst/>
          </a:prstGeom>
          <a:noFill/>
        </p:spPr>
        <p:txBody>
          <a:bodyPr wrap="square" rtlCol="0">
            <a:spAutoFit/>
          </a:bodyPr>
          <a:lstStyle/>
          <a:p>
            <a:r>
              <a:rPr lang="en-US" sz="4000" b="1" dirty="0" smtClean="0">
                <a:solidFill>
                  <a:schemeClr val="bg1"/>
                </a:solidFill>
              </a:rPr>
              <a:t>  </a:t>
            </a:r>
            <a:r>
              <a:rPr lang="en-US" sz="4000" b="1" dirty="0" smtClean="0"/>
              <a:t>Cindy</a:t>
            </a:r>
            <a:r>
              <a:rPr lang="en-US" sz="4000" b="1" dirty="0" smtClean="0">
                <a:solidFill>
                  <a:schemeClr val="bg1"/>
                </a:solidFill>
              </a:rPr>
              <a:t> </a:t>
            </a:r>
            <a:endParaRPr lang="en-US" sz="4000" b="1" dirty="0">
              <a:solidFill>
                <a:schemeClr val="bg1"/>
              </a:solidFill>
            </a:endParaRPr>
          </a:p>
        </p:txBody>
      </p:sp>
      <p:sp>
        <p:nvSpPr>
          <p:cNvPr id="2" name="Rectangle 1"/>
          <p:cNvSpPr/>
          <p:nvPr/>
        </p:nvSpPr>
        <p:spPr>
          <a:xfrm>
            <a:off x="3365500" y="2484041"/>
            <a:ext cx="4838700" cy="2677656"/>
          </a:xfrm>
          <a:prstGeom prst="rect">
            <a:avLst/>
          </a:prstGeom>
        </p:spPr>
        <p:txBody>
          <a:bodyPr wrap="square">
            <a:spAutoFit/>
          </a:bodyPr>
          <a:lstStyle/>
          <a:p>
            <a:pPr marL="285750" indent="-285750">
              <a:buFont typeface="Arial" panose="020B0604020202020204" pitchFamily="34" charset="0"/>
              <a:buChar char="•"/>
            </a:pPr>
            <a:r>
              <a:rPr lang="en-US" sz="2400" dirty="0" smtClean="0"/>
              <a:t>53 year old </a:t>
            </a:r>
          </a:p>
          <a:p>
            <a:pPr marL="285750" indent="-285750">
              <a:buFont typeface="Arial" panose="020B0604020202020204" pitchFamily="34" charset="0"/>
              <a:buChar char="•"/>
            </a:pPr>
            <a:r>
              <a:rPr lang="en-US" sz="2400" dirty="0" smtClean="0"/>
              <a:t>Anxiety State unspecified </a:t>
            </a:r>
            <a:endParaRPr lang="en-US" sz="2400" dirty="0"/>
          </a:p>
          <a:p>
            <a:pPr marL="285750" indent="-285750">
              <a:buFont typeface="Arial" panose="020B0604020202020204" pitchFamily="34" charset="0"/>
              <a:buChar char="•"/>
            </a:pPr>
            <a:r>
              <a:rPr lang="en-US" sz="2400" dirty="0" smtClean="0"/>
              <a:t>Living in her vehicle despite having her own apartment </a:t>
            </a:r>
            <a:endParaRPr lang="en-US" sz="2400" dirty="0"/>
          </a:p>
          <a:p>
            <a:endParaRPr lang="en-US" sz="2400" dirty="0"/>
          </a:p>
          <a:p>
            <a:endParaRPr lang="en-US" sz="2400" dirty="0"/>
          </a:p>
          <a:p>
            <a:pPr marL="285750" indent="-285750">
              <a:buFont typeface="Arial" panose="020B0604020202020204" pitchFamily="34" charset="0"/>
              <a:buChar char="•"/>
            </a:pPr>
            <a:endParaRPr lang="en-US" sz="2400" dirty="0"/>
          </a:p>
        </p:txBody>
      </p:sp>
      <p:sp>
        <p:nvSpPr>
          <p:cNvPr id="3" name="AutoShape 2" descr="data:image/png;base64,iVBORw0KGgoAAAANSUhEUgAAAQMAAADCCAMAAAB6zFdcAAAA9lBMVEX///8mTZIeSIgaRYIhSowpT5YjS44nTpMcRoQRP3grUJgWQn4tUZswU58jS48eSIkzVaMPPXX3+fy4wNKFlbyZp8To7PR9kbgAOoHEzd3x9PgAOHUVRIrc4uwANHoAPosfSZUAK3MAO4tPbKA3V50AJmkeSZQALGxCY5IAOHIAOn4aRpuXpcjU2uocR5XO1eA0V5Jmfqxac62sudAgSXyZp8oAPItGYpsuVpGos8uMmrh1iq9edaBpgbJCX5RHZKQqUKWKmsd7jsO8xd8ALI8dR6FHZKqcqr9PapJ9kK0cR31xhaUxVYeBlLmgrcOPnrgAHGVQbKbe/nEuAAAJAklEQVR4nO2dbVvaOhiAC/ImQkEYtaVpC8yBlFlUjuILTnY82/To3Nn//zOnSZo0LbB9WZvrSnK7L/rp2X09efKeappCoVAoFAqFQqFQKBQKXnTmb8+rk9eTlx8Lg3csfJi//DuZ2PbBgW37rnt9K5+G+ckHez/kALN34A/vHN5B5cvzZAoFUAV7tb2a77/xDitH+q+TfTYJ9pCDWtFd8Y4sN/qvNpMEkYBQQbFoSiMBK2CTABuAEs55B5cPL5N0OyAKWq2Sd8M7vDywdisohQAZ+sjXaaIdIAcoB5CCCvjOO8DssYaMAloMiy2cBRVd9/q8Q8ycp+lmOwgFFKGAUqVSKXg93iFmjWGnBwVsEoQ/BX3JO8as6bpxJaDtAJYClAR6IWQsemO4tdPdAS6GlZKODFSrVe+Ud5AZs7LTCuJ2gBWUg0feQWbMazw4LrLtQNd1bKBcHlzyDjJjrlODY7YSYAXlQAoH6WKIkoAoqAvv4PWAVVCKFBSQAmSgXhe+HqwOksWwwhRDpKDRmIneLzz7iSRIVoI6VNAIRJ813fg7ekSqoHHMO8asMXw6PWAUMAYawUfeMWbOpxYdGVYq+qaC5kz85eWFmS6GZVIMoYHm4J53hDlAZ0jbkqDZFL5XgCzMSMFGMQwNNIO/eceXC+9BKd0lkiRoNo87vMPLhT7Y1iMiA822+AUR44AdSdBey1AMME4BFLYkweyrLFkA6Z+PCukkWM8+y1ELKN0Hb8z0iM1gdi9TEkRYR8ejADILubgUfaK0C+fx5uO7zzePp5I1Akzf6MN/MUaI6GvqSRz7cB+fwmA33mpSpcOTfXhILFBq/i3vuHLE+kAMJM9i+PIUxs7rdKuDmi/NURzt22SzIeCjCO6cd2w50f9wuJEGaO9pr3bwiXdwOfFiH27pFfDWi9vlHV0uzGlL2E+1BLjzcM07vFw42V4QsYKaKcNZ1cVkUwFzJKMFxB8tdvZxQZxuqwZwB8oX/1zaMx4h2qtp8pBi6OAT3oQzRZ9DGxOkYLp6thNpAI+tL/A2HBB9oPQ0RQ4m1oudUlBznVULn1kWe6BkTaJq0FlN09XAtSwT7UeD97zDzJRoomC/aCd2uiC6ltbCO9KmyAOlb1EaTLpbHJiW1vOLeEeWd6DZ0SerBhMtdkCvcIQODLOFTmmZ4h7XfYkchE0h4QCPDcK2oN0BfD5F2IGSQ+aLk/B/++/G8Ag6mJv4aAI44h1sRpxMIwd/dTRtb6sD7Sw6nnEl5kCpGxXEfftZow5oNagVTejgxsQntYCQ95rIRCFsCnAMtLcxUUA9YgfALChV9CuLd8AZ8IOkwf4B/JVtCXuxA+07QKc2K/oZ33CzwKALaPYP+PswnQaRA8dEbUHXvQXfgDNgRXcUhqjc7XKATqno8ASzcCdSrDgNTtAfhmkFxIFlRodXPdHOKf41TTYF4qC24UALswDf6RHsgts3WhD3J7jnH6YVUAc9U4/uNd1xjPiP0z88pGnwiv8yTHYKxXi2aIDoOkMhEGmg9BJvsbp43Th0kKwGzIz5nBzZGl/wC/lPM/8v3lhy8bZqfxhvKWAFRTpZPL0qRMfWRuIMlLonNnr2AjaFJ/ynyAGTBkVAJ8xLcr3r6ievkDPAeHv6gDS40cjHcVNp0GrFiwYLDzooXD0sBBsiGG9hNth2dMIAO6htd9CvFqpj76eQK2qhhqgppB3A4/xxW9C+e6N7cUpBGpLcoYNaMg1YB44UZxVRHjAFsVViHcjB3E1Wg5KcDmrJNCgBmU6lQVgHrSgPRF1H3cXcZa6+Rw/iyObAcuM0aAm+nr6LrpuqBhUJ88BMjA3kdZBIAwnbgkkewqCvIEjn4M1Pp4EuowO2XxR3e+0XvJFnEGgayOeg57NjA3QBXDoHd36iX0S7a2IfxdoEH8MjLyGgnSX9TLCVs9/xqZVIAx09hiDPTR5IP9UvIgWeDItHMYZJR0e4KcBdFU/cJcRtOC5NgyUuiKGDQK6FpK5JikFrBejbke94h5Urbz55SxgcAT16FmMsw4s4Mbc+eUsY3EQvgxSqZeEfyEqwog9FgQV9Nq864h1Wrly3SL9ods+ogyupBggmHR558zP6gKRUnWNnSEfJnrMkaVAOhNxl3UE4PCDDI885B+ShIKk6R8sko+TQwR1ACqADmTrHhUlf0fScd4C+FyX8K+MMt4A+JOo5vTFRUBbuaOovOIcOKuhFXeB0Pfps2ECizvE9XT0K24Ll4XfD6uW6oDc3ttE5i9cNPGfu0dfjhH9ZOcaIvzUQtgXHo8+JCv/CdoxhxksnnmNcUQcDebZZLJO0BLSANqLPCA4EOpz7GxZmvIKGHJTpU4q8Q8uNHqBpAB2UYwUjaQYId6BCF1IDR2PSQIL3pSPeA/rMeGFsaA/xo6IzaWbPFZ2uJUMHP+N3VQMpvtYGGdFqgBzcj6mDwWfeseWEMYrTIHJAXlaVpnOce/RzVFXo4C520JRlabnrRR+hgXOl0ME7+sBuo9kU6z7fTnqAVAN4byvpQKirbL/giOyqEAeDOA2k+PKABocH5NMLcKKAHBAFzUC8m95bWeoV5ptUnaQD0S45b6d/TSsicUAVNAdyfIKC3uXFU+akg/YD7/BywfEqTBrEDqKPUPAOLxe6HqsAOgiYr1B8kWKA0ANpBwMmDeToHG+TXyLpaPexg3Z7JsXSMtpjjT9NFTmI0qC9lmJpeZn8Jo+mPTAK2mspOkfAFIN6PZwoHrMO2iJd999FZ5T4LlHoIGAVtGXoHB2PTYPQQWdEHSALEnSOVtrB6SyRBmsJZs8LstVeR6tHx9rjrMEoaMuwtHwL2DQIHXwM2DSQonM8B/HYADm4GLAK2msJlpaXjALk4LiZdCDBwayzRBo0HpxZ0kH7K+8IM8dgPl8KHVxE5YAqaK+F33d1gkQaNL4epxS0vwh/MGt+lVAwu0mnQfuL8J3jwsPHDcbjwSAIZgvjnxllPVuHfBF+ablXPX5YLpcXF/dHRx8vTw2joxmGcXp6almPj483l5ef/xZ/BaEjfMlTKBQKhUKhUCgUCoVCoVAoFAqFQqFQKBQKhUKh2OB/tdD/PIg19NkAAAAASUVORK5CYII="/>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png;base64,iVBORw0KGgoAAAANSUhEUgAAAQMAAADCCAMAAAB6zFdcAAAA9lBMVEX///8mTZIeSIgaRYIhSowpT5YjS44nTpMcRoQRP3grUJgWQn4tUZswU58jS48eSIkzVaMPPXX3+fy4wNKFlbyZp8To7PR9kbgAOoHEzd3x9PgAOHUVRIrc4uwANHoAPosfSZUAK3MAO4tPbKA3V50AJmkeSZQALGxCY5IAOHIAOn4aRpuXpcjU2uocR5XO1eA0V5Jmfqxac62sudAgSXyZp8oAPItGYpsuVpGos8uMmrh1iq9edaBpgbJCX5RHZKQqUKWKmsd7jsO8xd8ALI8dR6FHZKqcqr9PapJ9kK0cR31xhaUxVYeBlLmgrcOPnrgAHGVQbKbe/nEuAAAJAklEQVR4nO2dbVvaOhiAC/ImQkEYtaVpC8yBlFlUjuILTnY82/To3Nn//zOnSZo0LbB9WZvrSnK7L/rp2X09efKeappCoVAoFAqFQqFQKBQKXnTmb8+rk9eTlx8Lg3csfJi//DuZ2PbBgW37rnt9K5+G+ckHez/kALN34A/vHN5B5cvzZAoFUAV7tb2a77/xDitH+q+TfTYJ9pCDWtFd8Y4sN/qvNpMEkYBQQbFoSiMBK2CTABuAEs55B5cPL5N0OyAKWq2Sd8M7vDywdisohQAZ+sjXaaIdIAcoB5CCCvjOO8DssYaMAloMiy2cBRVd9/q8Q8ycp+lmOwgFFKGAUqVSKXg93iFmjWGnBwVsEoQ/BX3JO8as6bpxJaDtAJYClAR6IWQsemO4tdPdAS6GlZKODFSrVe+Ud5AZs7LTCuJ2gBWUg0feQWbMazw4LrLtQNd1bKBcHlzyDjJjrlODY7YSYAXlQAoH6WKIkoAoqAvv4PWAVVCKFBSQAmSgXhe+HqwOksWwwhRDpKDRmIneLzz7iSRIVoI6VNAIRJ813fg7ekSqoHHMO8asMXw6PWAUMAYawUfeMWbOpxYdGVYq+qaC5kz85eWFmS6GZVIMoYHm4J53hDlAZ0jbkqDZFL5XgCzMSMFGMQwNNIO/eceXC+9BKd0lkiRoNo87vMPLhT7Y1iMiA822+AUR44AdSdBey1AMME4BFLYkweyrLFkA6Z+PCukkWM8+y1ELKN0Hb8z0iM1gdi9TEkRYR8ejADILubgUfaK0C+fx5uO7zzePp5I1Akzf6MN/MUaI6GvqSRz7cB+fwmA33mpSpcOTfXhILFBq/i3vuHLE+kAMJM9i+PIUxs7rdKuDmi/NURzt22SzIeCjCO6cd2w50f9wuJEGaO9pr3bwiXdwOfFiH27pFfDWi9vlHV0uzGlL2E+1BLjzcM07vFw42V4QsYKaKcNZ1cVkUwFzJKMFxB8tdvZxQZxuqwZwB8oX/1zaMx4h2qtp8pBi6OAT3oQzRZ9DGxOkYLp6thNpAI+tL/A2HBB9oPQ0RQ4m1oudUlBznVULn1kWe6BkTaJq0FlN09XAtSwT7UeD97zDzJRoomC/aCd2uiC6ltbCO9KmyAOlb1EaTLpbHJiW1vOLeEeWd6DZ0SerBhMtdkCvcIQODLOFTmmZ4h7XfYkchE0h4QCPDcK2oN0BfD5F2IGSQ+aLk/B/++/G8Ag6mJv4aAI44h1sRpxMIwd/dTRtb6sD7Sw6nnEl5kCpGxXEfftZow5oNagVTejgxsQntYCQ95rIRCFsCnAMtLcxUUA9YgfALChV9CuLd8AZ8IOkwf4B/JVtCXuxA+07QKc2K/oZ33CzwKALaPYP+PswnQaRA8dEbUHXvQXfgDNgRXcUhqjc7XKATqno8ASzcCdSrDgNTtAfhmkFxIFlRodXPdHOKf41TTYF4qC24UALswDf6RHsgts3WhD3J7jnH6YVUAc9U4/uNd1xjPiP0z88pGnwiv8yTHYKxXi2aIDoOkMhEGmg9BJvsbp43Th0kKwGzIz5nBzZGl/wC/lPM/8v3lhy8bZqfxhvKWAFRTpZPL0qRMfWRuIMlLonNnr2AjaFJ/ynyAGTBkVAJ8xLcr3r6ievkDPAeHv6gDS40cjHcVNp0GrFiwYLDzooXD0sBBsiGG9hNth2dMIAO6htd9CvFqpj76eQK2qhhqgppB3A4/xxW9C+e6N7cUpBGpLcoYNaMg1YB44UZxVRHjAFsVViHcjB3E1Wg5KcDmrJNCgBmU6lQVgHrSgPRF1H3cXcZa6+Rw/iyObAcuM0aAm+nr6LrpuqBhUJ88BMjA3kdZBIAwnbgkkewqCvIEjn4M1Pp4EuowO2XxR3e+0XvJFnEGgayOeg57NjA3QBXDoHd36iX0S7a2IfxdoEH8MjLyGgnSX9TLCVs9/xqZVIAx09hiDPTR5IP9UvIgWeDItHMYZJR0e4KcBdFU/cJcRtOC5NgyUuiKGDQK6FpK5JikFrBejbke94h5Urbz55SxgcAT16FmMsw4s4Mbc+eUsY3EQvgxSqZeEfyEqwog9FgQV9Nq864h1Wrly3SL9ods+ogyupBggmHR558zP6gKRUnWNnSEfJnrMkaVAOhNxl3UE4PCDDI885B+ShIKk6R8sko+TQwR1ACqADmTrHhUlf0fScd4C+FyX8K+MMt4A+JOo5vTFRUBbuaOovOIcOKuhFXeB0Pfps2ECizvE9XT0K24Ll4XfD6uW6oDc3ttE5i9cNPGfu0dfjhH9ZOcaIvzUQtgXHo8+JCv/CdoxhxksnnmNcUQcDebZZLJO0BLSANqLPCA4EOpz7GxZmvIKGHJTpU4q8Q8uNHqBpAB2UYwUjaQYId6BCF1IDR2PSQIL3pSPeA/rMeGFsaA/xo6IzaWbPFZ2uJUMHP+N3VQMpvtYGGdFqgBzcj6mDwWfeseWEMYrTIHJAXlaVpnOce/RzVFXo4C520JRlabnrRR+hgXOl0ME7+sBuo9kU6z7fTnqAVAN4byvpQKirbL/giOyqEAeDOA2k+PKABocH5NMLcKKAHBAFzUC8m95bWeoV5ptUnaQD0S45b6d/TSsicUAVNAdyfIKC3uXFU+akg/YD7/BywfEqTBrEDqKPUPAOLxe6HqsAOgiYr1B8kWKA0ANpBwMmDeToHG+TXyLpaPexg3Z7JsXSMtpjjT9NFTmI0qC9lmJpeZn8Jo+mPTAK2mspOkfAFIN6PZwoHrMO2iJd999FZ5T4LlHoIGAVtGXoHB2PTYPQQWdEHSALEnSOVtrB6SyRBmsJZs8LstVeR6tHx9rjrMEoaMuwtHwL2DQIHXwM2DSQonM8B/HYADm4GLAK2msJlpaXjALk4LiZdCDBwayzRBo0HpxZ0kH7K+8IM8dgPl8KHVxE5YAqaK+F33d1gkQaNL4epxS0vwh/MGt+lVAwu0mnQfuL8J3jwsPHDcbjwSAIZgvjnxllPVuHfBF+ablXPX5YLpcXF/dHRx8vTw2joxmGcXp6almPj483l5ef/xZ/BaEjfMlTKBQKhUKhUCgUCoVCoVAoFAqFQqFQKBQKhUKh2OB/tdD/PIg19NkAAAAASUVORK5CYII="/>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37500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H DRIVE:Work:The Alex:The Alex Brand:Templates:Power Point Template:PowerPoint Template II.pdf"/>
          <p:cNvPicPr/>
          <p:nvPr/>
        </p:nvPicPr>
        <mc:AlternateContent xmlns:mc="http://schemas.openxmlformats.org/markup-compatibility/2006">
          <mc:Choice xmlns="" xmlns:mv="urn:schemas-microsoft-com:mac:vml" xmlns:ma="http://schemas.microsoft.com/office/mac/drawingml/2008/main" Requires="ma">
            <p:blipFill>
              <a:blip r:embed="rId3"/>
              <a:srcRect r="69364" b="201"/>
              <a:stretch>
                <a:fillRect/>
              </a:stretch>
            </p:blipFill>
          </mc:Choice>
          <mc:Fallback>
            <p:blipFill>
              <a:blip r:embed="rId4"/>
              <a:srcRect r="69364" b="201"/>
              <a:stretch>
                <a:fillRect/>
              </a:stretch>
            </p:blipFill>
          </mc:Fallback>
        </mc:AlternateContent>
        <p:spPr bwMode="auto">
          <a:xfrm>
            <a:off x="-4603" y="0"/>
            <a:ext cx="2806991" cy="6871806"/>
          </a:xfrm>
          <a:prstGeom prst="rect">
            <a:avLst/>
          </a:prstGeom>
          <a:noFill/>
          <a:ln w="9525">
            <a:noFill/>
            <a:miter lim="800000"/>
            <a:headEnd/>
            <a:tailEnd/>
          </a:ln>
          <a:effectLst>
            <a:outerShdw blurRad="127000" dist="63500" algn="tl" rotWithShape="0">
              <a:srgbClr val="000000">
                <a:alpha val="20000"/>
              </a:srgbClr>
            </a:outerShdw>
          </a:effectLst>
        </p:spPr>
      </p:pic>
      <p:sp>
        <p:nvSpPr>
          <p:cNvPr id="9" name="Rectangle 8"/>
          <p:cNvSpPr/>
          <p:nvPr/>
        </p:nvSpPr>
        <p:spPr>
          <a:xfrm>
            <a:off x="0" y="676481"/>
            <a:ext cx="4638436" cy="1145876"/>
          </a:xfrm>
          <a:prstGeom prst="rect">
            <a:avLst/>
          </a:prstGeom>
          <a:solidFill>
            <a:srgbClr val="CD58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90711" y="855225"/>
            <a:ext cx="4380049" cy="707886"/>
          </a:xfrm>
          <a:prstGeom prst="rect">
            <a:avLst/>
          </a:prstGeom>
          <a:noFill/>
        </p:spPr>
        <p:txBody>
          <a:bodyPr wrap="square" rtlCol="0">
            <a:spAutoFit/>
          </a:bodyPr>
          <a:lstStyle/>
          <a:p>
            <a:r>
              <a:rPr lang="en-US" sz="4000" b="1" dirty="0" smtClean="0"/>
              <a:t>Patricia</a:t>
            </a:r>
            <a:endParaRPr lang="en-US" sz="4000" b="1" dirty="0"/>
          </a:p>
        </p:txBody>
      </p:sp>
      <p:sp>
        <p:nvSpPr>
          <p:cNvPr id="6" name="TextBox 5"/>
          <p:cNvSpPr txBox="1"/>
          <p:nvPr/>
        </p:nvSpPr>
        <p:spPr>
          <a:xfrm>
            <a:off x="3153034" y="2097075"/>
            <a:ext cx="5668074" cy="2677656"/>
          </a:xfrm>
          <a:prstGeom prst="rect">
            <a:avLst/>
          </a:prstGeom>
          <a:noFill/>
        </p:spPr>
        <p:txBody>
          <a:bodyPr wrap="square" rtlCol="0">
            <a:spAutoFit/>
          </a:bodyPr>
          <a:lstStyle/>
          <a:p>
            <a:r>
              <a:rPr lang="en-US" sz="2400" dirty="0"/>
              <a:t> </a:t>
            </a:r>
          </a:p>
          <a:p>
            <a:pPr marL="342900" indent="-342900">
              <a:buFont typeface="Arial" panose="020B0604020202020204" pitchFamily="34" charset="0"/>
              <a:buChar char="•"/>
            </a:pPr>
            <a:r>
              <a:rPr lang="en-US" sz="2400" dirty="0" smtClean="0"/>
              <a:t>49 years old </a:t>
            </a:r>
          </a:p>
          <a:p>
            <a:pPr marL="342900" indent="-342900">
              <a:buFont typeface="Arial" panose="020B0604020202020204" pitchFamily="34" charset="0"/>
              <a:buChar char="•"/>
            </a:pPr>
            <a:r>
              <a:rPr lang="en-US" sz="2400" dirty="0" smtClean="0"/>
              <a:t>Borderline Personality Disorder </a:t>
            </a:r>
          </a:p>
          <a:p>
            <a:pPr marL="342900" indent="-342900">
              <a:buFont typeface="Arial" panose="020B0604020202020204" pitchFamily="34" charset="0"/>
              <a:buChar char="•"/>
            </a:pPr>
            <a:r>
              <a:rPr lang="en-US" sz="2400" dirty="0" smtClean="0"/>
              <a:t>PTSD</a:t>
            </a:r>
          </a:p>
          <a:p>
            <a:pPr marL="342900" indent="-342900">
              <a:buFont typeface="Arial" panose="020B0604020202020204" pitchFamily="34" charset="0"/>
              <a:buChar char="•"/>
            </a:pPr>
            <a:r>
              <a:rPr lang="en-US" sz="2400" dirty="0" smtClean="0"/>
              <a:t>1.5 years sobriety </a:t>
            </a:r>
            <a:r>
              <a:rPr lang="en-US" sz="2400" dirty="0"/>
              <a:t> </a:t>
            </a:r>
          </a:p>
          <a:p>
            <a:endParaRPr lang="en-US" sz="2400" dirty="0"/>
          </a:p>
          <a:p>
            <a:pPr algn="ctr" hangingPunct="0"/>
            <a:endParaRPr lang="en-US" sz="2400" dirty="0"/>
          </a:p>
        </p:txBody>
      </p:sp>
    </p:spTree>
    <p:extLst>
      <p:ext uri="{BB962C8B-B14F-4D97-AF65-F5344CB8AC3E}">
        <p14:creationId xmlns:p14="http://schemas.microsoft.com/office/powerpoint/2010/main" val="4139720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H DRIVE:Work:The Alex:The Alex Brand:Templates:Power Point Template:PowerPoint Template II.pdf"/>
          <p:cNvPicPr/>
          <p:nvPr/>
        </p:nvPicPr>
        <mc:AlternateContent xmlns:mc="http://schemas.openxmlformats.org/markup-compatibility/2006">
          <mc:Choice xmlns="" xmlns:mv="urn:schemas-microsoft-com:mac:vml" xmlns:ma="http://schemas.microsoft.com/office/mac/drawingml/2008/main" Requires="ma">
            <p:blipFill>
              <a:blip r:embed="rId3"/>
              <a:srcRect r="69364" b="201"/>
              <a:stretch>
                <a:fillRect/>
              </a:stretch>
            </p:blipFill>
          </mc:Choice>
          <mc:Fallback>
            <p:blipFill>
              <a:blip r:embed="rId4"/>
              <a:srcRect r="69364" b="201"/>
              <a:stretch>
                <a:fillRect/>
              </a:stretch>
            </p:blipFill>
          </mc:Fallback>
        </mc:AlternateContent>
        <p:spPr bwMode="auto">
          <a:xfrm>
            <a:off x="-4603" y="0"/>
            <a:ext cx="2806991" cy="6871806"/>
          </a:xfrm>
          <a:prstGeom prst="rect">
            <a:avLst/>
          </a:prstGeom>
          <a:noFill/>
          <a:ln w="9525">
            <a:noFill/>
            <a:miter lim="800000"/>
            <a:headEnd/>
            <a:tailEnd/>
          </a:ln>
          <a:effectLst>
            <a:outerShdw blurRad="127000" dist="63500" algn="tl" rotWithShape="0">
              <a:srgbClr val="000000">
                <a:alpha val="20000"/>
              </a:srgbClr>
            </a:outerShdw>
          </a:effectLst>
        </p:spPr>
      </p:pic>
      <p:sp>
        <p:nvSpPr>
          <p:cNvPr id="9" name="Rectangle 8"/>
          <p:cNvSpPr/>
          <p:nvPr/>
        </p:nvSpPr>
        <p:spPr>
          <a:xfrm>
            <a:off x="0" y="676481"/>
            <a:ext cx="4638436" cy="1145876"/>
          </a:xfrm>
          <a:prstGeom prst="rect">
            <a:avLst/>
          </a:prstGeom>
          <a:solidFill>
            <a:srgbClr val="CD58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90711" y="855225"/>
            <a:ext cx="4380049" cy="707886"/>
          </a:xfrm>
          <a:prstGeom prst="rect">
            <a:avLst/>
          </a:prstGeom>
          <a:noFill/>
        </p:spPr>
        <p:txBody>
          <a:bodyPr wrap="square" rtlCol="0">
            <a:spAutoFit/>
          </a:bodyPr>
          <a:lstStyle/>
          <a:p>
            <a:r>
              <a:rPr lang="en-US" sz="4000" b="1" dirty="0" smtClean="0"/>
              <a:t>Randy</a:t>
            </a:r>
            <a:endParaRPr lang="en-US" sz="4000" b="1" dirty="0"/>
          </a:p>
        </p:txBody>
      </p:sp>
      <p:sp>
        <p:nvSpPr>
          <p:cNvPr id="6" name="TextBox 5"/>
          <p:cNvSpPr txBox="1"/>
          <p:nvPr/>
        </p:nvSpPr>
        <p:spPr>
          <a:xfrm>
            <a:off x="3153034" y="1946824"/>
            <a:ext cx="5668074" cy="4154984"/>
          </a:xfrm>
          <a:prstGeom prst="rect">
            <a:avLst/>
          </a:prstGeom>
          <a:noFill/>
        </p:spPr>
        <p:txBody>
          <a:bodyPr wrap="square" rtlCol="0">
            <a:spAutoFit/>
          </a:bodyPr>
          <a:lstStyle/>
          <a:p>
            <a:pPr marL="285750" indent="-285750">
              <a:buFont typeface="Arial" panose="020B0604020202020204" pitchFamily="34" charset="0"/>
              <a:buChar char="•"/>
            </a:pPr>
            <a:endParaRPr lang="en-US" sz="2400" dirty="0"/>
          </a:p>
          <a:p>
            <a:r>
              <a:rPr lang="en-US" sz="2400" dirty="0"/>
              <a:t> </a:t>
            </a:r>
          </a:p>
          <a:p>
            <a:pPr marL="285750" indent="-285750">
              <a:buFont typeface="Arial" panose="020B0604020202020204" pitchFamily="34" charset="0"/>
              <a:buChar char="•"/>
            </a:pPr>
            <a:r>
              <a:rPr lang="en-US" sz="2400" dirty="0" smtClean="0"/>
              <a:t>48 year old male </a:t>
            </a:r>
            <a:r>
              <a:rPr lang="en-US" sz="2400" dirty="0"/>
              <a:t> </a:t>
            </a:r>
            <a:endParaRPr lang="en-US" sz="2400" dirty="0" smtClean="0"/>
          </a:p>
          <a:p>
            <a:pPr marL="285750" indent="-285750">
              <a:buFont typeface="Arial" panose="020B0604020202020204" pitchFamily="34" charset="0"/>
              <a:buChar char="•"/>
            </a:pPr>
            <a:r>
              <a:rPr lang="en-US" sz="2400" dirty="0" smtClean="0"/>
              <a:t>Antisocial personality disorder </a:t>
            </a:r>
          </a:p>
          <a:p>
            <a:pPr marL="285750" indent="-285750">
              <a:buFont typeface="Arial" panose="020B0604020202020204" pitchFamily="34" charset="0"/>
              <a:buChar char="•"/>
            </a:pPr>
            <a:r>
              <a:rPr lang="en-US" sz="2400" dirty="0" smtClean="0"/>
              <a:t>Aggression </a:t>
            </a:r>
          </a:p>
          <a:p>
            <a:pPr marL="285750" indent="-285750">
              <a:buFont typeface="Arial" panose="020B0604020202020204" pitchFamily="34" charset="0"/>
              <a:buChar char="•"/>
            </a:pPr>
            <a:r>
              <a:rPr lang="en-US" sz="2400" dirty="0" smtClean="0"/>
              <a:t>Cocaine dependence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endParaRPr lang="en-US" sz="2400" dirty="0"/>
          </a:p>
          <a:p>
            <a:endParaRPr lang="en-US" sz="2400" dirty="0"/>
          </a:p>
          <a:p>
            <a:pPr algn="ctr" hangingPunct="0"/>
            <a:endParaRPr lang="en-US" sz="2400" dirty="0"/>
          </a:p>
        </p:txBody>
      </p:sp>
    </p:spTree>
    <p:extLst>
      <p:ext uri="{BB962C8B-B14F-4D97-AF65-F5344CB8AC3E}">
        <p14:creationId xmlns:p14="http://schemas.microsoft.com/office/powerpoint/2010/main" val="3146174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H DRIVE:Work:The Alex:The Alex Brand:Templates:Power Point Template:PowerPoint Template II.pdf"/>
          <p:cNvPicPr/>
          <p:nvPr/>
        </p:nvPicPr>
        <mc:AlternateContent xmlns:mc="http://schemas.openxmlformats.org/markup-compatibility/2006">
          <mc:Choice xmlns="" xmlns:mv="urn:schemas-microsoft-com:mac:vml" xmlns:ma="http://schemas.microsoft.com/office/mac/drawingml/2008/main" Requires="ma">
            <p:blipFill>
              <a:blip r:embed="rId2"/>
              <a:srcRect r="69364" b="201"/>
              <a:stretch>
                <a:fillRect/>
              </a:stretch>
            </p:blipFill>
          </mc:Choice>
          <mc:Fallback>
            <p:blipFill>
              <a:blip r:embed="rId3"/>
              <a:srcRect r="69364" b="201"/>
              <a:stretch>
                <a:fillRect/>
              </a:stretch>
            </p:blipFill>
          </mc:Fallback>
        </mc:AlternateContent>
        <p:spPr bwMode="auto">
          <a:xfrm>
            <a:off x="-4603" y="0"/>
            <a:ext cx="2806991" cy="6871806"/>
          </a:xfrm>
          <a:prstGeom prst="rect">
            <a:avLst/>
          </a:prstGeom>
          <a:noFill/>
          <a:ln w="9525">
            <a:noFill/>
            <a:miter lim="800000"/>
            <a:headEnd/>
            <a:tailEnd/>
          </a:ln>
          <a:effectLst>
            <a:outerShdw blurRad="127000" dist="63500" algn="tl" rotWithShape="0">
              <a:srgbClr val="000000">
                <a:alpha val="20000"/>
              </a:srgbClr>
            </a:outerShdw>
          </a:effectLst>
        </p:spPr>
      </p:pic>
      <p:sp>
        <p:nvSpPr>
          <p:cNvPr id="9" name="Rectangle 8"/>
          <p:cNvSpPr/>
          <p:nvPr/>
        </p:nvSpPr>
        <p:spPr>
          <a:xfrm>
            <a:off x="0" y="676481"/>
            <a:ext cx="4638436" cy="1145876"/>
          </a:xfrm>
          <a:prstGeom prst="rect">
            <a:avLst/>
          </a:prstGeom>
          <a:solidFill>
            <a:srgbClr val="CD58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90711" y="855225"/>
            <a:ext cx="4380049" cy="707886"/>
          </a:xfrm>
          <a:prstGeom prst="rect">
            <a:avLst/>
          </a:prstGeom>
          <a:noFill/>
        </p:spPr>
        <p:txBody>
          <a:bodyPr wrap="square" rtlCol="0">
            <a:spAutoFit/>
          </a:bodyPr>
          <a:lstStyle/>
          <a:p>
            <a:r>
              <a:rPr lang="en-US" sz="4000" b="1" dirty="0" smtClean="0">
                <a:solidFill>
                  <a:schemeClr val="bg1"/>
                </a:solidFill>
              </a:rPr>
              <a:t>Recommendations</a:t>
            </a:r>
            <a:endParaRPr lang="en-US" sz="4000" b="1" dirty="0">
              <a:solidFill>
                <a:schemeClr val="bg1"/>
              </a:solidFill>
            </a:endParaRPr>
          </a:p>
        </p:txBody>
      </p:sp>
      <p:sp>
        <p:nvSpPr>
          <p:cNvPr id="10" name="TextBox 9"/>
          <p:cNvSpPr txBox="1"/>
          <p:nvPr/>
        </p:nvSpPr>
        <p:spPr>
          <a:xfrm>
            <a:off x="3216534" y="2240031"/>
            <a:ext cx="5668074" cy="1323439"/>
          </a:xfrm>
          <a:prstGeom prst="rect">
            <a:avLst/>
          </a:prstGeom>
          <a:noFill/>
        </p:spPr>
        <p:txBody>
          <a:bodyPr wrap="square" rtlCol="0">
            <a:spAutoFit/>
          </a:bodyPr>
          <a:lstStyle/>
          <a:p>
            <a:r>
              <a:rPr lang="en-US" sz="2800" b="1" dirty="0"/>
              <a:t>What have we learned along the way</a:t>
            </a:r>
            <a:r>
              <a:rPr lang="en-US" sz="2800" b="1" dirty="0" smtClean="0"/>
              <a:t>?</a:t>
            </a:r>
          </a:p>
          <a:p>
            <a:endParaRPr lang="en-US" sz="2400" b="1" dirty="0"/>
          </a:p>
        </p:txBody>
      </p:sp>
      <p:sp>
        <p:nvSpPr>
          <p:cNvPr id="2" name="Rectangle 1"/>
          <p:cNvSpPr/>
          <p:nvPr/>
        </p:nvSpPr>
        <p:spPr>
          <a:xfrm>
            <a:off x="3492500" y="3857536"/>
            <a:ext cx="4572000" cy="1384995"/>
          </a:xfrm>
          <a:prstGeom prst="rect">
            <a:avLst/>
          </a:prstGeom>
        </p:spPr>
        <p:txBody>
          <a:bodyPr>
            <a:spAutoFit/>
          </a:bodyPr>
          <a:lstStyle/>
          <a:p>
            <a:pPr marL="285750" indent="-285750">
              <a:buFont typeface="Arial" panose="020B0604020202020204" pitchFamily="34" charset="0"/>
              <a:buChar char="•"/>
            </a:pPr>
            <a:r>
              <a:rPr lang="en-CA" sz="2800" dirty="0" smtClean="0"/>
              <a:t>Learn </a:t>
            </a:r>
          </a:p>
          <a:p>
            <a:pPr marL="285750" indent="-285750">
              <a:buFont typeface="Arial" panose="020B0604020202020204" pitchFamily="34" charset="0"/>
              <a:buChar char="•"/>
            </a:pPr>
            <a:r>
              <a:rPr lang="en-CA" sz="2800" dirty="0" smtClean="0"/>
              <a:t>Understand </a:t>
            </a:r>
          </a:p>
          <a:p>
            <a:pPr marL="285750" indent="-285750">
              <a:buFont typeface="Arial" panose="020B0604020202020204" pitchFamily="34" charset="0"/>
              <a:buChar char="•"/>
            </a:pPr>
            <a:r>
              <a:rPr lang="en-CA" sz="2800" dirty="0" smtClean="0"/>
              <a:t>Communicate </a:t>
            </a:r>
            <a:endParaRPr lang="en-CA" sz="2800"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5238" y="417096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H DRIVE:Work:The Alex:The Alex Brand:Templates:Power Point Template:PowerPoint Template II.pdf"/>
          <p:cNvPicPr/>
          <p:nvPr/>
        </p:nvPicPr>
        <mc:AlternateContent xmlns:mc="http://schemas.openxmlformats.org/markup-compatibility/2006">
          <mc:Choice xmlns="" xmlns:mv="urn:schemas-microsoft-com:mac:vml" xmlns:ma="http://schemas.microsoft.com/office/mac/drawingml/2008/main" Requires="ma">
            <p:blipFill>
              <a:blip r:embed="rId2"/>
              <a:srcRect r="69353"/>
              <a:stretch>
                <a:fillRect/>
              </a:stretch>
            </p:blipFill>
          </mc:Choice>
          <mc:Fallback>
            <p:blipFill>
              <a:blip r:embed="rId3"/>
              <a:srcRect r="69353"/>
              <a:stretch>
                <a:fillRect/>
              </a:stretch>
            </p:blipFill>
          </mc:Fallback>
        </mc:AlternateContent>
        <p:spPr bwMode="auto">
          <a:xfrm>
            <a:off x="0" y="0"/>
            <a:ext cx="2802388" cy="6858000"/>
          </a:xfrm>
          <a:prstGeom prst="rect">
            <a:avLst/>
          </a:prstGeom>
          <a:noFill/>
          <a:ln w="9525">
            <a:noFill/>
            <a:miter lim="800000"/>
            <a:headEnd/>
            <a:tailEnd/>
          </a:ln>
          <a:effectLst>
            <a:outerShdw blurRad="127000" dist="63500" algn="tl" rotWithShape="0">
              <a:srgbClr val="000000">
                <a:alpha val="20000"/>
              </a:srgbClr>
            </a:outerShdw>
          </a:effectLst>
        </p:spPr>
      </p:pic>
      <p:sp>
        <p:nvSpPr>
          <p:cNvPr id="5" name="Rectangle 4"/>
          <p:cNvSpPr/>
          <p:nvPr/>
        </p:nvSpPr>
        <p:spPr>
          <a:xfrm>
            <a:off x="0" y="676481"/>
            <a:ext cx="4638436" cy="1145876"/>
          </a:xfrm>
          <a:prstGeom prst="rect">
            <a:avLst/>
          </a:prstGeom>
          <a:solidFill>
            <a:srgbClr val="AA9B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90711" y="855225"/>
            <a:ext cx="4380049" cy="677108"/>
          </a:xfrm>
          <a:prstGeom prst="rect">
            <a:avLst/>
          </a:prstGeom>
          <a:noFill/>
        </p:spPr>
        <p:txBody>
          <a:bodyPr wrap="square" rtlCol="0">
            <a:spAutoFit/>
          </a:bodyPr>
          <a:lstStyle/>
          <a:p>
            <a:r>
              <a:rPr lang="en-US" sz="3800" b="1" dirty="0" smtClean="0">
                <a:solidFill>
                  <a:schemeClr val="bg1"/>
                </a:solidFill>
              </a:rPr>
              <a:t>References</a:t>
            </a:r>
          </a:p>
        </p:txBody>
      </p:sp>
      <p:sp>
        <p:nvSpPr>
          <p:cNvPr id="8" name="TextBox 7"/>
          <p:cNvSpPr txBox="1"/>
          <p:nvPr/>
        </p:nvSpPr>
        <p:spPr>
          <a:xfrm>
            <a:off x="3153034" y="2721524"/>
            <a:ext cx="5668074" cy="2939266"/>
          </a:xfrm>
          <a:prstGeom prst="rect">
            <a:avLst/>
          </a:prstGeom>
          <a:noFill/>
        </p:spPr>
        <p:txBody>
          <a:bodyPr wrap="square" rtlCol="0">
            <a:spAutoFit/>
          </a:bodyPr>
          <a:lstStyle/>
          <a:p>
            <a:pPr hangingPunct="0"/>
            <a:r>
              <a:rPr lang="de-DE" sz="1300" dirty="0" smtClean="0">
                <a:latin typeface="Times New Roman" panose="02020603050405020304" pitchFamily="18" charset="0"/>
                <a:cs typeface="Times New Roman" panose="02020603050405020304" pitchFamily="18" charset="0"/>
              </a:rPr>
              <a:t>	Bassuk, A., Hopper, E., &amp; Olivet J. (2010). </a:t>
            </a:r>
            <a:r>
              <a:rPr lang="de-DE" sz="1300" i="1" dirty="0" smtClean="0">
                <a:latin typeface="Times New Roman" panose="02020603050405020304" pitchFamily="18" charset="0"/>
                <a:cs typeface="Times New Roman" panose="02020603050405020304" pitchFamily="18" charset="0"/>
              </a:rPr>
              <a:t>Shelter from the Storm: Trauma-Informed Care in Homeless Services Settings. The Open Health Services and Policy Journal,</a:t>
            </a:r>
            <a:r>
              <a:rPr lang="de-DE" sz="1300" dirty="0" smtClean="0">
                <a:latin typeface="Times New Roman" panose="02020603050405020304" pitchFamily="18" charset="0"/>
                <a:cs typeface="Times New Roman" panose="02020603050405020304" pitchFamily="18" charset="0"/>
              </a:rPr>
              <a:t> (3)80-100.	</a:t>
            </a:r>
          </a:p>
          <a:p>
            <a:pPr hangingPunct="0"/>
            <a:endParaRPr lang="de-DE" sz="1300" dirty="0" smtClean="0">
              <a:latin typeface="Times New Roman" panose="02020603050405020304" pitchFamily="18" charset="0"/>
              <a:cs typeface="Times New Roman" panose="02020603050405020304" pitchFamily="18" charset="0"/>
            </a:endParaRPr>
          </a:p>
          <a:p>
            <a:pPr hangingPunct="0"/>
            <a:r>
              <a:rPr lang="de-DE" sz="1300" dirty="0" smtClean="0">
                <a:latin typeface="Times New Roman" panose="02020603050405020304" pitchFamily="18" charset="0"/>
                <a:cs typeface="Times New Roman" panose="02020603050405020304" pitchFamily="18" charset="0"/>
              </a:rPr>
              <a:t>	Richardson, S. </a:t>
            </a:r>
            <a:r>
              <a:rPr lang="de-DE" sz="1300" i="1" dirty="0">
                <a:latin typeface="Times New Roman" panose="02020603050405020304" pitchFamily="18" charset="0"/>
                <a:cs typeface="Times New Roman" panose="02020603050405020304" pitchFamily="18" charset="0"/>
              </a:rPr>
              <a:t>Awareness of Trauma Informed </a:t>
            </a:r>
            <a:r>
              <a:rPr lang="de-DE" sz="1300" i="1" dirty="0" smtClean="0">
                <a:latin typeface="Times New Roman" panose="02020603050405020304" pitchFamily="18" charset="0"/>
                <a:cs typeface="Times New Roman" panose="02020603050405020304" pitchFamily="18" charset="0"/>
              </a:rPr>
              <a:t>Care. </a:t>
            </a:r>
            <a:r>
              <a:rPr lang="de-DE" sz="1300" i="1" dirty="0" smtClean="0">
                <a:latin typeface="Times New Roman" panose="02020603050405020304" pitchFamily="18" charset="0"/>
                <a:cs typeface="Times New Roman" panose="02020603050405020304" pitchFamily="18" charset="0"/>
                <a:hlinkClick r:id="rId4"/>
              </a:rPr>
              <a:t>http</a:t>
            </a:r>
            <a:r>
              <a:rPr lang="de-DE" sz="1300" i="1" dirty="0">
                <a:latin typeface="Times New Roman" panose="02020603050405020304" pitchFamily="18" charset="0"/>
                <a:cs typeface="Times New Roman" panose="02020603050405020304" pitchFamily="18" charset="0"/>
                <a:hlinkClick r:id="rId4"/>
              </a:rPr>
              <a:t>://</a:t>
            </a:r>
            <a:r>
              <a:rPr lang="de-DE" sz="1300" i="1" dirty="0" smtClean="0">
                <a:latin typeface="Times New Roman" panose="02020603050405020304" pitchFamily="18" charset="0"/>
                <a:cs typeface="Times New Roman" panose="02020603050405020304" pitchFamily="18" charset="0"/>
                <a:hlinkClick r:id="rId4"/>
              </a:rPr>
              <a:t>www.socialworktoday.com/archive/exc_012014.shtml</a:t>
            </a:r>
            <a:r>
              <a:rPr lang="de-DE" sz="1300" i="1" dirty="0" smtClean="0">
                <a:latin typeface="Times New Roman" panose="02020603050405020304" pitchFamily="18" charset="0"/>
                <a:cs typeface="Times New Roman" panose="02020603050405020304" pitchFamily="18" charset="0"/>
              </a:rPr>
              <a:t>. </a:t>
            </a:r>
            <a:r>
              <a:rPr lang="de-DE" sz="1300" dirty="0">
                <a:latin typeface="Times New Roman" panose="02020603050405020304" pitchFamily="18" charset="0"/>
                <a:cs typeface="Times New Roman" panose="02020603050405020304" pitchFamily="18" charset="0"/>
              </a:rPr>
              <a:t>Retrieved April 22, 2015 from http://www.socialworktoday.com/archive/exc_012014.shtml</a:t>
            </a:r>
          </a:p>
          <a:p>
            <a:pPr hangingPunct="0"/>
            <a:endParaRPr lang="de-DE" sz="1300" dirty="0" smtClean="0">
              <a:latin typeface="Times New Roman" panose="02020603050405020304" pitchFamily="18" charset="0"/>
              <a:cs typeface="Times New Roman" panose="02020603050405020304" pitchFamily="18" charset="0"/>
            </a:endParaRPr>
          </a:p>
          <a:p>
            <a:pPr hangingPunct="0"/>
            <a:r>
              <a:rPr lang="de-DE" sz="1300" dirty="0" smtClean="0">
                <a:latin typeface="Times New Roman" panose="02020603050405020304" pitchFamily="18" charset="0"/>
                <a:cs typeface="Times New Roman" panose="02020603050405020304" pitchFamily="18" charset="0"/>
              </a:rPr>
              <a:t>	TIP Project Team. (2013). </a:t>
            </a:r>
            <a:r>
              <a:rPr lang="de-DE" sz="1300" i="1" dirty="0" smtClean="0">
                <a:latin typeface="Times New Roman" panose="02020603050405020304" pitchFamily="18" charset="0"/>
                <a:cs typeface="Times New Roman" panose="02020603050405020304" pitchFamily="18" charset="0"/>
              </a:rPr>
              <a:t>Trauma-Informed Practice Guide. </a:t>
            </a:r>
            <a:r>
              <a:rPr lang="de-DE" sz="1300" dirty="0" smtClean="0">
                <a:latin typeface="Times New Roman" panose="02020603050405020304" pitchFamily="18" charset="0"/>
                <a:cs typeface="Times New Roman" panose="02020603050405020304" pitchFamily="18" charset="0"/>
              </a:rPr>
              <a:t>(2013). Vancouver, BC: TIP Advisory Committee.</a:t>
            </a:r>
          </a:p>
          <a:p>
            <a:pPr hangingPunct="0"/>
            <a:endParaRPr lang="de-DE" sz="1300" dirty="0" smtClean="0">
              <a:latin typeface="Times New Roman" panose="02020603050405020304" pitchFamily="18" charset="0"/>
              <a:cs typeface="Times New Roman" panose="02020603050405020304" pitchFamily="18" charset="0"/>
            </a:endParaRPr>
          </a:p>
          <a:p>
            <a:pPr hangingPunct="0"/>
            <a:r>
              <a:rPr lang="en-US" sz="1600" dirty="0"/>
              <a:t>	</a:t>
            </a:r>
            <a:r>
              <a:rPr lang="en-US" sz="1300" dirty="0" smtClean="0">
                <a:latin typeface="Times Roman" pitchFamily="18" charset="0"/>
              </a:rPr>
              <a:t>Trauma Informed Care Project. </a:t>
            </a:r>
            <a:r>
              <a:rPr lang="en-US" sz="1300" i="1" dirty="0" smtClean="0">
                <a:latin typeface="Times Roman" pitchFamily="18" charset="0"/>
              </a:rPr>
              <a:t>Trauma Matter’s Because. </a:t>
            </a:r>
            <a:r>
              <a:rPr lang="en-US" sz="1300" i="1" dirty="0" smtClean="0">
                <a:latin typeface="Times Roman" pitchFamily="18" charset="0"/>
                <a:hlinkClick r:id="rId5"/>
              </a:rPr>
              <a:t>http</a:t>
            </a:r>
            <a:r>
              <a:rPr lang="en-US" sz="1300" i="1" dirty="0">
                <a:latin typeface="Times Roman" pitchFamily="18" charset="0"/>
                <a:hlinkClick r:id="rId5"/>
              </a:rPr>
              <a:t>://www.traumainformedcareproject.org</a:t>
            </a:r>
            <a:r>
              <a:rPr lang="en-US" sz="1300" i="1" dirty="0" smtClean="0">
                <a:latin typeface="Times Roman" pitchFamily="18" charset="0"/>
                <a:hlinkClick r:id="rId5"/>
              </a:rPr>
              <a:t>/</a:t>
            </a:r>
            <a:r>
              <a:rPr lang="en-US" sz="1300" i="1" dirty="0" smtClean="0">
                <a:latin typeface="Times Roman" pitchFamily="18" charset="0"/>
              </a:rPr>
              <a:t>.  </a:t>
            </a:r>
            <a:r>
              <a:rPr lang="en-US" sz="1300" dirty="0" smtClean="0">
                <a:latin typeface="Times Roman" pitchFamily="18" charset="0"/>
              </a:rPr>
              <a:t>Retrieved April 13</a:t>
            </a:r>
            <a:r>
              <a:rPr lang="en-US" sz="1300" dirty="0">
                <a:latin typeface="Times Roman" pitchFamily="18" charset="0"/>
              </a:rPr>
              <a:t>, 2015 from http://www.traumainformedcareproject.org/</a:t>
            </a:r>
            <a:endParaRPr lang="en-US" sz="1300" dirty="0">
              <a:latin typeface="Times Roman" pitchFamily="18" charset="0"/>
              <a:cs typeface="Times New Roman" panose="02020603050405020304" pitchFamily="18" charset="0"/>
            </a:endParaRPr>
          </a:p>
        </p:txBody>
      </p:sp>
    </p:spTree>
    <p:extLst>
      <p:ext uri="{BB962C8B-B14F-4D97-AF65-F5344CB8AC3E}">
        <p14:creationId xmlns:p14="http://schemas.microsoft.com/office/powerpoint/2010/main" val="2161912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H DRIVE:Work:The Alex:The Alex Brand:Templates:Power Point Template:PowerPoint Template II.pdf"/>
          <p:cNvPicPr/>
          <p:nvPr/>
        </p:nvPicPr>
        <mc:AlternateContent xmlns:mc="http://schemas.openxmlformats.org/markup-compatibility/2006">
          <mc:Choice xmlns="" xmlns:mv="urn:schemas-microsoft-com:mac:vml" xmlns:ma="http://schemas.microsoft.com/office/mac/drawingml/2008/main" Requires="ma">
            <p:blipFill>
              <a:blip r:embed="rId2"/>
              <a:srcRect/>
              <a:stretch>
                <a:fillRect/>
              </a:stretch>
            </p:blipFill>
          </mc:Choice>
          <mc:Fallback>
            <p:blipFill>
              <a:blip r:embed="rId3"/>
              <a:srcRect/>
              <a:stretch>
                <a:fillRect/>
              </a:stretch>
            </p:blipFill>
          </mc:Fallback>
        </mc:AlternateContent>
        <p:spPr bwMode="auto">
          <a:xfrm>
            <a:off x="-4603" y="0"/>
            <a:ext cx="9162408" cy="6871806"/>
          </a:xfrm>
          <a:prstGeom prst="rect">
            <a:avLst/>
          </a:prstGeom>
          <a:noFill/>
          <a:ln w="9525">
            <a:noFill/>
            <a:miter lim="800000"/>
            <a:headEnd/>
            <a:tailEnd/>
          </a:ln>
        </p:spPr>
      </p:pic>
      <p:sp>
        <p:nvSpPr>
          <p:cNvPr id="3" name="TextBox 2"/>
          <p:cNvSpPr txBox="1"/>
          <p:nvPr/>
        </p:nvSpPr>
        <p:spPr>
          <a:xfrm>
            <a:off x="558800" y="1076087"/>
            <a:ext cx="8204200" cy="769441"/>
          </a:xfrm>
          <a:prstGeom prst="rect">
            <a:avLst/>
          </a:prstGeom>
          <a:noFill/>
        </p:spPr>
        <p:txBody>
          <a:bodyPr wrap="square" rtlCol="0">
            <a:spAutoFit/>
          </a:bodyPr>
          <a:lstStyle/>
          <a:p>
            <a:pPr lvl="0" algn="ctr"/>
            <a:r>
              <a:rPr lang="en-US" sz="4400" b="1" dirty="0" smtClean="0">
                <a:solidFill>
                  <a:schemeClr val="bg1"/>
                </a:solidFill>
              </a:rPr>
              <a:t>Questions, Comments?</a:t>
            </a:r>
            <a:endParaRPr lang="en-US" sz="44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H DRIVE:Work:The Alex:The Alex Brand:Templates:Power Point Template:PowerPoint Template II.pdf"/>
          <p:cNvPicPr/>
          <p:nvPr/>
        </p:nvPicPr>
        <mc:AlternateContent xmlns:mc="http://schemas.openxmlformats.org/markup-compatibility/2006">
          <mc:Choice xmlns="" xmlns:mv="urn:schemas-microsoft-com:mac:vml" xmlns:ma="http://schemas.microsoft.com/office/mac/drawingml/2008/main" Requires="ma">
            <p:blipFill>
              <a:blip r:embed="rId3"/>
              <a:srcRect r="69353"/>
              <a:stretch>
                <a:fillRect/>
              </a:stretch>
            </p:blipFill>
          </mc:Choice>
          <mc:Fallback>
            <p:blipFill>
              <a:blip r:embed="rId4"/>
              <a:srcRect r="69353"/>
              <a:stretch>
                <a:fillRect/>
              </a:stretch>
            </p:blipFill>
          </mc:Fallback>
        </mc:AlternateContent>
        <p:spPr bwMode="auto">
          <a:xfrm>
            <a:off x="0" y="0"/>
            <a:ext cx="2802388" cy="6858000"/>
          </a:xfrm>
          <a:prstGeom prst="rect">
            <a:avLst/>
          </a:prstGeom>
          <a:noFill/>
          <a:ln w="9525">
            <a:noFill/>
            <a:miter lim="800000"/>
            <a:headEnd/>
            <a:tailEnd/>
          </a:ln>
          <a:effectLst>
            <a:outerShdw blurRad="127000" dist="63500" algn="tl" rotWithShape="0">
              <a:srgbClr val="000000">
                <a:alpha val="20000"/>
              </a:srgbClr>
            </a:outerShdw>
          </a:effectLst>
        </p:spPr>
      </p:pic>
      <p:sp>
        <p:nvSpPr>
          <p:cNvPr id="5" name="Rectangle 4"/>
          <p:cNvSpPr/>
          <p:nvPr/>
        </p:nvSpPr>
        <p:spPr>
          <a:xfrm>
            <a:off x="0" y="676481"/>
            <a:ext cx="4638436" cy="1145876"/>
          </a:xfrm>
          <a:prstGeom prst="rect">
            <a:avLst/>
          </a:prstGeom>
          <a:solidFill>
            <a:srgbClr val="AA9B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90711" y="855225"/>
            <a:ext cx="4380049" cy="677108"/>
          </a:xfrm>
          <a:prstGeom prst="rect">
            <a:avLst/>
          </a:prstGeom>
          <a:noFill/>
        </p:spPr>
        <p:txBody>
          <a:bodyPr wrap="square" rtlCol="0">
            <a:spAutoFit/>
          </a:bodyPr>
          <a:lstStyle/>
          <a:p>
            <a:r>
              <a:rPr lang="en-US" sz="3800" b="1" dirty="0" smtClean="0">
                <a:solidFill>
                  <a:schemeClr val="bg1"/>
                </a:solidFill>
              </a:rPr>
              <a:t>Learning Objectives</a:t>
            </a:r>
          </a:p>
        </p:txBody>
      </p:sp>
      <p:sp>
        <p:nvSpPr>
          <p:cNvPr id="8" name="TextBox 7"/>
          <p:cNvSpPr txBox="1"/>
          <p:nvPr/>
        </p:nvSpPr>
        <p:spPr>
          <a:xfrm>
            <a:off x="3153034" y="1946824"/>
            <a:ext cx="5668074" cy="4524315"/>
          </a:xfrm>
          <a:prstGeom prst="rect">
            <a:avLst/>
          </a:prstGeom>
          <a:noFill/>
        </p:spPr>
        <p:txBody>
          <a:bodyPr wrap="square" rtlCol="0">
            <a:spAutoFit/>
          </a:bodyPr>
          <a:lstStyle/>
          <a:p>
            <a:r>
              <a:rPr lang="en-US" sz="2800" b="1" dirty="0" smtClean="0"/>
              <a:t>Goal</a:t>
            </a:r>
            <a:endParaRPr lang="en-US" sz="2800" b="1" dirty="0"/>
          </a:p>
          <a:p>
            <a:r>
              <a:rPr lang="en-US" sz="2000" dirty="0" smtClean="0"/>
              <a:t>To explore trauma informed care and the value it places on agencies in the homeless sector. </a:t>
            </a:r>
          </a:p>
          <a:p>
            <a:endParaRPr lang="en-US" sz="2000" b="1" dirty="0"/>
          </a:p>
          <a:p>
            <a:r>
              <a:rPr lang="en-US" sz="2800" b="1" dirty="0" smtClean="0"/>
              <a:t>Learning </a:t>
            </a:r>
            <a:r>
              <a:rPr lang="en-US" sz="2800" b="1" dirty="0"/>
              <a:t>Objectives:</a:t>
            </a:r>
            <a:r>
              <a:rPr lang="en-US" sz="2800" dirty="0"/>
              <a:t> </a:t>
            </a:r>
            <a:endParaRPr lang="en-US" sz="2800" dirty="0" smtClean="0"/>
          </a:p>
          <a:p>
            <a:endParaRPr lang="en-US" sz="2000" dirty="0" smtClean="0"/>
          </a:p>
          <a:p>
            <a:pPr marL="342900" indent="-342900">
              <a:buAutoNum type="arabicParenBoth"/>
            </a:pPr>
            <a:r>
              <a:rPr lang="en-US" sz="2000" dirty="0" smtClean="0"/>
              <a:t>Provide an understanding of trauma informed care and the importance of this practice </a:t>
            </a:r>
          </a:p>
          <a:p>
            <a:pPr marL="342900" indent="-342900">
              <a:buAutoNum type="arabicParenBoth"/>
            </a:pPr>
            <a:r>
              <a:rPr lang="en-US" sz="2000" dirty="0" smtClean="0"/>
              <a:t>Identify core values </a:t>
            </a:r>
          </a:p>
          <a:p>
            <a:pPr marL="342900" indent="-342900">
              <a:buAutoNum type="arabicParenBoth"/>
            </a:pPr>
            <a:r>
              <a:rPr lang="en-US" sz="2000" dirty="0" smtClean="0"/>
              <a:t>Recommendations for future practice  </a:t>
            </a:r>
          </a:p>
          <a:p>
            <a:r>
              <a:rPr lang="en-US" dirty="0"/>
              <a:t> </a:t>
            </a:r>
          </a:p>
          <a:p>
            <a:r>
              <a:rPr lang="en-US" dirty="0"/>
              <a:t> </a:t>
            </a:r>
          </a:p>
          <a:p>
            <a:r>
              <a:rPr lang="en-US" dirty="0"/>
              <a:t> </a:t>
            </a:r>
          </a:p>
          <a:p>
            <a:pPr algn="ctr" hangingPunct="0"/>
            <a:endParaRPr lang="en-US" dirty="0"/>
          </a:p>
        </p:txBody>
      </p:sp>
    </p:spTree>
    <p:extLst>
      <p:ext uri="{BB962C8B-B14F-4D97-AF65-F5344CB8AC3E}">
        <p14:creationId xmlns:p14="http://schemas.microsoft.com/office/powerpoint/2010/main" val="29802855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H DRIVE:Work:The Alex:The Alex Brand:Templates:Power Point Template:PowerPoint Template II.pdf"/>
          <p:cNvPicPr/>
          <p:nvPr/>
        </p:nvPicPr>
        <mc:AlternateContent xmlns:mc="http://schemas.openxmlformats.org/markup-compatibility/2006">
          <mc:Choice xmlns="" xmlns:mv="urn:schemas-microsoft-com:mac:vml" xmlns:ma="http://schemas.microsoft.com/office/mac/drawingml/2008/main" Requires="ma">
            <p:blipFill>
              <a:blip r:embed="rId3"/>
              <a:srcRect r="69364" b="201"/>
              <a:stretch>
                <a:fillRect/>
              </a:stretch>
            </p:blipFill>
          </mc:Choice>
          <mc:Fallback>
            <p:blipFill>
              <a:blip r:embed="rId4"/>
              <a:srcRect r="69364" b="201"/>
              <a:stretch>
                <a:fillRect/>
              </a:stretch>
            </p:blipFill>
          </mc:Fallback>
        </mc:AlternateContent>
        <p:spPr bwMode="auto">
          <a:xfrm>
            <a:off x="-4603" y="0"/>
            <a:ext cx="2806991" cy="6871806"/>
          </a:xfrm>
          <a:prstGeom prst="rect">
            <a:avLst/>
          </a:prstGeom>
          <a:noFill/>
          <a:ln w="9525">
            <a:noFill/>
            <a:miter lim="800000"/>
            <a:headEnd/>
            <a:tailEnd/>
          </a:ln>
          <a:effectLst>
            <a:outerShdw blurRad="127000" dist="63500" algn="tl" rotWithShape="0">
              <a:srgbClr val="000000">
                <a:alpha val="20000"/>
              </a:srgbClr>
            </a:outerShdw>
          </a:effectLst>
        </p:spPr>
      </p:pic>
      <p:sp>
        <p:nvSpPr>
          <p:cNvPr id="9" name="Rectangle 8"/>
          <p:cNvSpPr/>
          <p:nvPr/>
        </p:nvSpPr>
        <p:spPr>
          <a:xfrm>
            <a:off x="0" y="676481"/>
            <a:ext cx="4638436" cy="1145876"/>
          </a:xfrm>
          <a:prstGeom prst="rect">
            <a:avLst/>
          </a:prstGeom>
          <a:solidFill>
            <a:srgbClr val="CD58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4603" y="587699"/>
            <a:ext cx="4380049" cy="1323439"/>
          </a:xfrm>
          <a:prstGeom prst="rect">
            <a:avLst/>
          </a:prstGeom>
          <a:noFill/>
        </p:spPr>
        <p:txBody>
          <a:bodyPr wrap="square" rtlCol="0">
            <a:spAutoFit/>
          </a:bodyPr>
          <a:lstStyle/>
          <a:p>
            <a:r>
              <a:rPr lang="en-US" sz="4000" b="1" dirty="0" smtClean="0">
                <a:solidFill>
                  <a:schemeClr val="bg1"/>
                </a:solidFill>
              </a:rPr>
              <a:t> </a:t>
            </a:r>
            <a:r>
              <a:rPr lang="en-US" sz="3800" b="1" dirty="0" smtClean="0">
                <a:solidFill>
                  <a:schemeClr val="bg1"/>
                </a:solidFill>
              </a:rPr>
              <a:t>What is Trauma      			Informed Care?</a:t>
            </a:r>
            <a:endParaRPr lang="en-US" sz="3800" b="1" dirty="0">
              <a:solidFill>
                <a:schemeClr val="bg1"/>
              </a:solidFill>
            </a:endParaRPr>
          </a:p>
        </p:txBody>
      </p:sp>
      <p:sp>
        <p:nvSpPr>
          <p:cNvPr id="10" name="TextBox 9"/>
          <p:cNvSpPr txBox="1"/>
          <p:nvPr/>
        </p:nvSpPr>
        <p:spPr>
          <a:xfrm>
            <a:off x="3330834" y="2240031"/>
            <a:ext cx="5668074" cy="3046988"/>
          </a:xfrm>
          <a:prstGeom prst="rect">
            <a:avLst/>
          </a:prstGeom>
          <a:noFill/>
        </p:spPr>
        <p:txBody>
          <a:bodyPr wrap="square" rtlCol="0">
            <a:spAutoFit/>
          </a:bodyPr>
          <a:lstStyle/>
          <a:p>
            <a:pPr lvl="0"/>
            <a:r>
              <a:rPr lang="en-CA" sz="2400" dirty="0" smtClean="0"/>
              <a:t>Trauma </a:t>
            </a:r>
            <a:r>
              <a:rPr lang="en-CA" sz="2400" dirty="0"/>
              <a:t>informed care is a strength-based framework that is grounded in an understanding and responsiveness to the impact of trauma, that emphasizes physical, psychological, and emotional safety for both providers and survivors, and that creates opportunities for survivors to rebuild a sense of control and </a:t>
            </a:r>
            <a:r>
              <a:rPr lang="en-CA" sz="2400" dirty="0" smtClean="0"/>
              <a:t>empowerment</a:t>
            </a:r>
            <a:endParaRPr lang="en-US" sz="2400" dirty="0" smtClean="0"/>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404" y="4752975"/>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8545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H DRIVE:Work:The Alex:The Alex Brand:Templates:Power Point Template:PowerPoint Template II.pdf"/>
          <p:cNvPicPr/>
          <p:nvPr/>
        </p:nvPicPr>
        <mc:AlternateContent xmlns:mc="http://schemas.openxmlformats.org/markup-compatibility/2006">
          <mc:Choice xmlns="" xmlns:mv="urn:schemas-microsoft-com:mac:vml" xmlns:ma="http://schemas.microsoft.com/office/mac/drawingml/2008/main" Requires="ma">
            <p:blipFill>
              <a:blip r:embed="rId3"/>
              <a:srcRect t="72672"/>
              <a:stretch>
                <a:fillRect/>
              </a:stretch>
            </p:blipFill>
          </mc:Choice>
          <mc:Fallback>
            <p:blipFill>
              <a:blip r:embed="rId4"/>
              <a:srcRect t="72672"/>
              <a:stretch>
                <a:fillRect/>
              </a:stretch>
            </p:blipFill>
          </mc:Fallback>
        </mc:AlternateContent>
        <p:spPr bwMode="auto">
          <a:xfrm>
            <a:off x="0" y="4994849"/>
            <a:ext cx="9157805" cy="1876958"/>
          </a:xfrm>
          <a:prstGeom prst="rect">
            <a:avLst/>
          </a:prstGeom>
          <a:noFill/>
          <a:ln w="9525">
            <a:noFill/>
            <a:miter lim="800000"/>
            <a:headEnd/>
            <a:tailEnd/>
          </a:ln>
          <a:effectLst>
            <a:outerShdw blurRad="127000" dist="63500" dir="16200000" algn="tl" rotWithShape="0">
              <a:srgbClr val="000000">
                <a:alpha val="20000"/>
              </a:srgbClr>
            </a:outerShdw>
          </a:effectLst>
        </p:spPr>
      </p:pic>
      <p:sp>
        <p:nvSpPr>
          <p:cNvPr id="3" name="TextBox 2"/>
          <p:cNvSpPr txBox="1"/>
          <p:nvPr/>
        </p:nvSpPr>
        <p:spPr>
          <a:xfrm>
            <a:off x="567036" y="969366"/>
            <a:ext cx="4011866" cy="3416320"/>
          </a:xfrm>
          <a:prstGeom prst="rect">
            <a:avLst/>
          </a:prstGeom>
          <a:noFill/>
        </p:spPr>
        <p:txBody>
          <a:bodyPr wrap="square" rtlCol="0">
            <a:spAutoFit/>
          </a:bodyPr>
          <a:lstStyle/>
          <a:p>
            <a:endParaRPr lang="en-US" sz="2400" b="1" dirty="0" smtClean="0"/>
          </a:p>
          <a:p>
            <a:r>
              <a:rPr lang="en-US" sz="4800" dirty="0" smtClean="0"/>
              <a:t>No one is immune to the impact of trauma </a:t>
            </a:r>
            <a:endParaRPr lang="en-US" sz="4800" dirty="0"/>
          </a:p>
        </p:txBody>
      </p:sp>
      <p:pic>
        <p:nvPicPr>
          <p:cNvPr id="5" name="Picture 4" descr="The Alex wht.png"/>
          <p:cNvPicPr>
            <a:picLocks noChangeAspect="1"/>
          </p:cNvPicPr>
          <p:nvPr/>
        </p:nvPicPr>
        <p:blipFill>
          <a:blip r:embed="rId5"/>
          <a:stretch>
            <a:fillRect/>
          </a:stretch>
        </p:blipFill>
        <p:spPr>
          <a:xfrm>
            <a:off x="7342428" y="5398041"/>
            <a:ext cx="1444932" cy="1130194"/>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0024" y="1981200"/>
            <a:ext cx="2962275" cy="218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1844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H DRIVE:Work:The Alex:The Alex Brand:Templates:Power Point Template:PowerPoint Template II.pdf"/>
          <p:cNvPicPr/>
          <p:nvPr/>
        </p:nvPicPr>
        <mc:AlternateContent xmlns:mc="http://schemas.openxmlformats.org/markup-compatibility/2006">
          <mc:Choice xmlns="" xmlns:mv="urn:schemas-microsoft-com:mac:vml" xmlns:ma="http://schemas.microsoft.com/office/mac/drawingml/2008/main" Requires="ma">
            <p:blipFill>
              <a:blip r:embed="rId3"/>
              <a:srcRect r="69364" b="201"/>
              <a:stretch>
                <a:fillRect/>
              </a:stretch>
            </p:blipFill>
          </mc:Choice>
          <mc:Fallback>
            <p:blipFill>
              <a:blip r:embed="rId4"/>
              <a:srcRect r="69364" b="201"/>
              <a:stretch>
                <a:fillRect/>
              </a:stretch>
            </p:blipFill>
          </mc:Fallback>
        </mc:AlternateContent>
        <p:spPr bwMode="auto">
          <a:xfrm>
            <a:off x="15915" y="-68046"/>
            <a:ext cx="2806991" cy="6871806"/>
          </a:xfrm>
          <a:prstGeom prst="rect">
            <a:avLst/>
          </a:prstGeom>
          <a:noFill/>
          <a:ln w="9525">
            <a:noFill/>
            <a:miter lim="800000"/>
            <a:headEnd/>
            <a:tailEnd/>
          </a:ln>
          <a:effectLst>
            <a:outerShdw blurRad="127000" dist="63500" algn="tl" rotWithShape="0">
              <a:srgbClr val="000000">
                <a:alpha val="20000"/>
              </a:srgbClr>
            </a:outerShdw>
          </a:effectLst>
        </p:spPr>
      </p:pic>
      <p:sp>
        <p:nvSpPr>
          <p:cNvPr id="9" name="Rectangle 8"/>
          <p:cNvSpPr/>
          <p:nvPr/>
        </p:nvSpPr>
        <p:spPr>
          <a:xfrm>
            <a:off x="0" y="676481"/>
            <a:ext cx="4638436" cy="1145876"/>
          </a:xfrm>
          <a:prstGeom prst="rect">
            <a:avLst/>
          </a:prstGeom>
          <a:solidFill>
            <a:srgbClr val="CD58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1" y="612775"/>
            <a:ext cx="4380049" cy="1261884"/>
          </a:xfrm>
          <a:prstGeom prst="rect">
            <a:avLst/>
          </a:prstGeom>
          <a:noFill/>
        </p:spPr>
        <p:txBody>
          <a:bodyPr wrap="square" rtlCol="0">
            <a:spAutoFit/>
          </a:bodyPr>
          <a:lstStyle/>
          <a:p>
            <a:r>
              <a:rPr lang="en-US" sz="3800" b="1" dirty="0" smtClean="0">
                <a:solidFill>
                  <a:schemeClr val="bg1"/>
                </a:solidFill>
              </a:rPr>
              <a:t>Why is this 					important?</a:t>
            </a:r>
            <a:endParaRPr lang="en-US" sz="3800" b="1" dirty="0">
              <a:solidFill>
                <a:schemeClr val="bg1"/>
              </a:solidFill>
            </a:endParaRPr>
          </a:p>
        </p:txBody>
      </p:sp>
      <p:sp>
        <p:nvSpPr>
          <p:cNvPr id="3" name="AutoShape 2" descr="data:image/png;base64,iVBORw0KGgoAAAANSUhEUgAAAMwAAADMCAMAAAAI/LzAAAAAe1BMVEX///8AAAD09PSTk5PZ2dno6OjExMQREREEBARTU1N6eno+Pj78/Pzx8fHj4+OQkJBHR0fT09OdnZ2JiYm9vb1fX1+srKxvb2+kpKSYmJgyMjLg4OAnJydmZma2trZaWlogICBKSkoWFhY1NTXKysp5eXlAQEArKysiIiJ+Lt7PAAADmklEQVR4nO3d20KiUBiGYRYKpgLKRrQSt5Td/xWOZhZ72TSsb9n3nk1H/zMICoJL0xhjjDHG2J/JeH2O9rt55LuOJXuWjg29ubj14seyx+lUeBTJThNb9kStM95Etr0re6iWOeOcRYhRIHusVlnbAst5z1Fy2wwKLULMFTyomesSjPBlj9Y4e1lmUfCF5o5KMeJZ9nBN88otYmHInq5Z+r4Cs1PsdWZXWIQwZY/XrGrMSvZ4zarGzNR6q/lDGE/2eM16qAOAPq3CKHaSZvkVlrEje7yGuRWYmezhmmYsSi0nxV5l58JSTCR7tBaVnQMcVLyoYZQc0DayB2uV+15kUewN8zu3YNuEan2SSWS/Zc43j0PZI3UpWJ6+JaOFp8uep1tWHL7N16PDNPJMFQ9j2XTDcRzjESTKZ7wO76XGhrIDz4/203ttI98LwEG2/74r/UyWbbf3gd90jKqTmOJmqFsnfmlsOZ+oQX5fY4UVV5crGiFeRKu6uFwd3nX09ha8D9JmB4s4YF16KjsRq9kU6hA962TB+mbQrP9OWdwB50qaVfbFsoqbxum2x1yav8pG3Io7W4Cu2Ux+AQPzmfN4f9a7jVG+gf4Fi/hA2Wl+AyNQLkIRQ0wPEaMC5uiFq1rDR+EqdQ8nIub85mfVwjxrVuqTAyhGr4UZaDox/ztiiOkhYojpIWKI6SFiiOkhYojpIWKI6SFiiOkhYojpIWKI6SFiiOkhYojpIWKI6SFiHg2T+sUwRMxCr42xUrd2o2CST8v7Wl2MpW0S/9yj3KOZ+CGDndEAYyd+AS2UjbhlrZ5ulstzSrUx2vD77m4f59laK7j+Hy8/f4Mhj3l5z9+TfsFo7vLzcajjCsdyzogDz3SvT8PlME+hE+ee4frEaLa7mXkmys5fUB5jakYJ5hzKrebFNcRgRwxqxKBGDGrEoEYMasSgRgxqxKBGDGrEoEYMasSgRgxqxKBGDGrEoEYMasSgRgxqxKBGDGrEoEYMasSgRgxqxKBGDGrEoEYMasSgRgxqj40RRRi8lZoKy2E+Ys3ILVGBtbRRafopM/fY0fTc8rqu7DHrZWUXPbosOr3J/A1mIZB7uYfU3OvLRnDGaQziUm2FZZY9uu7q6U0zRl0TsKDkw/G3lc2Dp5+/zdU4Ln8Vjq+jH7Y/CxkOo/UXZQD1wOz9jMCbTCar1CK6erzxJ5PBBviB2dJ0Pb8BLF1X6hXGGGOMMcba9g9WtUdTRIqUhAAAAABJRU5ErkJggg=="/>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png;base64,iVBORw0KGgoAAAANSUhEUgAAAMwAAADMCAMAAAAI/LzAAAAAe1BMVEX///8AAAD09PSTk5PZ2dno6OjExMQREREEBARTU1N6eno+Pj78/Pzx8fHj4+OQkJBHR0fT09OdnZ2JiYm9vb1fX1+srKxvb2+kpKSYmJgyMjLg4OAnJydmZma2trZaWlogICBKSkoWFhY1NTXKysp5eXlAQEArKysiIiJ+Lt7PAAADmklEQVR4nO3d20KiUBiGYRYKpgLKRrQSt5Td/xWOZhZ72TSsb9n3nk1H/zMICoJL0xhjjDHG2J/JeH2O9rt55LuOJXuWjg29ubj14seyx+lUeBTJThNb9kStM95Etr0re6iWOeOcRYhRIHusVlnbAst5z1Fy2wwKLULMFTyomesSjPBlj9Y4e1lmUfCF5o5KMeJZ9nBN88otYmHInq5Z+r4Cs1PsdWZXWIQwZY/XrGrMSvZ4zarGzNR6q/lDGE/2eM16qAOAPq3CKHaSZvkVlrEje7yGuRWYmezhmmYsSi0nxV5l58JSTCR7tBaVnQMcVLyoYZQc0DayB2uV+15kUewN8zu3YNuEan2SSWS/Zc43j0PZI3UpWJ6+JaOFp8uep1tWHL7N16PDNPJMFQ9j2XTDcRzjESTKZ7wO76XGhrIDz4/203ttI98LwEG2/74r/UyWbbf3gd90jKqTmOJmqFsnfmlsOZ+oQX5fY4UVV5crGiFeRKu6uFwd3nX09ha8D9JmB4s4YF16KjsRq9kU6hA962TB+mbQrP9OWdwB50qaVfbFsoqbxum2x1yav8pG3Io7W4Cu2Ux+AQPzmfN4f9a7jVG+gf4Fi/hA2Wl+AyNQLkIRQ0wPEaMC5uiFq1rDR+EqdQ8nIub85mfVwjxrVuqTAyhGr4UZaDox/ztiiOkhYojpIWKI6SFiiOkhYojpIWKI6SFiiOkhYojpIWKI6SFiiOkhYojpIWKI6SFiHg2T+sUwRMxCr42xUrd2o2CST8v7Wl2MpW0S/9yj3KOZ+CGDndEAYyd+AS2UjbhlrZ5ulstzSrUx2vD77m4f59laK7j+Hy8/f4Mhj3l5z9+TfsFo7vLzcajjCsdyzogDz3SvT8PlME+hE+ee4frEaLa7mXkmys5fUB5jakYJ5hzKrebFNcRgRwxqxKBGDGrEoEYMasSgRgxqxKBGDGrEoEYMasSgRgxqxKBGDGrEoEYMasSgRgxqxKBGDGrEoEYMasSgRgxqxKBGDGrEoEYMasSgRgxqj40RRRi8lZoKy2E+Ys3ILVGBtbRRafopM/fY0fTc8rqu7DHrZWUXPbosOr3J/A1mIZB7uYfU3OvLRnDGaQziUm2FZZY9uu7q6U0zRl0TsKDkw/G3lc2Dp5+/zdU4Ln8Vjq+jH7Y/CxkOo/UXZQD1wOz9jMCbTCar1CK6erzxJ5PBBviB2dJ0Pb8BLF1X6hXGGGOMMcba9g9WtUdTRIqUhAAAAABJRU5ErkJggg=="/>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MwAAADMCAMAAAAI/LzAAAAAe1BMVEX///8AAAD09PSTk5PZ2dno6OjExMQREREEBARTU1N6eno+Pj78/Pzx8fHj4+OQkJBHR0fT09OdnZ2JiYm9vb1fX1+srKxvb2+kpKSYmJgyMjLg4OAnJydmZma2trZaWlogICBKSkoWFhY1NTXKysp5eXlAQEArKysiIiJ+Lt7PAAADmklEQVR4nO3d20KiUBiGYRYKpgLKRrQSt5Td/xWOZhZ72TSsb9n3nk1H/zMICoJL0xhjjDHG2J/JeH2O9rt55LuOJXuWjg29ubj14seyx+lUeBTJThNb9kStM95Etr0re6iWOeOcRYhRIHusVlnbAst5z1Fy2wwKLULMFTyomesSjPBlj9Y4e1lmUfCF5o5KMeJZ9nBN88otYmHInq5Z+r4Cs1PsdWZXWIQwZY/XrGrMSvZ4zarGzNR6q/lDGE/2eM16qAOAPq3CKHaSZvkVlrEje7yGuRWYmezhmmYsSi0nxV5l58JSTCR7tBaVnQMcVLyoYZQc0DayB2uV+15kUewN8zu3YNuEan2SSWS/Zc43j0PZI3UpWJ6+JaOFp8uep1tWHL7N16PDNPJMFQ9j2XTDcRzjESTKZ7wO76XGhrIDz4/203ttI98LwEG2/74r/UyWbbf3gd90jKqTmOJmqFsnfmlsOZ+oQX5fY4UVV5crGiFeRKu6uFwd3nX09ha8D9JmB4s4YF16KjsRq9kU6hA962TB+mbQrP9OWdwB50qaVfbFsoqbxum2x1yav8pG3Io7W4Cu2Ux+AQPzmfN4f9a7jVG+gf4Fi/hA2Wl+AyNQLkIRQ0wPEaMC5uiFq1rDR+EqdQ8nIub85mfVwjxrVuqTAyhGr4UZaDox/ztiiOkhYojpIWKI6SFiiOkhYojpIWKI6SFiiOkhYojpIWKI6SFiiOkhYojpIWKI6SFiHg2T+sUwRMxCr42xUrd2o2CST8v7Wl2MpW0S/9yj3KOZ+CGDndEAYyd+AS2UjbhlrZ5ulstzSrUx2vD77m4f59laK7j+Hy8/f4Mhj3l5z9+TfsFo7vLzcajjCsdyzogDz3SvT8PlME+hE+ee4frEaLa7mXkmys5fUB5jakYJ5hzKrebFNcRgRwxqxKBGDGrEoEYMasSgRgxqxKBGDGrEoEYMasSgRgxqxKBGDGrEoEYMasSgRgxqxKBGDGrEoEYMasSgRgxqxKBGDGrEoEYMasSgRgxqj40RRRi8lZoKy2E+Ys3ILVGBtbRRafopM/fY0fTc8rqu7DHrZWUXPbosOr3J/A1mIZB7uYfU3OvLRnDGaQziUm2FZZY9uu7q6U0zRl0TsKDkw/G3lc2Dp5+/zdU4Ln8Vjq+jH7Y/CxkOo/UXZQD1wOz9jMCbTCar1CK6erzxJ5PBBviB2dJ0Pb8BLF1X6hXGGGOMMcba9g9WtUdTRIqUhAAAAABJRU5ErkJggg=="/>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png;base64,iVBORw0KGgoAAAANSUhEUgAAAMwAAADMCAMAAAAI/LzAAAAAe1BMVEX///8AAAD09PSTk5PZ2dno6OjExMQREREEBARTU1N6eno+Pj78/Pzx8fHj4+OQkJBHR0fT09OdnZ2JiYm9vb1fX1+srKxvb2+kpKSYmJgyMjLg4OAnJydmZma2trZaWlogICBKSkoWFhY1NTXKysp5eXlAQEArKysiIiJ+Lt7PAAADmklEQVR4nO3d20KiUBiGYRYKpgLKRrQSt5Td/xWOZhZ72TSsb9n3nk1H/zMICoJL0xhjjDHG2J/JeH2O9rt55LuOJXuWjg29ubj14seyx+lUeBTJThNb9kStM95Etr0re6iWOeOcRYhRIHusVlnbAst5z1Fy2wwKLULMFTyomesSjPBlj9Y4e1lmUfCF5o5KMeJZ9nBN88otYmHInq5Z+r4Cs1PsdWZXWIQwZY/XrGrMSvZ4zarGzNR6q/lDGE/2eM16qAOAPq3CKHaSZvkVlrEje7yGuRWYmezhmmYsSi0nxV5l58JSTCR7tBaVnQMcVLyoYZQc0DayB2uV+15kUewN8zu3YNuEan2SSWS/Zc43j0PZI3UpWJ6+JaOFp8uep1tWHL7N16PDNPJMFQ9j2XTDcRzjESTKZ7wO76XGhrIDz4/203ttI98LwEG2/74r/UyWbbf3gd90jKqTmOJmqFsnfmlsOZ+oQX5fY4UVV5crGiFeRKu6uFwd3nX09ha8D9JmB4s4YF16KjsRq9kU6hA962TB+mbQrP9OWdwB50qaVfbFsoqbxum2x1yav8pG3Io7W4Cu2Ux+AQPzmfN4f9a7jVG+gf4Fi/hA2Wl+AyNQLkIRQ0wPEaMC5uiFq1rDR+EqdQ8nIub85mfVwjxrVuqTAyhGr4UZaDox/ztiiOkhYojpIWKI6SFiiOkhYojpIWKI6SFiiOkhYojpIWKI6SFiiOkhYojpIWKI6SFiHg2T+sUwRMxCr42xUrd2o2CST8v7Wl2MpW0S/9yj3KOZ+CGDndEAYyd+AS2UjbhlrZ5ulstzSrUx2vD77m4f59laK7j+Hy8/f4Mhj3l5z9+TfsFo7vLzcajjCsdyzogDz3SvT8PlME+hE+ee4frEaLa7mXkmys5fUB5jakYJ5hzKrebFNcRgRwxqxKBGDGrEoEYMasSgRgxqxKBGDGrEoEYMasSgRgxqxKBGDGrEoEYMasSgRgxqxKBGDGrEoEYMasSgRgxqxKBGDGrEoEYMasSgRgxqj40RRRi8lZoKy2E+Ys3ILVGBtbRRafopM/fY0fTc8rqu7DHrZWUXPbosOr3J/A1mIZB7uYfU3OvLRnDGaQziUm2FZZY9uu7q6U0zRl0TsKDkw/G3lc2Dp5+/zdU4Ln8Vjq+jH7Y/CxkOo/UXZQD1wOz9jMCbTCar1CK6erzxJ5PBBviB2dJ0Pb8BLF1X6hXGGGOMMcba9g9WtUdTRIqUhAAAAABJRU5ErkJggg==">
            <a:hlinkClick r:id="rId5"/>
          </p:cNvPr>
          <p:cNvSpPr>
            <a:spLocks noChangeAspect="1" noChangeArrowheads="1"/>
          </p:cNvSpPr>
          <p:nvPr/>
        </p:nvSpPr>
        <p:spPr bwMode="auto">
          <a:xfrm>
            <a:off x="88174" y="-906463"/>
            <a:ext cx="24384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data:image/png;base64,iVBORw0KGgoAAAANSUhEUgAAAQMAAADCCAMAAAB6zFdcAAAA9lBMVEX///8mTZIeSIgaRYIhSowpT5YjS44nTpMcRoQRP3grUJgWQn4tUZswU58jS48eSIkzVaMPPXX3+fy4wNKFlbyZp8To7PR9kbgAOoHEzd3x9PgAOHUVRIrc4uwANHoAPosfSZUAK3MAO4tPbKA3V50AJmkeSZQALGxCY5IAOHIAOn4aRpuXpcjU2uocR5XO1eA0V5Jmfqxac62sudAgSXyZp8oAPItGYpsuVpGos8uMmrh1iq9edaBpgbJCX5RHZKQqUKWKmsd7jsO8xd8ALI8dR6FHZKqcqr9PapJ9kK0cR31xhaUxVYeBlLmgrcOPnrgAHGVQbKbe/nEuAAAJAklEQVR4nO2dbVvaOhiAC/ImQkEYtaVpC8yBlFlUjuILTnY82/To3Nn//zOnSZo0LbB9WZvrSnK7L/rp2X09efKeappCoVAoFAqFQqFQKBQKXnTmb8+rk9eTlx8Lg3csfJi//DuZ2PbBgW37rnt9K5+G+ckHez/kALN34A/vHN5B5cvzZAoFUAV7tb2a77/xDitH+q+TfTYJ9pCDWtFd8Y4sN/qvNpMEkYBQQbFoSiMBK2CTABuAEs55B5cPL5N0OyAKWq2Sd8M7vDywdisohQAZ+sjXaaIdIAcoB5CCCvjOO8DssYaMAloMiy2cBRVd9/q8Q8ycp+lmOwgFFKGAUqVSKXg93iFmjWGnBwVsEoQ/BX3JO8as6bpxJaDtAJYClAR6IWQsemO4tdPdAS6GlZKODFSrVe+Ud5AZs7LTCuJ2gBWUg0feQWbMazw4LrLtQNd1bKBcHlzyDjJjrlODY7YSYAXlQAoH6WKIkoAoqAvv4PWAVVCKFBSQAmSgXhe+HqwOksWwwhRDpKDRmIneLzz7iSRIVoI6VNAIRJ813fg7ekSqoHHMO8asMXw6PWAUMAYawUfeMWbOpxYdGVYq+qaC5kz85eWFmS6GZVIMoYHm4J53hDlAZ0jbkqDZFL5XgCzMSMFGMQwNNIO/eceXC+9BKd0lkiRoNo87vMPLhT7Y1iMiA822+AUR44AdSdBey1AMME4BFLYkweyrLFkA6Z+PCukkWM8+y1ELKN0Hb8z0iM1gdi9TEkRYR8ejADILubgUfaK0C+fx5uO7zzePp5I1Akzf6MN/MUaI6GvqSRz7cB+fwmA33mpSpcOTfXhILFBq/i3vuHLE+kAMJM9i+PIUxs7rdKuDmi/NURzt22SzIeCjCO6cd2w50f9wuJEGaO9pr3bwiXdwOfFiH27pFfDWi9vlHV0uzGlL2E+1BLjzcM07vFw42V4QsYKaKcNZ1cVkUwFzJKMFxB8tdvZxQZxuqwZwB8oX/1zaMx4h2qtp8pBi6OAT3oQzRZ9DGxOkYLp6thNpAI+tL/A2HBB9oPQ0RQ4m1oudUlBznVULn1kWe6BkTaJq0FlN09XAtSwT7UeD97zDzJRoomC/aCd2uiC6ltbCO9KmyAOlb1EaTLpbHJiW1vOLeEeWd6DZ0SerBhMtdkCvcIQODLOFTmmZ4h7XfYkchE0h4QCPDcK2oN0BfD5F2IGSQ+aLk/B/++/G8Ag6mJv4aAI44h1sRpxMIwd/dTRtb6sD7Sw6nnEl5kCpGxXEfftZow5oNagVTejgxsQntYCQ95rIRCFsCnAMtLcxUUA9YgfALChV9CuLd8AZ8IOkwf4B/JVtCXuxA+07QKc2K/oZ33CzwKALaPYP+PswnQaRA8dEbUHXvQXfgDNgRXcUhqjc7XKATqno8ASzcCdSrDgNTtAfhmkFxIFlRodXPdHOKf41TTYF4qC24UALswDf6RHsgts3WhD3J7jnH6YVUAc9U4/uNd1xjPiP0z88pGnwiv8yTHYKxXi2aIDoOkMhEGmg9BJvsbp43Th0kKwGzIz5nBzZGl/wC/lPM/8v3lhy8bZqfxhvKWAFRTpZPL0qRMfWRuIMlLonNnr2AjaFJ/ynyAGTBkVAJ8xLcr3r6ievkDPAeHv6gDS40cjHcVNp0GrFiwYLDzooXD0sBBsiGG9hNth2dMIAO6htd9CvFqpj76eQK2qhhqgppB3A4/xxW9C+e6N7cUpBGpLcoYNaMg1YB44UZxVRHjAFsVViHcjB3E1Wg5KcDmrJNCgBmU6lQVgHrSgPRF1H3cXcZa6+Rw/iyObAcuM0aAm+nr6LrpuqBhUJ88BMjA3kdZBIAwnbgkkewqCvIEjn4M1Pp4EuowO2XxR3e+0XvJFnEGgayOeg57NjA3QBXDoHd36iX0S7a2IfxdoEH8MjLyGgnSX9TLCVs9/xqZVIAx09hiDPTR5IP9UvIgWeDItHMYZJR0e4KcBdFU/cJcRtOC5NgyUuiKGDQK6FpK5JikFrBejbke94h5Urbz55SxgcAT16FmMsw4s4Mbc+eUsY3EQvgxSqZeEfyEqwog9FgQV9Nq864h1Wrly3SL9ods+ogyupBggmHR558zP6gKRUnWNnSEfJnrMkaVAOhNxl3UE4PCDDI885B+ShIKk6R8sko+TQwR1ACqADmTrHhUlf0fScd4C+FyX8K+MMt4A+JOo5vTFRUBbuaOovOIcOKuhFXeB0Pfps2ECizvE9XT0K24Ll4XfD6uW6oDc3ttE5i9cNPGfu0dfjhH9ZOcaIvzUQtgXHo8+JCv/CdoxhxksnnmNcUQcDebZZLJO0BLSANqLPCA4EOpz7GxZmvIKGHJTpU4q8Q8uNHqBpAB2UYwUjaQYId6BCF1IDR2PSQIL3pSPeA/rMeGFsaA/xo6IzaWbPFZ2uJUMHP+N3VQMpvtYGGdFqgBzcj6mDwWfeseWEMYrTIHJAXlaVpnOce/RzVFXo4C520JRlabnrRR+hgXOl0ME7+sBuo9kU6z7fTnqAVAN4byvpQKirbL/giOyqEAeDOA2k+PKABocH5NMLcKKAHBAFzUC8m95bWeoV5ptUnaQD0S45b6d/TSsicUAVNAdyfIKC3uXFU+akg/YD7/BywfEqTBrEDqKPUPAOLxe6HqsAOgiYr1B8kWKA0ANpBwMmDeToHG+TXyLpaPexg3Z7JsXSMtpjjT9NFTmI0qC9lmJpeZn8Jo+mPTAK2mspOkfAFIN6PZwoHrMO2iJd999FZ5T4LlHoIGAVtGXoHB2PTYPQQWdEHSALEnSOVtrB6SyRBmsJZs8LstVeR6tHx9rjrMEoaMuwtHwL2DQIHXwM2DSQonM8B/HYADm4GLAK2msJlpaXjALk4LiZdCDBwayzRBo0HpxZ0kH7K+8IM8dgPl8KHVxE5YAqaK+F33d1gkQaNL4epxS0vwh/MGt+lVAwu0mnQfuL8J3jwsPHDcbjwSAIZgvjnxllPVuHfBF+ablXPX5YLpcXF/dHRx8vTw2joxmGcXp6almPj483l5ef/xZ/BaEjfMlTKBQKhUKhUCgUCoVCoVAoFAqFQqFQKBQKhUKh2OB/tdD/PIg19NkAAAAASUVORK5CYII="/>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4" descr="data:image/png;base64,iVBORw0KGgoAAAANSUhEUgAAAQMAAADCCAMAAAB6zFdcAAAA9lBMVEX///8mTZIeSIgaRYIhSowpT5YjS44nTpMcRoQRP3grUJgWQn4tUZswU58jS48eSIkzVaMPPXX3+fy4wNKFlbyZp8To7PR9kbgAOoHEzd3x9PgAOHUVRIrc4uwANHoAPosfSZUAK3MAO4tPbKA3V50AJmkeSZQALGxCY5IAOHIAOn4aRpuXpcjU2uocR5XO1eA0V5Jmfqxac62sudAgSXyZp8oAPItGYpsuVpGos8uMmrh1iq9edaBpgbJCX5RHZKQqUKWKmsd7jsO8xd8ALI8dR6FHZKqcqr9PapJ9kK0cR31xhaUxVYeBlLmgrcOPnrgAHGVQbKbe/nEuAAAJAklEQVR4nO2dbVvaOhiAC/ImQkEYtaVpC8yBlFlUjuILTnY82/To3Nn//zOnSZo0LbB9WZvrSnK7L/rp2X09efKeappCoVAoFAqFQqFQKBQKXnTmb8+rk9eTlx8Lg3csfJi//DuZ2PbBgW37rnt9K5+G+ckHez/kALN34A/vHN5B5cvzZAoFUAV7tb2a77/xDitH+q+TfTYJ9pCDWtFd8Y4sN/qvNpMEkYBQQbFoSiMBK2CTABuAEs55B5cPL5N0OyAKWq2Sd8M7vDywdisohQAZ+sjXaaIdIAcoB5CCCvjOO8DssYaMAloMiy2cBRVd9/q8Q8ycp+lmOwgFFKGAUqVSKXg93iFmjWGnBwVsEoQ/BX3JO8as6bpxJaDtAJYClAR6IWQsemO4tdPdAS6GlZKODFSrVe+Ud5AZs7LTCuJ2gBWUg0feQWbMazw4LrLtQNd1bKBcHlzyDjJjrlODY7YSYAXlQAoH6WKIkoAoqAvv4PWAVVCKFBSQAmSgXhe+HqwOksWwwhRDpKDRmIneLzz7iSRIVoI6VNAIRJ813fg7ekSqoHHMO8asMXw6PWAUMAYawUfeMWbOpxYdGVYq+qaC5kz85eWFmS6GZVIMoYHm4J53hDlAZ0jbkqDZFL5XgCzMSMFGMQwNNIO/eceXC+9BKd0lkiRoNo87vMPLhT7Y1iMiA822+AUR44AdSdBey1AMME4BFLYkweyrLFkA6Z+PCukkWM8+y1ELKN0Hb8z0iM1gdi9TEkRYR8ejADILubgUfaK0C+fx5uO7zzePp5I1Akzf6MN/MUaI6GvqSRz7cB+fwmA33mpSpcOTfXhILFBq/i3vuHLE+kAMJM9i+PIUxs7rdKuDmi/NURzt22SzIeCjCO6cd2w50f9wuJEGaO9pr3bwiXdwOfFiH27pFfDWi9vlHV0uzGlL2E+1BLjzcM07vFw42V4QsYKaKcNZ1cVkUwFzJKMFxB8tdvZxQZxuqwZwB8oX/1zaMx4h2qtp8pBi6OAT3oQzRZ9DGxOkYLp6thNpAI+tL/A2HBB9oPQ0RQ4m1oudUlBznVULn1kWe6BkTaJq0FlN09XAtSwT7UeD97zDzJRoomC/aCd2uiC6ltbCO9KmyAOlb1EaTLpbHJiW1vOLeEeWd6DZ0SerBhMtdkCvcIQODLOFTmmZ4h7XfYkchE0h4QCPDcK2oN0BfD5F2IGSQ+aLk/B/++/G8Ag6mJv4aAI44h1sRpxMIwd/dTRtb6sD7Sw6nnEl5kCpGxXEfftZow5oNagVTejgxsQntYCQ95rIRCFsCnAMtLcxUUA9YgfALChV9CuLd8AZ8IOkwf4B/JVtCXuxA+07QKc2K/oZ33CzwKALaPYP+PswnQaRA8dEbUHXvQXfgDNgRXcUhqjc7XKATqno8ASzcCdSrDgNTtAfhmkFxIFlRodXPdHOKf41TTYF4qC24UALswDf6RHsgts3WhD3J7jnH6YVUAc9U4/uNd1xjPiP0z88pGnwiv8yTHYKxXi2aIDoOkMhEGmg9BJvsbp43Th0kKwGzIz5nBzZGl/wC/lPM/8v3lhy8bZqfxhvKWAFRTpZPL0qRMfWRuIMlLonNnr2AjaFJ/ynyAGTBkVAJ8xLcr3r6ievkDPAeHv6gDS40cjHcVNp0GrFiwYLDzooXD0sBBsiGG9hNth2dMIAO6htd9CvFqpj76eQK2qhhqgppB3A4/xxW9C+e6N7cUpBGpLcoYNaMg1YB44UZxVRHjAFsVViHcjB3E1Wg5KcDmrJNCgBmU6lQVgHrSgPRF1H3cXcZa6+Rw/iyObAcuM0aAm+nr6LrpuqBhUJ88BMjA3kdZBIAwnbgkkewqCvIEjn4M1Pp4EuowO2XxR3e+0XvJFnEGgayOeg57NjA3QBXDoHd36iX0S7a2IfxdoEH8MjLyGgnSX9TLCVs9/xqZVIAx09hiDPTR5IP9UvIgWeDItHMYZJR0e4KcBdFU/cJcRtOC5NgyUuiKGDQK6FpK5JikFrBejbke94h5Urbz55SxgcAT16FmMsw4s4Mbc+eUsY3EQvgxSqZeEfyEqwog9FgQV9Nq864h1Wrly3SL9ods+ogyupBggmHR558zP6gKRUnWNnSEfJnrMkaVAOhNxl3UE4PCDDI885B+ShIKk6R8sko+TQwR1ACqADmTrHhUlf0fScd4C+FyX8K+MMt4A+JOo5vTFRUBbuaOovOIcOKuhFXeB0Pfps2ECizvE9XT0K24Ll4XfD6uW6oDc3ttE5i9cNPGfu0dfjhH9ZOcaIvzUQtgXHo8+JCv/CdoxhxksnnmNcUQcDebZZLJO0BLSANqLPCA4EOpz7GxZmvIKGHJTpU4q8Q8uNHqBpAB2UYwUjaQYId6BCF1IDR2PSQIL3pSPeA/rMeGFsaA/xo6IzaWbPFZ2uJUMHP+N3VQMpvtYGGdFqgBzcj6mDwWfeseWEMYrTIHJAXlaVpnOce/RzVFXo4C520JRlabnrRR+hgXOl0ME7+sBuo9kU6z7fTnqAVAN4byvpQKirbL/giOyqEAeDOA2k+PKABocH5NMLcKKAHBAFzUC8m95bWeoV5ptUnaQD0S45b6d/TSsicUAVNAdyfIKC3uXFU+akg/YD7/BywfEqTBrEDqKPUPAOLxe6HqsAOgiYr1B8kWKA0ANpBwMmDeToHG+TXyLpaPexg3Z7JsXSMtpjjT9NFTmI0qC9lmJpeZn8Jo+mPTAK2mspOkfAFIN6PZwoHrMO2iJd999FZ5T4LlHoIGAVtGXoHB2PTYPQQWdEHSALEnSOVtrB6SyRBmsJZs8LstVeR6tHx9rjrMEoaMuwtHwL2DQIHXwM2DSQonM8B/HYADm4GLAK2msJlpaXjALk4LiZdCDBwayzRBo0HpxZ0kH7K+8IM8dgPl8KHVxE5YAqaK+F33d1gkQaNL4epxS0vwh/MGt+lVAwu0mnQfuL8J3jwsPHDcbjwSAIZgvjnxllPVuHfBF+ablXPX5YLpcXF/dHRx8vTw2joxmGcXp6almPj483l5ef/xZ/BaEjfMlTKBQKhUKhUCgUCoVCoVAoFAqFQqFQKBQKhUKh2OB/tdD/PIg19NkAAAAASUVORK5CYII="/>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6" descr="data:image/png;base64,iVBORw0KGgoAAAANSUhEUgAAAQMAAADCCAMAAAB6zFdcAAAA9lBMVEX///8mTZIeSIgaRYIhSowpT5YjS44nTpMcRoQRP3grUJgWQn4tUZswU58jS48eSIkzVaMPPXX3+fy4wNKFlbyZp8To7PR9kbgAOoHEzd3x9PgAOHUVRIrc4uwANHoAPosfSZUAK3MAO4tPbKA3V50AJmkeSZQALGxCY5IAOHIAOn4aRpuXpcjU2uocR5XO1eA0V5Jmfqxac62sudAgSXyZp8oAPItGYpsuVpGos8uMmrh1iq9edaBpgbJCX5RHZKQqUKWKmsd7jsO8xd8ALI8dR6FHZKqcqr9PapJ9kK0cR31xhaUxVYeBlLmgrcOPnrgAHGVQbKbe/nEuAAAJAklEQVR4nO2dbVvaOhiAC/ImQkEYtaVpC8yBlFlUjuILTnY82/To3Nn//zOnSZo0LbB9WZvrSnK7L/rp2X09efKeappCoVAoFAqFQqFQKBQKXnTmb8+rk9eTlx8Lg3csfJi//DuZ2PbBgW37rnt9K5+G+ckHez/kALN34A/vHN5B5cvzZAoFUAV7tb2a77/xDitH+q+TfTYJ9pCDWtFd8Y4sN/qvNpMEkYBQQbFoSiMBK2CTABuAEs55B5cPL5N0OyAKWq2Sd8M7vDywdisohQAZ+sjXaaIdIAcoB5CCCvjOO8DssYaMAloMiy2cBRVd9/q8Q8ycp+lmOwgFFKGAUqVSKXg93iFmjWGnBwVsEoQ/BX3JO8as6bpxJaDtAJYClAR6IWQsemO4tdPdAS6GlZKODFSrVe+Ud5AZs7LTCuJ2gBWUg0feQWbMazw4LrLtQNd1bKBcHlzyDjJjrlODY7YSYAXlQAoH6WKIkoAoqAvv4PWAVVCKFBSQAmSgXhe+HqwOksWwwhRDpKDRmIneLzz7iSRIVoI6VNAIRJ813fg7ekSqoHHMO8asMXw6PWAUMAYawUfeMWbOpxYdGVYq+qaC5kz85eWFmS6GZVIMoYHm4J53hDlAZ0jbkqDZFL5XgCzMSMFGMQwNNIO/eceXC+9BKd0lkiRoNo87vMPLhT7Y1iMiA822+AUR44AdSdBey1AMME4BFLYkweyrLFkA6Z+PCukkWM8+y1ELKN0Hb8z0iM1gdi9TEkRYR8ejADILubgUfaK0C+fx5uO7zzePp5I1Akzf6MN/MUaI6GvqSRz7cB+fwmA33mpSpcOTfXhILFBq/i3vuHLE+kAMJM9i+PIUxs7rdKuDmi/NURzt22SzIeCjCO6cd2w50f9wuJEGaO9pr3bwiXdwOfFiH27pFfDWi9vlHV0uzGlL2E+1BLjzcM07vFw42V4QsYKaKcNZ1cVkUwFzJKMFxB8tdvZxQZxuqwZwB8oX/1zaMx4h2qtp8pBi6OAT3oQzRZ9DGxOkYLp6thNpAI+tL/A2HBB9oPQ0RQ4m1oudUlBznVULn1kWe6BkTaJq0FlN09XAtSwT7UeD97zDzJRoomC/aCd2uiC6ltbCO9KmyAOlb1EaTLpbHJiW1vOLeEeWd6DZ0SerBhMtdkCvcIQODLOFTmmZ4h7XfYkchE0h4QCPDcK2oN0BfD5F2IGSQ+aLk/B/++/G8Ag6mJv4aAI44h1sRpxMIwd/dTRtb6sD7Sw6nnEl5kCpGxXEfftZow5oNagVTejgxsQntYCQ95rIRCFsCnAMtLcxUUA9YgfALChV9CuLd8AZ8IOkwf4B/JVtCXuxA+07QKc2K/oZ33CzwKALaPYP+PswnQaRA8dEbUHXvQXfgDNgRXcUhqjc7XKATqno8ASzcCdSrDgNTtAfhmkFxIFlRodXPdHOKf41TTYF4qC24UALswDf6RHsgts3WhD3J7jnH6YVUAc9U4/uNd1xjPiP0z88pGnwiv8yTHYKxXi2aIDoOkMhEGmg9BJvsbp43Th0kKwGzIz5nBzZGl/wC/lPM/8v3lhy8bZqfxhvKWAFRTpZPL0qRMfWRuIMlLonNnr2AjaFJ/ynyAGTBkVAJ8xLcr3r6ievkDPAeHv6gDS40cjHcVNp0GrFiwYLDzooXD0sBBsiGG9hNth2dMIAO6htd9CvFqpj76eQK2qhhqgppB3A4/xxW9C+e6N7cUpBGpLcoYNaMg1YB44UZxVRHjAFsVViHcjB3E1Wg5KcDmrJNCgBmU6lQVgHrSgPRF1H3cXcZa6+Rw/iyObAcuM0aAm+nr6LrpuqBhUJ88BMjA3kdZBIAwnbgkkewqCvIEjn4M1Pp4EuowO2XxR3e+0XvJFnEGgayOeg57NjA3QBXDoHd36iX0S7a2IfxdoEH8MjLyGgnSX9TLCVs9/xqZVIAx09hiDPTR5IP9UvIgWeDItHMYZJR0e4KcBdFU/cJcRtOC5NgyUuiKGDQK6FpK5JikFrBejbke94h5Urbz55SxgcAT16FmMsw4s4Mbc+eUsY3EQvgxSqZeEfyEqwog9FgQV9Nq864h1Wrly3SL9ods+ogyupBggmHR558zP6gKRUnWNnSEfJnrMkaVAOhNxl3UE4PCDDI885B+ShIKk6R8sko+TQwR1ACqADmTrHhUlf0fScd4C+FyX8K+MMt4A+JOo5vTFRUBbuaOovOIcOKuhFXeB0Pfps2ECizvE9XT0K24Ll4XfD6uW6oDc3ttE5i9cNPGfu0dfjhH9ZOcaIvzUQtgXHo8+JCv/CdoxhxksnnmNcUQcDebZZLJO0BLSANqLPCA4EOpz7GxZmvIKGHJTpU4q8Q8uNHqBpAB2UYwUjaQYId6BCF1IDR2PSQIL3pSPeA/rMeGFsaA/xo6IzaWbPFZ2uJUMHP+N3VQMpvtYGGdFqgBzcj6mDwWfeseWEMYrTIHJAXlaVpnOce/RzVFXo4C520JRlabnrRR+hgXOl0ME7+sBuo9kU6z7fTnqAVAN4byvpQKirbL/giOyqEAeDOA2k+PKABocH5NMLcKKAHBAFzUC8m95bWeoV5ptUnaQD0S45b6d/TSsicUAVNAdyfIKC3uXFU+akg/YD7/BywfEqTBrEDqKPUPAOLxe6HqsAOgiYr1B8kWKA0ANpBwMmDeToHG+TXyLpaPexg3Z7JsXSMtpjjT9NFTmI0qC9lmJpeZn8Jo+mPTAK2mspOkfAFIN6PZwoHrMO2iJd999FZ5T4LlHoIGAVtGXoHB2PTYPQQWdEHSALEnSOVtrB6SyRBmsJZs8LstVeR6tHx9rjrMEoaMuwtHwL2DQIHXwM2DSQonM8B/HYADm4GLAK2msJlpaXjALk4LiZdCDBwayzRBo0HpxZ0kH7K+8IM8dgPl8KHVxE5YAqaK+F33d1gkQaNL4epxS0vwh/MGt+lVAwu0mnQfuL8J3jwsPHDcbjwSAIZgvjnxllPVuHfBF+ablXPX5YLpcXF/dHRx8vTw2joxmGcXp6almPj483l5ef/xZ/BaEjfMlTKBQKhUKhUCgUCoVCoVAoFAqFQqFQKBQKhUKh2OB/tdD/PIg19NkAAAAASUVORK5CYII="/>
          <p:cNvSpPr>
            <a:spLocks noChangeAspect="1" noChangeArrowheads="1"/>
          </p:cNvSpPr>
          <p:nvPr/>
        </p:nvSpPr>
        <p:spPr bwMode="auto">
          <a:xfrm>
            <a:off x="762000"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8" descr="data:image/png;base64,iVBORw0KGgoAAAANSUhEUgAAAQMAAADCCAMAAAB6zFdcAAAA9lBMVEX///8mTZIeSIgaRYIhSowpT5YjS44nTpMcRoQRP3grUJgWQn4tUZswU58jS48eSIkzVaMPPXX3+fy4wNKFlbyZp8To7PR9kbgAOoHEzd3x9PgAOHUVRIrc4uwANHoAPosfSZUAK3MAO4tPbKA3V50AJmkeSZQALGxCY5IAOHIAOn4aRpuXpcjU2uocR5XO1eA0V5Jmfqxac62sudAgSXyZp8oAPItGYpsuVpGos8uMmrh1iq9edaBpgbJCX5RHZKQqUKWKmsd7jsO8xd8ALI8dR6FHZKqcqr9PapJ9kK0cR31xhaUxVYeBlLmgrcOPnrgAHGVQbKbe/nEuAAAJAklEQVR4nO2dbVvaOhiAC/ImQkEYtaVpC8yBlFlUjuILTnY82/To3Nn//zOnSZo0LbB9WZvrSnK7L/rp2X09efKeappCoVAoFAqFQqFQKBQKXnTmb8+rk9eTlx8Lg3csfJi//DuZ2PbBgW37rnt9K5+G+ckHez/kALN34A/vHN5B5cvzZAoFUAV7tb2a77/xDitH+q+TfTYJ9pCDWtFd8Y4sN/qvNpMEkYBQQbFoSiMBK2CTABuAEs55B5cPL5N0OyAKWq2Sd8M7vDywdisohQAZ+sjXaaIdIAcoB5CCCvjOO8DssYaMAloMiy2cBRVd9/q8Q8ycp+lmOwgFFKGAUqVSKXg93iFmjWGnBwVsEoQ/BX3JO8as6bpxJaDtAJYClAR6IWQsemO4tdPdAS6GlZKODFSrVe+Ud5AZs7LTCuJ2gBWUg0feQWbMazw4LrLtQNd1bKBcHlzyDjJjrlODY7YSYAXlQAoH6WKIkoAoqAvv4PWAVVCKFBSQAmSgXhe+HqwOksWwwhRDpKDRmIneLzz7iSRIVoI6VNAIRJ813fg7ekSqoHHMO8asMXw6PWAUMAYawUfeMWbOpxYdGVYq+qaC5kz85eWFmS6GZVIMoYHm4J53hDlAZ0jbkqDZFL5XgCzMSMFGMQwNNIO/eceXC+9BKd0lkiRoNo87vMPLhT7Y1iMiA822+AUR44AdSdBey1AMME4BFLYkweyrLFkA6Z+PCukkWM8+y1ELKN0Hb8z0iM1gdi9TEkRYR8ejADILubgUfaK0C+fx5uO7zzePp5I1Akzf6MN/MUaI6GvqSRz7cB+fwmA33mpSpcOTfXhILFBq/i3vuHLE+kAMJM9i+PIUxs7rdKuDmi/NURzt22SzIeCjCO6cd2w50f9wuJEGaO9pr3bwiXdwOfFiH27pFfDWi9vlHV0uzGlL2E+1BLjzcM07vFw42V4QsYKaKcNZ1cVkUwFzJKMFxB8tdvZxQZxuqwZwB8oX/1zaMx4h2qtp8pBi6OAT3oQzRZ9DGxOkYLp6thNpAI+tL/A2HBB9oPQ0RQ4m1oudUlBznVULn1kWe6BkTaJq0FlN09XAtSwT7UeD97zDzJRoomC/aCd2uiC6ltbCO9KmyAOlb1EaTLpbHJiW1vOLeEeWd6DZ0SerBhMtdkCvcIQODLOFTmmZ4h7XfYkchE0h4QCPDcK2oN0BfD5F2IGSQ+aLk/B/++/G8Ag6mJv4aAI44h1sRpxMIwd/dTRtb6sD7Sw6nnEl5kCpGxXEfftZow5oNagVTejgxsQntYCQ95rIRCFsCnAMtLcxUUA9YgfALChV9CuLd8AZ8IOkwf4B/JVtCXuxA+07QKc2K/oZ33CzwKALaPYP+PswnQaRA8dEbUHXvQXfgDNgRXcUhqjc7XKATqno8ASzcCdSrDgNTtAfhmkFxIFlRodXPdHOKf41TTYF4qC24UALswDf6RHsgts3WhD3J7jnH6YVUAc9U4/uNd1xjPiP0z88pGnwiv8yTHYKxXi2aIDoOkMhEGmg9BJvsbp43Th0kKwGzIz5nBzZGl/wC/lPM/8v3lhy8bZqfxhvKWAFRTpZPL0qRMfWRuIMlLonNnr2AjaFJ/ynyAGTBkVAJ8xLcr3r6ievkDPAeHv6gDS40cjHcVNp0GrFiwYLDzooXD0sBBsiGG9hNth2dMIAO6htd9CvFqpj76eQK2qhhqgppB3A4/xxW9C+e6N7cUpBGpLcoYNaMg1YB44UZxVRHjAFsVViHcjB3E1Wg5KcDmrJNCgBmU6lQVgHrSgPRF1H3cXcZa6+Rw/iyObAcuM0aAm+nr6LrpuqBhUJ88BMjA3kdZBIAwnbgkkewqCvIEjn4M1Pp4EuowO2XxR3e+0XvJFnEGgayOeg57NjA3QBXDoHd36iX0S7a2IfxdoEH8MjLyGgnSX9TLCVs9/xqZVIAx09hiDPTR5IP9UvIgWeDItHMYZJR0e4KcBdFU/cJcRtOC5NgyUuiKGDQK6FpK5JikFrBejbke94h5Urbz55SxgcAT16FmMsw4s4Mbc+eUsY3EQvgxSqZeEfyEqwog9FgQV9Nq864h1Wrly3SL9ods+ogyupBggmHR558zP6gKRUnWNnSEfJnrMkaVAOhNxl3UE4PCDDI885B+ShIKk6R8sko+TQwR1ACqADmTrHhUlf0fScd4C+FyX8K+MMt4A+JOo5vTFRUBbuaOovOIcOKuhFXeB0Pfps2ECizvE9XT0K24Ll4XfD6uW6oDc3ttE5i9cNPGfu0dfjhH9ZOcaIvzUQtgXHo8+JCv/CdoxhxksnnmNcUQcDebZZLJO0BLSANqLPCA4EOpz7GxZmvIKGHJTpU4q8Q8uNHqBpAB2UYwUjaQYId6BCF1IDR2PSQIL3pSPeA/rMeGFsaA/xo6IzaWbPFZ2uJUMHP+N3VQMpvtYGGdFqgBzcj6mDwWfeseWEMYrTIHJAXlaVpnOce/RzVFXo4C520JRlabnrRR+hgXOl0ME7+sBuo9kU6z7fTnqAVAN4byvpQKirbL/giOyqEAeDOA2k+PKABocH5NMLcKKAHBAFzUC8m95bWeoV5ptUnaQD0S45b6d/TSsicUAVNAdyfIKC3uXFU+akg/YD7/BywfEqTBrEDqKPUPAOLxe6HqsAOgiYr1B8kWKA0ANpBwMmDeToHG+TXyLpaPexg3Z7JsXSMtpjjT9NFTmI0qC9lmJpeZn8Jo+mPTAK2mspOkfAFIN6PZwoHrMO2iJd999FZ5T4LlHoIGAVtGXoHB2PTYPQQWdEHSALEnSOVtrB6SyRBmsJZs8LstVeR6tHx9rjrMEoaMuwtHwL2DQIHXwM2DSQonM8B/HYADm4GLAK2msJlpaXjALk4LiZdCDBwayzRBo0HpxZ0kH7K+8IM8dgPl8KHVxE5YAqaK+F33d1gkQaNL4epxS0vwh/MGt+lVAwu0mnQfuL8J3jwsPHDcbjwSAIZgvjnxllPVuHfBF+ablXPX5YLpcXF/dHRx8vTw2joxmGcXp6almPj483l5ef/xZ/BaEjfMlTKBQKhUKhUCgUCoVCoVAoFAqFQqFQKBQKhUKh2OB/tdD/PIg19NkAAAAASUVORK5CYII="/>
          <p:cNvSpPr>
            <a:spLocks noChangeAspect="1" noChangeArrowheads="1"/>
          </p:cNvSpPr>
          <p:nvPr/>
        </p:nvSpPr>
        <p:spPr bwMode="auto">
          <a:xfrm>
            <a:off x="914400"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3352800" y="2403711"/>
            <a:ext cx="4572000" cy="369332"/>
          </a:xfrm>
          <a:prstGeom prst="rect">
            <a:avLst/>
          </a:prstGeom>
        </p:spPr>
        <p:txBody>
          <a:bodyPr>
            <a:spAutoFit/>
          </a:bodyPr>
          <a:lstStyle/>
          <a:p>
            <a:r>
              <a:rPr lang="en-CA" dirty="0" smtClean="0"/>
              <a:t> </a:t>
            </a:r>
            <a:endParaRPr lang="en-CA" dirty="0"/>
          </a:p>
        </p:txBody>
      </p:sp>
      <p:sp>
        <p:nvSpPr>
          <p:cNvPr id="16" name="Rectangle 15"/>
          <p:cNvSpPr/>
          <p:nvPr/>
        </p:nvSpPr>
        <p:spPr>
          <a:xfrm>
            <a:off x="2822906" y="2391999"/>
            <a:ext cx="4572000" cy="2585323"/>
          </a:xfrm>
          <a:prstGeom prst="rect">
            <a:avLst/>
          </a:prstGeom>
        </p:spPr>
        <p:txBody>
          <a:bodyPr>
            <a:spAutoFit/>
          </a:bodyPr>
          <a:lstStyle/>
          <a:p>
            <a:pPr marL="285750" indent="-285750">
              <a:buFont typeface="Arial" panose="020B0604020202020204" pitchFamily="34" charset="0"/>
              <a:buChar char="•"/>
            </a:pPr>
            <a:r>
              <a:rPr lang="en-CA" sz="2400" dirty="0" smtClean="0"/>
              <a:t>Not </a:t>
            </a:r>
            <a:r>
              <a:rPr lang="en-CA" sz="2400" dirty="0"/>
              <a:t>creating further trauma or re-traumatizing them </a:t>
            </a:r>
            <a:endParaRPr lang="en-CA" sz="2400" dirty="0" smtClean="0"/>
          </a:p>
          <a:p>
            <a:pPr marL="285750" indent="-285750">
              <a:buFont typeface="Arial" panose="020B0604020202020204" pitchFamily="34" charset="0"/>
              <a:buChar char="•"/>
            </a:pPr>
            <a:r>
              <a:rPr lang="en-CA" sz="2400" dirty="0" smtClean="0"/>
              <a:t>Trauma </a:t>
            </a:r>
            <a:r>
              <a:rPr lang="en-CA" sz="2400" dirty="0"/>
              <a:t>effects how people approach services</a:t>
            </a:r>
          </a:p>
          <a:p>
            <a:pPr marL="285750" indent="-285750">
              <a:buFont typeface="Arial" panose="020B0604020202020204" pitchFamily="34" charset="0"/>
              <a:buChar char="•"/>
            </a:pPr>
            <a:r>
              <a:rPr lang="en-CA" sz="2400" dirty="0" smtClean="0"/>
              <a:t>The </a:t>
            </a:r>
            <a:r>
              <a:rPr lang="en-CA" sz="2400" dirty="0"/>
              <a:t>service system is often re-traumatizing</a:t>
            </a:r>
          </a:p>
          <a:p>
            <a:endParaRPr lang="en-CA"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9150" y="4381501"/>
            <a:ext cx="2882900" cy="222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0048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H DRIVE:Work:The Alex:The Alex Brand:Templates:Power Point Template:PowerPoint Template II.pdf"/>
          <p:cNvPicPr/>
          <p:nvPr/>
        </p:nvPicPr>
        <mc:AlternateContent xmlns:mc="http://schemas.openxmlformats.org/markup-compatibility/2006">
          <mc:Choice xmlns="" xmlns:mv="urn:schemas-microsoft-com:mac:vml" xmlns:ma="http://schemas.microsoft.com/office/mac/drawingml/2008/main" Requires="ma">
            <p:blipFill>
              <a:blip r:embed="rId3"/>
              <a:srcRect t="72672"/>
              <a:stretch>
                <a:fillRect/>
              </a:stretch>
            </p:blipFill>
          </mc:Choice>
          <mc:Fallback>
            <p:blipFill>
              <a:blip r:embed="rId4"/>
              <a:srcRect t="72672"/>
              <a:stretch>
                <a:fillRect/>
              </a:stretch>
            </p:blipFill>
          </mc:Fallback>
        </mc:AlternateContent>
        <p:spPr bwMode="auto">
          <a:xfrm>
            <a:off x="0" y="4994849"/>
            <a:ext cx="9157805" cy="1876958"/>
          </a:xfrm>
          <a:prstGeom prst="rect">
            <a:avLst/>
          </a:prstGeom>
          <a:noFill/>
          <a:ln w="9525">
            <a:noFill/>
            <a:miter lim="800000"/>
            <a:headEnd/>
            <a:tailEnd/>
          </a:ln>
          <a:effectLst>
            <a:outerShdw blurRad="127000" dist="63500" dir="16200000" algn="tl" rotWithShape="0">
              <a:srgbClr val="000000">
                <a:alpha val="20000"/>
              </a:srgbClr>
            </a:outerShdw>
          </a:effectLst>
        </p:spPr>
      </p:pic>
      <p:sp>
        <p:nvSpPr>
          <p:cNvPr id="3" name="TextBox 2"/>
          <p:cNvSpPr txBox="1"/>
          <p:nvPr/>
        </p:nvSpPr>
        <p:spPr>
          <a:xfrm>
            <a:off x="4669136" y="2417736"/>
            <a:ext cx="3763664" cy="2062103"/>
          </a:xfrm>
          <a:prstGeom prst="rect">
            <a:avLst/>
          </a:prstGeom>
          <a:noFill/>
        </p:spPr>
        <p:txBody>
          <a:bodyPr wrap="square" rtlCol="0">
            <a:spAutoFit/>
          </a:bodyPr>
          <a:lstStyle/>
          <a:p>
            <a:pPr lvl="0" algn="ctr"/>
            <a:r>
              <a:rPr lang="en-CA" sz="3200" dirty="0" smtClean="0"/>
              <a:t>Way </a:t>
            </a:r>
            <a:r>
              <a:rPr lang="en-CA" sz="3200" dirty="0"/>
              <a:t>of being in the relationship rather than a specific method or strategy</a:t>
            </a:r>
            <a:endParaRPr lang="en-US" sz="3200" b="1" dirty="0" smtClean="0"/>
          </a:p>
        </p:txBody>
      </p:sp>
      <p:pic>
        <p:nvPicPr>
          <p:cNvPr id="5" name="Picture 4" descr="The Alex wht.png"/>
          <p:cNvPicPr>
            <a:picLocks noChangeAspect="1"/>
          </p:cNvPicPr>
          <p:nvPr/>
        </p:nvPicPr>
        <p:blipFill>
          <a:blip r:embed="rId5"/>
          <a:stretch>
            <a:fillRect/>
          </a:stretch>
        </p:blipFill>
        <p:spPr>
          <a:xfrm>
            <a:off x="7342428" y="5398041"/>
            <a:ext cx="1444932" cy="1130194"/>
          </a:xfrm>
          <a:prstGeom prst="rect">
            <a:avLst/>
          </a:prstGeom>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801" y="577826"/>
            <a:ext cx="2989210" cy="2076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326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H DRIVE:Work:The Alex:The Alex Brand:Templates:Power Point Template:PowerPoint Template II.pdf"/>
          <p:cNvPicPr/>
          <p:nvPr/>
        </p:nvPicPr>
        <mc:AlternateContent xmlns:mc="http://schemas.openxmlformats.org/markup-compatibility/2006">
          <mc:Choice xmlns="" xmlns:mv="urn:schemas-microsoft-com:mac:vml" xmlns:ma="http://schemas.microsoft.com/office/mac/drawingml/2008/main" Requires="ma">
            <p:blipFill>
              <a:blip r:embed="rId3"/>
              <a:srcRect r="69364" b="201"/>
              <a:stretch>
                <a:fillRect/>
              </a:stretch>
            </p:blipFill>
          </mc:Choice>
          <mc:Fallback>
            <p:blipFill>
              <a:blip r:embed="rId4"/>
              <a:srcRect r="69364" b="201"/>
              <a:stretch>
                <a:fillRect/>
              </a:stretch>
            </p:blipFill>
          </mc:Fallback>
        </mc:AlternateContent>
        <p:spPr bwMode="auto">
          <a:xfrm>
            <a:off x="-4603" y="0"/>
            <a:ext cx="2806991" cy="6871806"/>
          </a:xfrm>
          <a:prstGeom prst="rect">
            <a:avLst/>
          </a:prstGeom>
          <a:noFill/>
          <a:ln w="9525">
            <a:noFill/>
            <a:miter lim="800000"/>
            <a:headEnd/>
            <a:tailEnd/>
          </a:ln>
          <a:effectLst>
            <a:outerShdw blurRad="127000" dist="63500" algn="tl" rotWithShape="0">
              <a:srgbClr val="000000">
                <a:alpha val="20000"/>
              </a:srgbClr>
            </a:outerShdw>
          </a:effectLst>
        </p:spPr>
      </p:pic>
      <p:sp>
        <p:nvSpPr>
          <p:cNvPr id="9" name="Rectangle 8"/>
          <p:cNvSpPr/>
          <p:nvPr/>
        </p:nvSpPr>
        <p:spPr>
          <a:xfrm>
            <a:off x="0" y="676481"/>
            <a:ext cx="4638436" cy="1145876"/>
          </a:xfrm>
          <a:prstGeom prst="rect">
            <a:avLst/>
          </a:prstGeom>
          <a:solidFill>
            <a:srgbClr val="CD58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a:off x="90711" y="855225"/>
            <a:ext cx="4380049" cy="707886"/>
          </a:xfrm>
          <a:prstGeom prst="rect">
            <a:avLst/>
          </a:prstGeom>
          <a:noFill/>
        </p:spPr>
        <p:txBody>
          <a:bodyPr wrap="square" rtlCol="0">
            <a:spAutoFit/>
          </a:bodyPr>
          <a:lstStyle/>
          <a:p>
            <a:r>
              <a:rPr lang="en-US" sz="4000" b="1" dirty="0" smtClean="0">
                <a:solidFill>
                  <a:schemeClr val="bg1"/>
                </a:solidFill>
              </a:rPr>
              <a:t>Core Values </a:t>
            </a:r>
            <a:endParaRPr lang="en-US" sz="4000" b="1" dirty="0">
              <a:solidFill>
                <a:schemeClr val="bg1"/>
              </a:solidFill>
            </a:endParaRPr>
          </a:p>
        </p:txBody>
      </p:sp>
      <p:sp>
        <p:nvSpPr>
          <p:cNvPr id="2" name="Rectangle 1"/>
          <p:cNvSpPr/>
          <p:nvPr/>
        </p:nvSpPr>
        <p:spPr>
          <a:xfrm>
            <a:off x="2682636" y="2281741"/>
            <a:ext cx="4111864" cy="2308324"/>
          </a:xfrm>
          <a:prstGeom prst="rect">
            <a:avLst/>
          </a:prstGeom>
        </p:spPr>
        <p:txBody>
          <a:bodyPr wrap="square">
            <a:spAutoFit/>
          </a:bodyPr>
          <a:lstStyle/>
          <a:p>
            <a:pPr marL="571500" indent="-457200">
              <a:buFont typeface="Arial" panose="020B0604020202020204" pitchFamily="34" charset="0"/>
              <a:buChar char="•"/>
            </a:pPr>
            <a:r>
              <a:rPr lang="en-US" sz="2400" dirty="0" smtClean="0"/>
              <a:t>Trauma Awareness</a:t>
            </a:r>
          </a:p>
          <a:p>
            <a:pPr marL="571500" indent="-457200">
              <a:buFont typeface="Arial" panose="020B0604020202020204" pitchFamily="34" charset="0"/>
              <a:buChar char="•"/>
            </a:pPr>
            <a:r>
              <a:rPr lang="en-US" sz="2400" dirty="0" smtClean="0"/>
              <a:t>Safety</a:t>
            </a:r>
            <a:endParaRPr lang="en-US" sz="2400" dirty="0"/>
          </a:p>
          <a:p>
            <a:pPr marL="571500" indent="-457200">
              <a:buFont typeface="Arial" panose="020B0604020202020204" pitchFamily="34" charset="0"/>
              <a:buChar char="•"/>
            </a:pPr>
            <a:r>
              <a:rPr lang="en-US" sz="2400" dirty="0" smtClean="0"/>
              <a:t>Trustworthiness</a:t>
            </a:r>
            <a:endParaRPr lang="en-US" sz="2400" dirty="0"/>
          </a:p>
          <a:p>
            <a:pPr marL="571500" indent="-457200">
              <a:buFont typeface="Arial" panose="020B0604020202020204" pitchFamily="34" charset="0"/>
              <a:buChar char="•"/>
            </a:pPr>
            <a:r>
              <a:rPr lang="en-US" sz="2400" dirty="0" smtClean="0"/>
              <a:t>Choice</a:t>
            </a:r>
            <a:endParaRPr lang="en-US" sz="2400" dirty="0"/>
          </a:p>
          <a:p>
            <a:pPr marL="571500" indent="-457200">
              <a:buFont typeface="Arial" panose="020B0604020202020204" pitchFamily="34" charset="0"/>
              <a:buChar char="•"/>
            </a:pPr>
            <a:r>
              <a:rPr lang="en-US" sz="2400" dirty="0" smtClean="0"/>
              <a:t>Collaboration</a:t>
            </a:r>
            <a:endParaRPr lang="en-US" sz="2400" dirty="0"/>
          </a:p>
          <a:p>
            <a:pPr marL="571500" indent="-457200">
              <a:buFont typeface="Arial" panose="020B0604020202020204" pitchFamily="34" charset="0"/>
              <a:buChar char="•"/>
            </a:pPr>
            <a:r>
              <a:rPr lang="en-US" sz="2400" dirty="0" smtClean="0"/>
              <a:t>Empowerment</a:t>
            </a:r>
            <a:endParaRPr lang="en-US" sz="2400" dirty="0"/>
          </a:p>
        </p:txBody>
      </p:sp>
      <p:sp>
        <p:nvSpPr>
          <p:cNvPr id="3" name="AutoShape 2" descr="data:image/png;base64,iVBORw0KGgoAAAANSUhEUgAAAMwAAADMCAMAAAAI/LzAAAAAe1BMVEX///8AAAD09PSTk5PZ2dno6OjExMQREREEBARTU1N6eno+Pj78/Pzx8fHj4+OQkJBHR0fT09OdnZ2JiYm9vb1fX1+srKxvb2+kpKSYmJgyMjLg4OAnJydmZma2trZaWlogICBKSkoWFhY1NTXKysp5eXlAQEArKysiIiJ+Lt7PAAADmklEQVR4nO3d20KiUBiGYRYKpgLKRrQSt5Td/xWOZhZ72TSsb9n3nk1H/zMICoJL0xhjjDHG2J/JeH2O9rt55LuOJXuWjg29ubj14seyx+lUeBTJThNb9kStM95Etr0re6iWOeOcRYhRIHusVlnbAst5z1Fy2wwKLULMFTyomesSjPBlj9Y4e1lmUfCF5o5KMeJZ9nBN88otYmHInq5Z+r4Cs1PsdWZXWIQwZY/XrGrMSvZ4zarGzNR6q/lDGE/2eM16qAOAPq3CKHaSZvkVlrEje7yGuRWYmezhmmYsSi0nxV5l58JSTCR7tBaVnQMcVLyoYZQc0DayB2uV+15kUewN8zu3YNuEan2SSWS/Zc43j0PZI3UpWJ6+JaOFp8uep1tWHL7N16PDNPJMFQ9j2XTDcRzjESTKZ7wO76XGhrIDz4/203ttI98LwEG2/74r/UyWbbf3gd90jKqTmOJmqFsnfmlsOZ+oQX5fY4UVV5crGiFeRKu6uFwd3nX09ha8D9JmB4s4YF16KjsRq9kU6hA962TB+mbQrP9OWdwB50qaVfbFsoqbxum2x1yav8pG3Io7W4Cu2Ux+AQPzmfN4f9a7jVG+gf4Fi/hA2Wl+AyNQLkIRQ0wPEaMC5uiFq1rDR+EqdQ8nIub85mfVwjxrVuqTAyhGr4UZaDox/ztiiOkhYojpIWKI6SFiiOkhYojpIWKI6SFiiOkhYojpIWKI6SFiiOkhYojpIWKI6SFiHg2T+sUwRMxCr42xUrd2o2CST8v7Wl2MpW0S/9yj3KOZ+CGDndEAYyd+AS2UjbhlrZ5ulstzSrUx2vD77m4f59laK7j+Hy8/f4Mhj3l5z9+TfsFo7vLzcajjCsdyzogDz3SvT8PlME+hE+ee4frEaLa7mXkmys5fUB5jakYJ5hzKrebFNcRgRwxqxKBGDGrEoEYMasSgRgxqxKBGDGrEoEYMasSgRgxqxKBGDGrEoEYMasSgRgxqxKBGDGrEoEYMasSgRgxqxKBGDGrEoEYMasSgRgxqj40RRRi8lZoKy2E+Ys3ILVGBtbRRafopM/fY0fTc8rqu7DHrZWUXPbosOr3J/A1mIZB7uYfU3OvLRnDGaQziUm2FZZY9uu7q6U0zRl0TsKDkw/G3lc2Dp5+/zdU4Ln8Vjq+jH7Y/CxkOo/UXZQD1wOz9jMCbTCar1CK6erzxJ5PBBviB2dJ0Pb8BLF1X6hXGGGOMMcba9g9WtUdTRIqUhAAAAABJRU5ErkJggg=="/>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png;base64,iVBORw0KGgoAAAANSUhEUgAAAMwAAADMCAMAAAAI/LzAAAAAe1BMVEX///8AAAD09PSTk5PZ2dno6OjExMQREREEBARTU1N6eno+Pj78/Pzx8fHj4+OQkJBHR0fT09OdnZ2JiYm9vb1fX1+srKxvb2+kpKSYmJgyMjLg4OAnJydmZma2trZaWlogICBKSkoWFhY1NTXKysp5eXlAQEArKysiIiJ+Lt7PAAADmklEQVR4nO3d20KiUBiGYRYKpgLKRrQSt5Td/xWOZhZ72TSsb9n3nk1H/zMICoJL0xhjjDHG2J/JeH2O9rt55LuOJXuWjg29ubj14seyx+lUeBTJThNb9kStM95Etr0re6iWOeOcRYhRIHusVlnbAst5z1Fy2wwKLULMFTyomesSjPBlj9Y4e1lmUfCF5o5KMeJZ9nBN88otYmHInq5Z+r4Cs1PsdWZXWIQwZY/XrGrMSvZ4zarGzNR6q/lDGE/2eM16qAOAPq3CKHaSZvkVlrEje7yGuRWYmezhmmYsSi0nxV5l58JSTCR7tBaVnQMcVLyoYZQc0DayB2uV+15kUewN8zu3YNuEan2SSWS/Zc43j0PZI3UpWJ6+JaOFp8uep1tWHL7N16PDNPJMFQ9j2XTDcRzjESTKZ7wO76XGhrIDz4/203ttI98LwEG2/74r/UyWbbf3gd90jKqTmOJmqFsnfmlsOZ+oQX5fY4UVV5crGiFeRKu6uFwd3nX09ha8D9JmB4s4YF16KjsRq9kU6hA962TB+mbQrP9OWdwB50qaVfbFsoqbxum2x1yav8pG3Io7W4Cu2Ux+AQPzmfN4f9a7jVG+gf4Fi/hA2Wl+AyNQLkIRQ0wPEaMC5uiFq1rDR+EqdQ8nIub85mfVwjxrVuqTAyhGr4UZaDox/ztiiOkhYojpIWKI6SFiiOkhYojpIWKI6SFiiOkhYojpIWKI6SFiiOkhYojpIWKI6SFiHg2T+sUwRMxCr42xUrd2o2CST8v7Wl2MpW0S/9yj3KOZ+CGDndEAYyd+AS2UjbhlrZ5ulstzSrUx2vD77m4f59laK7j+Hy8/f4Mhj3l5z9+TfsFo7vLzcajjCsdyzogDz3SvT8PlME+hE+ee4frEaLa7mXkmys5fUB5jakYJ5hzKrebFNcRgRwxqxKBGDGrEoEYMasSgRgxqxKBGDGrEoEYMasSgRgxqxKBGDGrEoEYMasSgRgxqxKBGDGrEoEYMasSgRgxqxKBGDGrEoEYMasSgRgxqj40RRRi8lZoKy2E+Ys3ILVGBtbRRafopM/fY0fTc8rqu7DHrZWUXPbosOr3J/A1mIZB7uYfU3OvLRnDGaQziUm2FZZY9uu7q6U0zRl0TsKDkw/G3lc2Dp5+/zdU4Ln8Vjq+jH7Y/CxkOo/UXZQD1wOz9jMCbTCar1CK6erzxJ5PBBviB2dJ0Pb8BLF1X6hXGGGOMMcba9g9WtUdTRIqUhAAAAABJRU5ErkJggg=="/>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MwAAADMCAMAAAAI/LzAAAAAe1BMVEX///8AAAD09PSTk5PZ2dno6OjExMQREREEBARTU1N6eno+Pj78/Pzx8fHj4+OQkJBHR0fT09OdnZ2JiYm9vb1fX1+srKxvb2+kpKSYmJgyMjLg4OAnJydmZma2trZaWlogICBKSkoWFhY1NTXKysp5eXlAQEArKysiIiJ+Lt7PAAADmklEQVR4nO3d20KiUBiGYRYKpgLKRrQSt5Td/xWOZhZ72TSsb9n3nk1H/zMICoJL0xhjjDHG2J/JeH2O9rt55LuOJXuWjg29ubj14seyx+lUeBTJThNb9kStM95Etr0re6iWOeOcRYhRIHusVlnbAst5z1Fy2wwKLULMFTyomesSjPBlj9Y4e1lmUfCF5o5KMeJZ9nBN88otYmHInq5Z+r4Cs1PsdWZXWIQwZY/XrGrMSvZ4zarGzNR6q/lDGE/2eM16qAOAPq3CKHaSZvkVlrEje7yGuRWYmezhmmYsSi0nxV5l58JSTCR7tBaVnQMcVLyoYZQc0DayB2uV+15kUewN8zu3YNuEan2SSWS/Zc43j0PZI3UpWJ6+JaOFp8uep1tWHL7N16PDNPJMFQ9j2XTDcRzjESTKZ7wO76XGhrIDz4/203ttI98LwEG2/74r/UyWbbf3gd90jKqTmOJmqFsnfmlsOZ+oQX5fY4UVV5crGiFeRKu6uFwd3nX09ha8D9JmB4s4YF16KjsRq9kU6hA962TB+mbQrP9OWdwB50qaVfbFsoqbxum2x1yav8pG3Io7W4Cu2Ux+AQPzmfN4f9a7jVG+gf4Fi/hA2Wl+AyNQLkIRQ0wPEaMC5uiFq1rDR+EqdQ8nIub85mfVwjxrVuqTAyhGr4UZaDox/ztiiOkhYojpIWKI6SFiiOkhYojpIWKI6SFiiOkhYojpIWKI6SFiiOkhYojpIWKI6SFiHg2T+sUwRMxCr42xUrd2o2CST8v7Wl2MpW0S/9yj3KOZ+CGDndEAYyd+AS2UjbhlrZ5ulstzSrUx2vD77m4f59laK7j+Hy8/f4Mhj3l5z9+TfsFo7vLzcajjCsdyzogDz3SvT8PlME+hE+ee4frEaLa7mXkmys5fUB5jakYJ5hzKrebFNcRgRwxqxKBGDGrEoEYMasSgRgxqxKBGDGrEoEYMasSgRgxqxKBGDGrEoEYMasSgRgxqxKBGDGrEoEYMasSgRgxqxKBGDGrEoEYMasSgRgxqj40RRRi8lZoKy2E+Ys3ILVGBtbRRafopM/fY0fTc8rqu7DHrZWUXPbosOr3J/A1mIZB7uYfU3OvLRnDGaQziUm2FZZY9uu7q6U0zRl0TsKDkw/G3lc2Dp5+/zdU4Ln8Vjq+jH7Y/CxkOo/UXZQD1wOz9jMCbTCar1CK6erzxJ5PBBviB2dJ0Pb8BLF1X6hXGGGOMMcba9g9WtUdTRIqUhAAAAABJRU5ErkJggg=="/>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png;base64,iVBORw0KGgoAAAANSUhEUgAAAMwAAADMCAMAAAAI/LzAAAAAe1BMVEX///8AAAD09PSTk5PZ2dno6OjExMQREREEBARTU1N6eno+Pj78/Pzx8fHj4+OQkJBHR0fT09OdnZ2JiYm9vb1fX1+srKxvb2+kpKSYmJgyMjLg4OAnJydmZma2trZaWlogICBKSkoWFhY1NTXKysp5eXlAQEArKysiIiJ+Lt7PAAADmklEQVR4nO3d20KiUBiGYRYKpgLKRrQSt5Td/xWOZhZ72TSsb9n3nk1H/zMICoJL0xhjjDHG2J/JeH2O9rt55LuOJXuWjg29ubj14seyx+lUeBTJThNb9kStM95Etr0re6iWOeOcRYhRIHusVlnbAst5z1Fy2wwKLULMFTyomesSjPBlj9Y4e1lmUfCF5o5KMeJZ9nBN88otYmHInq5Z+r4Cs1PsdWZXWIQwZY/XrGrMSvZ4zarGzNR6q/lDGE/2eM16qAOAPq3CKHaSZvkVlrEje7yGuRWYmezhmmYsSi0nxV5l58JSTCR7tBaVnQMcVLyoYZQc0DayB2uV+15kUewN8zu3YNuEan2SSWS/Zc43j0PZI3UpWJ6+JaOFp8uep1tWHL7N16PDNPJMFQ9j2XTDcRzjESTKZ7wO76XGhrIDz4/203ttI98LwEG2/74r/UyWbbf3gd90jKqTmOJmqFsnfmlsOZ+oQX5fY4UVV5crGiFeRKu6uFwd3nX09ha8D9JmB4s4YF16KjsRq9kU6hA962TB+mbQrP9OWdwB50qaVfbFsoqbxum2x1yav8pG3Io7W4Cu2Ux+AQPzmfN4f9a7jVG+gf4Fi/hA2Wl+AyNQLkIRQ0wPEaMC5uiFq1rDR+EqdQ8nIub85mfVwjxrVuqTAyhGr4UZaDox/ztiiOkhYojpIWKI6SFiiOkhYojpIWKI6SFiiOkhYojpIWKI6SFiiOkhYojpIWKI6SFiHg2T+sUwRMxCr42xUrd2o2CST8v7Wl2MpW0S/9yj3KOZ+CGDndEAYyd+AS2UjbhlrZ5ulstzSrUx2vD77m4f59laK7j+Hy8/f4Mhj3l5z9+TfsFo7vLzcajjCsdyzogDz3SvT8PlME+hE+ee4frEaLa7mXkmys5fUB5jakYJ5hzKrebFNcRgRwxqxKBGDGrEoEYMasSgRgxqxKBGDGrEoEYMasSgRgxqxKBGDGrEoEYMasSgRgxqxKBGDGrEoEYMasSgRgxqxKBGDGrEoEYMasSgRgxqj40RRRi8lZoKy2E+Ys3ILVGBtbRRafopM/fY0fTc8rqu7DHrZWUXPbosOr3J/A1mIZB7uYfU3OvLRnDGaQziUm2FZZY9uu7q6U0zRl0TsKDkw/G3lc2Dp5+/zdU4Ln8Vjq+jH7Y/CxkOo/UXZQD1wOz9jMCbTCar1CK6erzxJ5PBBviB2dJ0Pb8BLF1X6hXGGGOMMcba9g9WtUdTRIqUhAAAAABJRU5ErkJggg==">
            <a:hlinkClick r:id="rId5"/>
          </p:cNvPr>
          <p:cNvSpPr>
            <a:spLocks noChangeAspect="1" noChangeArrowheads="1"/>
          </p:cNvSpPr>
          <p:nvPr/>
        </p:nvSpPr>
        <p:spPr bwMode="auto">
          <a:xfrm>
            <a:off x="53975" y="-1165225"/>
            <a:ext cx="2438400" cy="2438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data:image/png;base64,iVBORw0KGgoAAAANSUhEUgAAAQMAAADCCAMAAAB6zFdcAAAA9lBMVEX///8mTZIeSIgaRYIhSowpT5YjS44nTpMcRoQRP3grUJgWQn4tUZswU58jS48eSIkzVaMPPXX3+fy4wNKFlbyZp8To7PR9kbgAOoHEzd3x9PgAOHUVRIrc4uwANHoAPosfSZUAK3MAO4tPbKA3V50AJmkeSZQALGxCY5IAOHIAOn4aRpuXpcjU2uocR5XO1eA0V5Jmfqxac62sudAgSXyZp8oAPItGYpsuVpGos8uMmrh1iq9edaBpgbJCX5RHZKQqUKWKmsd7jsO8xd8ALI8dR6FHZKqcqr9PapJ9kK0cR31xhaUxVYeBlLmgrcOPnrgAHGVQbKbe/nEuAAAJAklEQVR4nO2dbVvaOhiAC/ImQkEYtaVpC8yBlFlUjuILTnY82/To3Nn//zOnSZo0LbB9WZvrSnK7L/rp2X09efKeappCoVAoFAqFQqFQKBQKXnTmb8+rk9eTlx8Lg3csfJi//DuZ2PbBgW37rnt9K5+G+ckHez/kALN34A/vHN5B5cvzZAoFUAV7tb2a77/xDitH+q+TfTYJ9pCDWtFd8Y4sN/qvNpMEkYBQQbFoSiMBK2CTABuAEs55B5cPL5N0OyAKWq2Sd8M7vDywdisohQAZ+sjXaaIdIAcoB5CCCvjOO8DssYaMAloMiy2cBRVd9/q8Q8ycp+lmOwgFFKGAUqVSKXg93iFmjWGnBwVsEoQ/BX3JO8as6bpxJaDtAJYClAR6IWQsemO4tdPdAS6GlZKODFSrVe+Ud5AZs7LTCuJ2gBWUg0feQWbMazw4LrLtQNd1bKBcHlzyDjJjrlODY7YSYAXlQAoH6WKIkoAoqAvv4PWAVVCKFBSQAmSgXhe+HqwOksWwwhRDpKDRmIneLzz7iSRIVoI6VNAIRJ813fg7ekSqoHHMO8asMXw6PWAUMAYawUfeMWbOpxYdGVYq+qaC5kz85eWFmS6GZVIMoYHm4J53hDlAZ0jbkqDZFL5XgCzMSMFGMQwNNIO/eceXC+9BKd0lkiRoNo87vMPLhT7Y1iMiA822+AUR44AdSdBey1AMME4BFLYkweyrLFkA6Z+PCukkWM8+y1ELKN0Hb8z0iM1gdi9TEkRYR8ejADILubgUfaK0C+fx5uO7zzePp5I1Akzf6MN/MUaI6GvqSRz7cB+fwmA33mpSpcOTfXhILFBq/i3vuHLE+kAMJM9i+PIUxs7rdKuDmi/NURzt22SzIeCjCO6cd2w50f9wuJEGaO9pr3bwiXdwOfFiH27pFfDWi9vlHV0uzGlL2E+1BLjzcM07vFw42V4QsYKaKcNZ1cVkUwFzJKMFxB8tdvZxQZxuqwZwB8oX/1zaMx4h2qtp8pBi6OAT3oQzRZ9DGxOkYLp6thNpAI+tL/A2HBB9oPQ0RQ4m1oudUlBznVULn1kWe6BkTaJq0FlN09XAtSwT7UeD97zDzJRoomC/aCd2uiC6ltbCO9KmyAOlb1EaTLpbHJiW1vOLeEeWd6DZ0SerBhMtdkCvcIQODLOFTmmZ4h7XfYkchE0h4QCPDcK2oN0BfD5F2IGSQ+aLk/B/++/G8Ag6mJv4aAI44h1sRpxMIwd/dTRtb6sD7Sw6nnEl5kCpGxXEfftZow5oNagVTejgxsQntYCQ95rIRCFsCnAMtLcxUUA9YgfALChV9CuLd8AZ8IOkwf4B/JVtCXuxA+07QKc2K/oZ33CzwKALaPYP+PswnQaRA8dEbUHXvQXfgDNgRXcUhqjc7XKATqno8ASzcCdSrDgNTtAfhmkFxIFlRodXPdHOKf41TTYF4qC24UALswDf6RHsgts3WhD3J7jnH6YVUAc9U4/uNd1xjPiP0z88pGnwiv8yTHYKxXi2aIDoOkMhEGmg9BJvsbp43Th0kKwGzIz5nBzZGl/wC/lPM/8v3lhy8bZqfxhvKWAFRTpZPL0qRMfWRuIMlLonNnr2AjaFJ/ynyAGTBkVAJ8xLcr3r6ievkDPAeHv6gDS40cjHcVNp0GrFiwYLDzooXD0sBBsiGG9hNth2dMIAO6htd9CvFqpj76eQK2qhhqgppB3A4/xxW9C+e6N7cUpBGpLcoYNaMg1YB44UZxVRHjAFsVViHcjB3E1Wg5KcDmrJNCgBmU6lQVgHrSgPRF1H3cXcZa6+Rw/iyObAcuM0aAm+nr6LrpuqBhUJ88BMjA3kdZBIAwnbgkkewqCvIEjn4M1Pp4EuowO2XxR3e+0XvJFnEGgayOeg57NjA3QBXDoHd36iX0S7a2IfxdoEH8MjLyGgnSX9TLCVs9/xqZVIAx09hiDPTR5IP9UvIgWeDItHMYZJR0e4KcBdFU/cJcRtOC5NgyUuiKGDQK6FpK5JikFrBejbke94h5Urbz55SxgcAT16FmMsw4s4Mbc+eUsY3EQvgxSqZeEfyEqwog9FgQV9Nq864h1Wrly3SL9ods+ogyupBggmHR558zP6gKRUnWNnSEfJnrMkaVAOhNxl3UE4PCDDI885B+ShIKk6R8sko+TQwR1ACqADmTrHhUlf0fScd4C+FyX8K+MMt4A+JOo5vTFRUBbuaOovOIcOKuhFXeB0Pfps2ECizvE9XT0K24Ll4XfD6uW6oDc3ttE5i9cNPGfu0dfjhH9ZOcaIvzUQtgXHo8+JCv/CdoxhxksnnmNcUQcDebZZLJO0BLSANqLPCA4EOpz7GxZmvIKGHJTpU4q8Q8uNHqBpAB2UYwUjaQYId6BCF1IDR2PSQIL3pSPeA/rMeGFsaA/xo6IzaWbPFZ2uJUMHP+N3VQMpvtYGGdFqgBzcj6mDwWfeseWEMYrTIHJAXlaVpnOce/RzVFXo4C520JRlabnrRR+hgXOl0ME7+sBuo9kU6z7fTnqAVAN4byvpQKirbL/giOyqEAeDOA2k+PKABocH5NMLcKKAHBAFzUC8m95bWeoV5ptUnaQD0S45b6d/TSsicUAVNAdyfIKC3uXFU+akg/YD7/BywfEqTBrEDqKPUPAOLxe6HqsAOgiYr1B8kWKA0ANpBwMmDeToHG+TXyLpaPexg3Z7JsXSMtpjjT9NFTmI0qC9lmJpeZn8Jo+mPTAK2mspOkfAFIN6PZwoHrMO2iJd999FZ5T4LlHoIGAVtGXoHB2PTYPQQWdEHSALEnSOVtrB6SyRBmsJZs8LstVeR6tHx9rjrMEoaMuwtHwL2DQIHXwM2DSQonM8B/HYADm4GLAK2msJlpaXjALk4LiZdCDBwayzRBo0HpxZ0kH7K+8IM8dgPl8KHVxE5YAqaK+F33d1gkQaNL4epxS0vwh/MGt+lVAwu0mnQfuL8J3jwsPHDcbjwSAIZgvjnxllPVuHfBF+ablXPX5YLpcXF/dHRx8vTw2joxmGcXp6almPj483l5ef/xZ/BaEjfMlTKBQKhUKhUCgUCoVCoVAoFAqFQqFQKBQKhUKh2OB/tdD/PIg19NkAAAAASUVORK5CYII="/>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4" descr="data:image/png;base64,iVBORw0KGgoAAAANSUhEUgAAAQMAAADCCAMAAAB6zFdcAAAA9lBMVEX///8mTZIeSIgaRYIhSowpT5YjS44nTpMcRoQRP3grUJgWQn4tUZswU58jS48eSIkzVaMPPXX3+fy4wNKFlbyZp8To7PR9kbgAOoHEzd3x9PgAOHUVRIrc4uwANHoAPosfSZUAK3MAO4tPbKA3V50AJmkeSZQALGxCY5IAOHIAOn4aRpuXpcjU2uocR5XO1eA0V5Jmfqxac62sudAgSXyZp8oAPItGYpsuVpGos8uMmrh1iq9edaBpgbJCX5RHZKQqUKWKmsd7jsO8xd8ALI8dR6FHZKqcqr9PapJ9kK0cR31xhaUxVYeBlLmgrcOPnrgAHGVQbKbe/nEuAAAJAklEQVR4nO2dbVvaOhiAC/ImQkEYtaVpC8yBlFlUjuILTnY82/To3Nn//zOnSZo0LbB9WZvrSnK7L/rp2X09efKeappCoVAoFAqFQqFQKBQKXnTmb8+rk9eTlx8Lg3csfJi//DuZ2PbBgW37rnt9K5+G+ckHez/kALN34A/vHN5B5cvzZAoFUAV7tb2a77/xDitH+q+TfTYJ9pCDWtFd8Y4sN/qvNpMEkYBQQbFoSiMBK2CTABuAEs55B5cPL5N0OyAKWq2Sd8M7vDywdisohQAZ+sjXaaIdIAcoB5CCCvjOO8DssYaMAloMiy2cBRVd9/q8Q8ycp+lmOwgFFKGAUqVSKXg93iFmjWGnBwVsEoQ/BX3JO8as6bpxJaDtAJYClAR6IWQsemO4tdPdAS6GlZKODFSrVe+Ud5AZs7LTCuJ2gBWUg0feQWbMazw4LrLtQNd1bKBcHlzyDjJjrlODY7YSYAXlQAoH6WKIkoAoqAvv4PWAVVCKFBSQAmSgXhe+HqwOksWwwhRDpKDRmIneLzz7iSRIVoI6VNAIRJ813fg7ekSqoHHMO8asMXw6PWAUMAYawUfeMWbOpxYdGVYq+qaC5kz85eWFmS6GZVIMoYHm4J53hDlAZ0jbkqDZFL5XgCzMSMFGMQwNNIO/eceXC+9BKd0lkiRoNo87vMPLhT7Y1iMiA822+AUR44AdSdBey1AMME4BFLYkweyrLFkA6Z+PCukkWM8+y1ELKN0Hb8z0iM1gdi9TEkRYR8ejADILubgUfaK0C+fx5uO7zzePp5I1Akzf6MN/MUaI6GvqSRz7cB+fwmA33mpSpcOTfXhILFBq/i3vuHLE+kAMJM9i+PIUxs7rdKuDmi/NURzt22SzIeCjCO6cd2w50f9wuJEGaO9pr3bwiXdwOfFiH27pFfDWi9vlHV0uzGlL2E+1BLjzcM07vFw42V4QsYKaKcNZ1cVkUwFzJKMFxB8tdvZxQZxuqwZwB8oX/1zaMx4h2qtp8pBi6OAT3oQzRZ9DGxOkYLp6thNpAI+tL/A2HBB9oPQ0RQ4m1oudUlBznVULn1kWe6BkTaJq0FlN09XAtSwT7UeD97zDzJRoomC/aCd2uiC6ltbCO9KmyAOlb1EaTLpbHJiW1vOLeEeWd6DZ0SerBhMtdkCvcIQODLOFTmmZ4h7XfYkchE0h4QCPDcK2oN0BfD5F2IGSQ+aLk/B/++/G8Ag6mJv4aAI44h1sRpxMIwd/dTRtb6sD7Sw6nnEl5kCpGxXEfftZow5oNagVTejgxsQntYCQ95rIRCFsCnAMtLcxUUA9YgfALChV9CuLd8AZ8IOkwf4B/JVtCXuxA+07QKc2K/oZ33CzwKALaPYP+PswnQaRA8dEbUHXvQXfgDNgRXcUhqjc7XKATqno8ASzcCdSrDgNTtAfhmkFxIFlRodXPdHOKf41TTYF4qC24UALswDf6RHsgts3WhD3J7jnH6YVUAc9U4/uNd1xjPiP0z88pGnwiv8yTHYKxXi2aIDoOkMhEGmg9BJvsbp43Th0kKwGzIz5nBzZGl/wC/lPM/8v3lhy8bZqfxhvKWAFRTpZPL0qRMfWRuIMlLonNnr2AjaFJ/ynyAGTBkVAJ8xLcr3r6ievkDPAeHv6gDS40cjHcVNp0GrFiwYLDzooXD0sBBsiGG9hNth2dMIAO6htd9CvFqpj76eQK2qhhqgppB3A4/xxW9C+e6N7cUpBGpLcoYNaMg1YB44UZxVRHjAFsVViHcjB3E1Wg5KcDmrJNCgBmU6lQVgHrSgPRF1H3cXcZa6+Rw/iyObAcuM0aAm+nr6LrpuqBhUJ88BMjA3kdZBIAwnbgkkewqCvIEjn4M1Pp4EuowO2XxR3e+0XvJFnEGgayOeg57NjA3QBXDoHd36iX0S7a2IfxdoEH8MjLyGgnSX9TLCVs9/xqZVIAx09hiDPTR5IP9UvIgWeDItHMYZJR0e4KcBdFU/cJcRtOC5NgyUuiKGDQK6FpK5JikFrBejbke94h5Urbz55SxgcAT16FmMsw4s4Mbc+eUsY3EQvgxSqZeEfyEqwog9FgQV9Nq864h1Wrly3SL9ods+ogyupBggmHR558zP6gKRUnWNnSEfJnrMkaVAOhNxl3UE4PCDDI885B+ShIKk6R8sko+TQwR1ACqADmTrHhUlf0fScd4C+FyX8K+MMt4A+JOo5vTFRUBbuaOovOIcOKuhFXeB0Pfps2ECizvE9XT0K24Ll4XfD6uW6oDc3ttE5i9cNPGfu0dfjhH9ZOcaIvzUQtgXHo8+JCv/CdoxhxksnnmNcUQcDebZZLJO0BLSANqLPCA4EOpz7GxZmvIKGHJTpU4q8Q8uNHqBpAB2UYwUjaQYId6BCF1IDR2PSQIL3pSPeA/rMeGFsaA/xo6IzaWbPFZ2uJUMHP+N3VQMpvtYGGdFqgBzcj6mDwWfeseWEMYrTIHJAXlaVpnOce/RzVFXo4C520JRlabnrRR+hgXOl0ME7+sBuo9kU6z7fTnqAVAN4byvpQKirbL/giOyqEAeDOA2k+PKABocH5NMLcKKAHBAFzUC8m95bWeoV5ptUnaQD0S45b6d/TSsicUAVNAdyfIKC3uXFU+akg/YD7/BywfEqTBrEDqKPUPAOLxe6HqsAOgiYr1B8kWKA0ANpBwMmDeToHG+TXyLpaPexg3Z7JsXSMtpjjT9NFTmI0qC9lmJpeZn8Jo+mPTAK2mspOkfAFIN6PZwoHrMO2iJd999FZ5T4LlHoIGAVtGXoHB2PTYPQQWdEHSALEnSOVtrB6SyRBmsJZs8LstVeR6tHx9rjrMEoaMuwtHwL2DQIHXwM2DSQonM8B/HYADm4GLAK2msJlpaXjALk4LiZdCDBwayzRBo0HpxZ0kH7K+8IM8dgPl8KHVxE5YAqaK+F33d1gkQaNL4epxS0vwh/MGt+lVAwu0mnQfuL8J3jwsPHDcbjwSAIZgvjnxllPVuHfBF+ablXPX5YLpcXF/dHRx8vTw2joxmGcXp6almPj483l5ef/xZ/BaEjfMlTKBQKhUKhUCgUCoVCoVAoFAqFQqFQKBQKhUKh2OB/tdD/PIg19NkAAAAASUVORK5CYII="/>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6" descr="data:image/png;base64,iVBORw0KGgoAAAANSUhEUgAAAQMAAADCCAMAAAB6zFdcAAAA9lBMVEX///8mTZIeSIgaRYIhSowpT5YjS44nTpMcRoQRP3grUJgWQn4tUZswU58jS48eSIkzVaMPPXX3+fy4wNKFlbyZp8To7PR9kbgAOoHEzd3x9PgAOHUVRIrc4uwANHoAPosfSZUAK3MAO4tPbKA3V50AJmkeSZQALGxCY5IAOHIAOn4aRpuXpcjU2uocR5XO1eA0V5Jmfqxac62sudAgSXyZp8oAPItGYpsuVpGos8uMmrh1iq9edaBpgbJCX5RHZKQqUKWKmsd7jsO8xd8ALI8dR6FHZKqcqr9PapJ9kK0cR31xhaUxVYeBlLmgrcOPnrgAHGVQbKbe/nEuAAAJAklEQVR4nO2dbVvaOhiAC/ImQkEYtaVpC8yBlFlUjuILTnY82/To3Nn//zOnSZo0LbB9WZvrSnK7L/rp2X09efKeappCoVAoFAqFQqFQKBQKXnTmb8+rk9eTlx8Lg3csfJi//DuZ2PbBgW37rnt9K5+G+ckHez/kALN34A/vHN5B5cvzZAoFUAV7tb2a77/xDitH+q+TfTYJ9pCDWtFd8Y4sN/qvNpMEkYBQQbFoSiMBK2CTABuAEs55B5cPL5N0OyAKWq2Sd8M7vDywdisohQAZ+sjXaaIdIAcoB5CCCvjOO8DssYaMAloMiy2cBRVd9/q8Q8ycp+lmOwgFFKGAUqVSKXg93iFmjWGnBwVsEoQ/BX3JO8as6bpxJaDtAJYClAR6IWQsemO4tdPdAS6GlZKODFSrVe+Ud5AZs7LTCuJ2gBWUg0feQWbMazw4LrLtQNd1bKBcHlzyDjJjrlODY7YSYAXlQAoH6WKIkoAoqAvv4PWAVVCKFBSQAmSgXhe+HqwOksWwwhRDpKDRmIneLzz7iSRIVoI6VNAIRJ813fg7ekSqoHHMO8asMXw6PWAUMAYawUfeMWbOpxYdGVYq+qaC5kz85eWFmS6GZVIMoYHm4J53hDlAZ0jbkqDZFL5XgCzMSMFGMQwNNIO/eceXC+9BKd0lkiRoNo87vMPLhT7Y1iMiA822+AUR44AdSdBey1AMME4BFLYkweyrLFkA6Z+PCukkWM8+y1ELKN0Hb8z0iM1gdi9TEkRYR8ejADILubgUfaK0C+fx5uO7zzePp5I1Akzf6MN/MUaI6GvqSRz7cB+fwmA33mpSpcOTfXhILFBq/i3vuHLE+kAMJM9i+PIUxs7rdKuDmi/NURzt22SzIeCjCO6cd2w50f9wuJEGaO9pr3bwiXdwOfFiH27pFfDWi9vlHV0uzGlL2E+1BLjzcM07vFw42V4QsYKaKcNZ1cVkUwFzJKMFxB8tdvZxQZxuqwZwB8oX/1zaMx4h2qtp8pBi6OAT3oQzRZ9DGxOkYLp6thNpAI+tL/A2HBB9oPQ0RQ4m1oudUlBznVULn1kWe6BkTaJq0FlN09XAtSwT7UeD97zDzJRoomC/aCd2uiC6ltbCO9KmyAOlb1EaTLpbHJiW1vOLeEeWd6DZ0SerBhMtdkCvcIQODLOFTmmZ4h7XfYkchE0h4QCPDcK2oN0BfD5F2IGSQ+aLk/B/++/G8Ag6mJv4aAI44h1sRpxMIwd/dTRtb6sD7Sw6nnEl5kCpGxXEfftZow5oNagVTejgxsQntYCQ95rIRCFsCnAMtLcxUUA9YgfALChV9CuLd8AZ8IOkwf4B/JVtCXuxA+07QKc2K/oZ33CzwKALaPYP+PswnQaRA8dEbUHXvQXfgDNgRXcUhqjc7XKATqno8ASzcCdSrDgNTtAfhmkFxIFlRodXPdHOKf41TTYF4qC24UALswDf6RHsgts3WhD3J7jnH6YVUAc9U4/uNd1xjPiP0z88pGnwiv8yTHYKxXi2aIDoOkMhEGmg9BJvsbp43Th0kKwGzIz5nBzZGl/wC/lPM/8v3lhy8bZqfxhvKWAFRTpZPL0qRMfWRuIMlLonNnr2AjaFJ/ynyAGTBkVAJ8xLcr3r6ievkDPAeHv6gDS40cjHcVNp0GrFiwYLDzooXD0sBBsiGG9hNth2dMIAO6htd9CvFqpj76eQK2qhhqgppB3A4/xxW9C+e6N7cUpBGpLcoYNaMg1YB44UZxVRHjAFsVViHcjB3E1Wg5KcDmrJNCgBmU6lQVgHrSgPRF1H3cXcZa6+Rw/iyObAcuM0aAm+nr6LrpuqBhUJ88BMjA3kdZBIAwnbgkkewqCvIEjn4M1Pp4EuowO2XxR3e+0XvJFnEGgayOeg57NjA3QBXDoHd36iX0S7a2IfxdoEH8MjLyGgnSX9TLCVs9/xqZVIAx09hiDPTR5IP9UvIgWeDItHMYZJR0e4KcBdFU/cJcRtOC5NgyUuiKGDQK6FpK5JikFrBejbke94h5Urbz55SxgcAT16FmMsw4s4Mbc+eUsY3EQvgxSqZeEfyEqwog9FgQV9Nq864h1Wrly3SL9ods+ogyupBggmHR558zP6gKRUnWNnSEfJnrMkaVAOhNxl3UE4PCDDI885B+ShIKk6R8sko+TQwR1ACqADmTrHhUlf0fScd4C+FyX8K+MMt4A+JOo5vTFRUBbuaOovOIcOKuhFXeB0Pfps2ECizvE9XT0K24Ll4XfD6uW6oDc3ttE5i9cNPGfu0dfjhH9ZOcaIvzUQtgXHo8+JCv/CdoxhxksnnmNcUQcDebZZLJO0BLSANqLPCA4EOpz7GxZmvIKGHJTpU4q8Q8uNHqBpAB2UYwUjaQYId6BCF1IDR2PSQIL3pSPeA/rMeGFsaA/xo6IzaWbPFZ2uJUMHP+N3VQMpvtYGGdFqgBzcj6mDwWfeseWEMYrTIHJAXlaVpnOce/RzVFXo4C520JRlabnrRR+hgXOl0ME7+sBuo9kU6z7fTnqAVAN4byvpQKirbL/giOyqEAeDOA2k+PKABocH5NMLcKKAHBAFzUC8m95bWeoV5ptUnaQD0S45b6d/TSsicUAVNAdyfIKC3uXFU+akg/YD7/BywfEqTBrEDqKPUPAOLxe6HqsAOgiYr1B8kWKA0ANpBwMmDeToHG+TXyLpaPexg3Z7JsXSMtpjjT9NFTmI0qC9lmJpeZn8Jo+mPTAK2mspOkfAFIN6PZwoHrMO2iJd999FZ5T4LlHoIGAVtGXoHB2PTYPQQWdEHSALEnSOVtrB6SyRBmsJZs8LstVeR6tHx9rjrMEoaMuwtHwL2DQIHXwM2DSQonM8B/HYADm4GLAK2msJlpaXjALk4LiZdCDBwayzRBo0HpxZ0kH7K+8IM8dgPl8KHVxE5YAqaK+F33d1gkQaNL4epxS0vwh/MGt+lVAwu0mnQfuL8J3jwsPHDcbjwSAIZgvjnxllPVuHfBF+ablXPX5YLpcXF/dHRx8vTw2joxmGcXp6almPj483l5ef/xZ/BaEjfMlTKBQKhUKhUCgUCoVCoVAoFAqFQqFQKBQKhUKh2OB/tdD/PIg19NkAAAAASUVORK5CYII="/>
          <p:cNvSpPr>
            <a:spLocks noChangeAspect="1" noChangeArrowheads="1"/>
          </p:cNvSpPr>
          <p:nvPr/>
        </p:nvSpPr>
        <p:spPr bwMode="auto">
          <a:xfrm>
            <a:off x="762000"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8" descr="data:image/png;base64,iVBORw0KGgoAAAANSUhEUgAAAQMAAADCCAMAAAB6zFdcAAAA9lBMVEX///8mTZIeSIgaRYIhSowpT5YjS44nTpMcRoQRP3grUJgWQn4tUZswU58jS48eSIkzVaMPPXX3+fy4wNKFlbyZp8To7PR9kbgAOoHEzd3x9PgAOHUVRIrc4uwANHoAPosfSZUAK3MAO4tPbKA3V50AJmkeSZQALGxCY5IAOHIAOn4aRpuXpcjU2uocR5XO1eA0V5Jmfqxac62sudAgSXyZp8oAPItGYpsuVpGos8uMmrh1iq9edaBpgbJCX5RHZKQqUKWKmsd7jsO8xd8ALI8dR6FHZKqcqr9PapJ9kK0cR31xhaUxVYeBlLmgrcOPnrgAHGVQbKbe/nEuAAAJAklEQVR4nO2dbVvaOhiAC/ImQkEYtaVpC8yBlFlUjuILTnY82/To3Nn//zOnSZo0LbB9WZvrSnK7L/rp2X09efKeappCoVAoFAqFQqFQKBQKXnTmb8+rk9eTlx8Lg3csfJi//DuZ2PbBgW37rnt9K5+G+ckHez/kALN34A/vHN5B5cvzZAoFUAV7tb2a77/xDitH+q+TfTYJ9pCDWtFd8Y4sN/qvNpMEkYBQQbFoSiMBK2CTABuAEs55B5cPL5N0OyAKWq2Sd8M7vDywdisohQAZ+sjXaaIdIAcoB5CCCvjOO8DssYaMAloMiy2cBRVd9/q8Q8ycp+lmOwgFFKGAUqVSKXg93iFmjWGnBwVsEoQ/BX3JO8as6bpxJaDtAJYClAR6IWQsemO4tdPdAS6GlZKODFSrVe+Ud5AZs7LTCuJ2gBWUg0feQWbMazw4LrLtQNd1bKBcHlzyDjJjrlODY7YSYAXlQAoH6WKIkoAoqAvv4PWAVVCKFBSQAmSgXhe+HqwOksWwwhRDpKDRmIneLzz7iSRIVoI6VNAIRJ813fg7ekSqoHHMO8asMXw6PWAUMAYawUfeMWbOpxYdGVYq+qaC5kz85eWFmS6GZVIMoYHm4J53hDlAZ0jbkqDZFL5XgCzMSMFGMQwNNIO/eceXC+9BKd0lkiRoNo87vMPLhT7Y1iMiA822+AUR44AdSdBey1AMME4BFLYkweyrLFkA6Z+PCukkWM8+y1ELKN0Hb8z0iM1gdi9TEkRYR8ejADILubgUfaK0C+fx5uO7zzePp5I1Akzf6MN/MUaI6GvqSRz7cB+fwmA33mpSpcOTfXhILFBq/i3vuHLE+kAMJM9i+PIUxs7rdKuDmi/NURzt22SzIeCjCO6cd2w50f9wuJEGaO9pr3bwiXdwOfFiH27pFfDWi9vlHV0uzGlL2E+1BLjzcM07vFw42V4QsYKaKcNZ1cVkUwFzJKMFxB8tdvZxQZxuqwZwB8oX/1zaMx4h2qtp8pBi6OAT3oQzRZ9DGxOkYLp6thNpAI+tL/A2HBB9oPQ0RQ4m1oudUlBznVULn1kWe6BkTaJq0FlN09XAtSwT7UeD97zDzJRoomC/aCd2uiC6ltbCO9KmyAOlb1EaTLpbHJiW1vOLeEeWd6DZ0SerBhMtdkCvcIQODLOFTmmZ4h7XfYkchE0h4QCPDcK2oN0BfD5F2IGSQ+aLk/B/++/G8Ag6mJv4aAI44h1sRpxMIwd/dTRtb6sD7Sw6nnEl5kCpGxXEfftZow5oNagVTejgxsQntYCQ95rIRCFsCnAMtLcxUUA9YgfALChV9CuLd8AZ8IOkwf4B/JVtCXuxA+07QKc2K/oZ33CzwKALaPYP+PswnQaRA8dEbUHXvQXfgDNgRXcUhqjc7XKATqno8ASzcCdSrDgNTtAfhmkFxIFlRodXPdHOKf41TTYF4qC24UALswDf6RHsgts3WhD3J7jnH6YVUAc9U4/uNd1xjPiP0z88pGnwiv8yTHYKxXi2aIDoOkMhEGmg9BJvsbp43Th0kKwGzIz5nBzZGl/wC/lPM/8v3lhy8bZqfxhvKWAFRTpZPL0qRMfWRuIMlLonNnr2AjaFJ/ynyAGTBkVAJ8xLcr3r6ievkDPAeHv6gDS40cjHcVNp0GrFiwYLDzooXD0sBBsiGG9hNth2dMIAO6htd9CvFqpj76eQK2qhhqgppB3A4/xxW9C+e6N7cUpBGpLcoYNaMg1YB44UZxVRHjAFsVViHcjB3E1Wg5KcDmrJNCgBmU6lQVgHrSgPRF1H3cXcZa6+Rw/iyObAcuM0aAm+nr6LrpuqBhUJ88BMjA3kdZBIAwnbgkkewqCvIEjn4M1Pp4EuowO2XxR3e+0XvJFnEGgayOeg57NjA3QBXDoHd36iX0S7a2IfxdoEH8MjLyGgnSX9TLCVs9/xqZVIAx09hiDPTR5IP9UvIgWeDItHMYZJR0e4KcBdFU/cJcRtOC5NgyUuiKGDQK6FpK5JikFrBejbke94h5Urbz55SxgcAT16FmMsw4s4Mbc+eUsY3EQvgxSqZeEfyEqwog9FgQV9Nq864h1Wrly3SL9ods+ogyupBggmHR558zP6gKRUnWNnSEfJnrMkaVAOhNxl3UE4PCDDI885B+ShIKk6R8sko+TQwR1ACqADmTrHhUlf0fScd4C+FyX8K+MMt4A+JOo5vTFRUBbuaOovOIcOKuhFXeB0Pfps2ECizvE9XT0K24Ll4XfD6uW6oDc3ttE5i9cNPGfu0dfjhH9ZOcaIvzUQtgXHo8+JCv/CdoxhxksnnmNcUQcDebZZLJO0BLSANqLPCA4EOpz7GxZmvIKGHJTpU4q8Q8uNHqBpAB2UYwUjaQYId6BCF1IDR2PSQIL3pSPeA/rMeGFsaA/xo6IzaWbPFZ2uJUMHP+N3VQMpvtYGGdFqgBzcj6mDwWfeseWEMYrTIHJAXlaVpnOce/RzVFXo4C520JRlabnrRR+hgXOl0ME7+sBuo9kU6z7fTnqAVAN4byvpQKirbL/giOyqEAeDOA2k+PKABocH5NMLcKKAHBAFzUC8m95bWeoV5ptUnaQD0S45b6d/TSsicUAVNAdyfIKC3uXFU+akg/YD7/BywfEqTBrEDqKPUPAOLxe6HqsAOgiYr1B8kWKA0ANpBwMmDeToHG+TXyLpaPexg3Z7JsXSMtpjjT9NFTmI0qC9lmJpeZn8Jo+mPTAK2mspOkfAFIN6PZwoHrMO2iJd999FZ5T4LlHoIGAVtGXoHB2PTYPQQWdEHSALEnSOVtrB6SyRBmsJZs8LstVeR6tHx9rjrMEoaMuwtHwL2DQIHXwM2DSQonM8B/HYADm4GLAK2msJlpaXjALk4LiZdCDBwayzRBo0HpxZ0kH7K+8IM8dgPl8KHVxE5YAqaK+F33d1gkQaNL4epxS0vwh/MGt+lVAwu0mnQfuL8J3jwsPHDcbjwSAIZgvjnxllPVuHfBF+ablXPX5YLpcXF/dHRx8vTw2joxmGcXp6almPj483l5ef/xZ/BaEjfMlTKBQKhUKhUCgUCoVCoVAoFAqFQqFQKBQKhUKh2OB/tdD/PIg19NkAAAAASUVORK5CYII="/>
          <p:cNvSpPr>
            <a:spLocks noChangeAspect="1" noChangeArrowheads="1"/>
          </p:cNvSpPr>
          <p:nvPr/>
        </p:nvSpPr>
        <p:spPr bwMode="auto">
          <a:xfrm>
            <a:off x="914400"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8025" y="4257681"/>
            <a:ext cx="2962275" cy="1936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7407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H DRIVE:Work:The Alex:The Alex Brand:Templates:Power Point Template:PowerPoint Template II.pdf"/>
          <p:cNvPicPr/>
          <p:nvPr/>
        </p:nvPicPr>
        <mc:AlternateContent xmlns:mc="http://schemas.openxmlformats.org/markup-compatibility/2006">
          <mc:Choice xmlns="" xmlns:mv="urn:schemas-microsoft-com:mac:vml" xmlns:ma="http://schemas.microsoft.com/office/mac/drawingml/2008/main" Requires="ma">
            <p:blipFill>
              <a:blip r:embed="rId3"/>
              <a:srcRect r="69364" b="201"/>
              <a:stretch>
                <a:fillRect/>
              </a:stretch>
            </p:blipFill>
          </mc:Choice>
          <mc:Fallback>
            <p:blipFill>
              <a:blip r:embed="rId4"/>
              <a:srcRect r="69364" b="201"/>
              <a:stretch>
                <a:fillRect/>
              </a:stretch>
            </p:blipFill>
          </mc:Fallback>
        </mc:AlternateContent>
        <p:spPr bwMode="auto">
          <a:xfrm>
            <a:off x="-4603" y="0"/>
            <a:ext cx="2806991" cy="6871806"/>
          </a:xfrm>
          <a:prstGeom prst="rect">
            <a:avLst/>
          </a:prstGeom>
          <a:noFill/>
          <a:ln w="9525">
            <a:noFill/>
            <a:miter lim="800000"/>
            <a:headEnd/>
            <a:tailEnd/>
          </a:ln>
          <a:effectLst>
            <a:outerShdw blurRad="127000" dist="63500" algn="tl" rotWithShape="0">
              <a:srgbClr val="000000">
                <a:alpha val="20000"/>
              </a:srgbClr>
            </a:outerShdw>
          </a:effectLst>
        </p:spPr>
      </p:pic>
      <p:sp>
        <p:nvSpPr>
          <p:cNvPr id="9" name="Rectangle 8"/>
          <p:cNvSpPr/>
          <p:nvPr/>
        </p:nvSpPr>
        <p:spPr>
          <a:xfrm>
            <a:off x="0" y="676481"/>
            <a:ext cx="4638436" cy="1145876"/>
          </a:xfrm>
          <a:prstGeom prst="rect">
            <a:avLst/>
          </a:prstGeom>
          <a:solidFill>
            <a:srgbClr val="CD582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AutoShape 2" descr="data:image/png;base64,iVBORw0KGgoAAAANSUhEUgAAAMwAAADMCAMAAAAI/LzAAAAAe1BMVEX///8AAAD09PSTk5PZ2dno6OjExMQREREEBARTU1N6eno+Pj78/Pzx8fHj4+OQkJBHR0fT09OdnZ2JiYm9vb1fX1+srKxvb2+kpKSYmJgyMjLg4OAnJydmZma2trZaWlogICBKSkoWFhY1NTXKysp5eXlAQEArKysiIiJ+Lt7PAAADmklEQVR4nO3d20KiUBiGYRYKpgLKRrQSt5Td/xWOZhZ72TSsb9n3nk1H/zMICoJL0xhjjDHG2J/JeH2O9rt55LuOJXuWjg29ubj14seyx+lUeBTJThNb9kStM95Etr0re6iWOeOcRYhRIHusVlnbAst5z1Fy2wwKLULMFTyomesSjPBlj9Y4e1lmUfCF5o5KMeJZ9nBN88otYmHInq5Z+r4Cs1PsdWZXWIQwZY/XrGrMSvZ4zarGzNR6q/lDGE/2eM16qAOAPq3CKHaSZvkVlrEje7yGuRWYmezhmmYsSi0nxV5l58JSTCR7tBaVnQMcVLyoYZQc0DayB2uV+15kUewN8zu3YNuEan2SSWS/Zc43j0PZI3UpWJ6+JaOFp8uep1tWHL7N16PDNPJMFQ9j2XTDcRzjESTKZ7wO76XGhrIDz4/203ttI98LwEG2/74r/UyWbbf3gd90jKqTmOJmqFsnfmlsOZ+oQX5fY4UVV5crGiFeRKu6uFwd3nX09ha8D9JmB4s4YF16KjsRq9kU6hA962TB+mbQrP9OWdwB50qaVfbFsoqbxum2x1yav8pG3Io7W4Cu2Ux+AQPzmfN4f9a7jVG+gf4Fi/hA2Wl+AyNQLkIRQ0wPEaMC5uiFq1rDR+EqdQ8nIub85mfVwjxrVuqTAyhGr4UZaDox/ztiiOkhYojpIWKI6SFiiOkhYojpIWKI6SFiiOkhYojpIWKI6SFiiOkhYojpIWKI6SFiHg2T+sUwRMxCr42xUrd2o2CST8v7Wl2MpW0S/9yj3KOZ+CGDndEAYyd+AS2UjbhlrZ5ulstzSrUx2vD77m4f59laK7j+Hy8/f4Mhj3l5z9+TfsFo7vLzcajjCsdyzogDz3SvT8PlME+hE+ee4frEaLa7mXkmys5fUB5jakYJ5hzKrebFNcRgRwxqxKBGDGrEoEYMasSgRgxqxKBGDGrEoEYMasSgRgxqxKBGDGrEoEYMasSgRgxqxKBGDGrEoEYMasSgRgxqxKBGDGrEoEYMasSgRgxqj40RRRi8lZoKy2E+Ys3ILVGBtbRRafopM/fY0fTc8rqu7DHrZWUXPbosOr3J/A1mIZB7uYfU3OvLRnDGaQziUm2FZZY9uu7q6U0zRl0TsKDkw/G3lc2Dp5+/zdU4Ln8Vjq+jH7Y/CxkOo/UXZQD1wOz9jMCbTCar1CK6erzxJ5PBBviB2dJ0Pb8BLF1X6hXGGGOMMcba9g9WtUdTRIqUhAAAAABJRU5ErkJggg=="/>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png;base64,iVBORw0KGgoAAAANSUhEUgAAAMwAAADMCAMAAAAI/LzAAAAAe1BMVEX///8AAAD09PSTk5PZ2dno6OjExMQREREEBARTU1N6eno+Pj78/Pzx8fHj4+OQkJBHR0fT09OdnZ2JiYm9vb1fX1+srKxvb2+kpKSYmJgyMjLg4OAnJydmZma2trZaWlogICBKSkoWFhY1NTXKysp5eXlAQEArKysiIiJ+Lt7PAAADmklEQVR4nO3d20KiUBiGYRYKpgLKRrQSt5Td/xWOZhZ72TSsb9n3nk1H/zMICoJL0xhjjDHG2J/JeH2O9rt55LuOJXuWjg29ubj14seyx+lUeBTJThNb9kStM95Etr0re6iWOeOcRYhRIHusVlnbAst5z1Fy2wwKLULMFTyomesSjPBlj9Y4e1lmUfCF5o5KMeJZ9nBN88otYmHInq5Z+r4Cs1PsdWZXWIQwZY/XrGrMSvZ4zarGzNR6q/lDGE/2eM16qAOAPq3CKHaSZvkVlrEje7yGuRWYmezhmmYsSi0nxV5l58JSTCR7tBaVnQMcVLyoYZQc0DayB2uV+15kUewN8zu3YNuEan2SSWS/Zc43j0PZI3UpWJ6+JaOFp8uep1tWHL7N16PDNPJMFQ9j2XTDcRzjESTKZ7wO76XGhrIDz4/203ttI98LwEG2/74r/UyWbbf3gd90jKqTmOJmqFsnfmlsOZ+oQX5fY4UVV5crGiFeRKu6uFwd3nX09ha8D9JmB4s4YF16KjsRq9kU6hA962TB+mbQrP9OWdwB50qaVfbFsoqbxum2x1yav8pG3Io7W4Cu2Ux+AQPzmfN4f9a7jVG+gf4Fi/hA2Wl+AyNQLkIRQ0wPEaMC5uiFq1rDR+EqdQ8nIub85mfVwjxrVuqTAyhGr4UZaDox/ztiiOkhYojpIWKI6SFiiOkhYojpIWKI6SFiiOkhYojpIWKI6SFiiOkhYojpIWKI6SFiHg2T+sUwRMxCr42xUrd2o2CST8v7Wl2MpW0S/9yj3KOZ+CGDndEAYyd+AS2UjbhlrZ5ulstzSrUx2vD77m4f59laK7j+Hy8/f4Mhj3l5z9+TfsFo7vLzcajjCsdyzogDz3SvT8PlME+hE+ee4frEaLa7mXkmys5fUB5jakYJ5hzKrebFNcRgRwxqxKBGDGrEoEYMasSgRgxqxKBGDGrEoEYMasSgRgxqxKBGDGrEoEYMasSgRgxqxKBGDGrEoEYMasSgRgxqxKBGDGrEoEYMasSgRgxqj40RRRi8lZoKy2E+Ys3ILVGBtbRRafopM/fY0fTc8rqu7DHrZWUXPbosOr3J/A1mIZB7uYfU3OvLRnDGaQziUm2FZZY9uu7q6U0zRl0TsKDkw/G3lc2Dp5+/zdU4Ln8Vjq+jH7Y/CxkOo/UXZQD1wOz9jMCbTCar1CK6erzxJ5PBBviB2dJ0Pb8BLF1X6hXGGGOMMcba9g9WtUdTRIqUhAAAAABJRU5ErkJggg=="/>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png;base64,iVBORw0KGgoAAAANSUhEUgAAAMwAAADMCAMAAAAI/LzAAAAAe1BMVEX///8AAAD09PSTk5PZ2dno6OjExMQREREEBARTU1N6eno+Pj78/Pzx8fHj4+OQkJBHR0fT09OdnZ2JiYm9vb1fX1+srKxvb2+kpKSYmJgyMjLg4OAnJydmZma2trZaWlogICBKSkoWFhY1NTXKysp5eXlAQEArKysiIiJ+Lt7PAAADmklEQVR4nO3d20KiUBiGYRYKpgLKRrQSt5Td/xWOZhZ72TSsb9n3nk1H/zMICoJL0xhjjDHG2J/JeH2O9rt55LuOJXuWjg29ubj14seyx+lUeBTJThNb9kStM95Etr0re6iWOeOcRYhRIHusVlnbAst5z1Fy2wwKLULMFTyomesSjPBlj9Y4e1lmUfCF5o5KMeJZ9nBN88otYmHInq5Z+r4Cs1PsdWZXWIQwZY/XrGrMSvZ4zarGzNR6q/lDGE/2eM16qAOAPq3CKHaSZvkVlrEje7yGuRWYmezhmmYsSi0nxV5l58JSTCR7tBaVnQMcVLyoYZQc0DayB2uV+15kUewN8zu3YNuEan2SSWS/Zc43j0PZI3UpWJ6+JaOFp8uep1tWHL7N16PDNPJMFQ9j2XTDcRzjESTKZ7wO76XGhrIDz4/203ttI98LwEG2/74r/UyWbbf3gd90jKqTmOJmqFsnfmlsOZ+oQX5fY4UVV5crGiFeRKu6uFwd3nX09ha8D9JmB4s4YF16KjsRq9kU6hA962TB+mbQrP9OWdwB50qaVfbFsoqbxum2x1yav8pG3Io7W4Cu2Ux+AQPzmfN4f9a7jVG+gf4Fi/hA2Wl+AyNQLkIRQ0wPEaMC5uiFq1rDR+EqdQ8nIub85mfVwjxrVuqTAyhGr4UZaDox/ztiiOkhYojpIWKI6SFiiOkhYojpIWKI6SFiiOkhYojpIWKI6SFiiOkhYojpIWKI6SFiHg2T+sUwRMxCr42xUrd2o2CST8v7Wl2MpW0S/9yj3KOZ+CGDndEAYyd+AS2UjbhlrZ5ulstzSrUx2vD77m4f59laK7j+Hy8/f4Mhj3l5z9+TfsFo7vLzcajjCsdyzogDz3SvT8PlME+hE+ee4frEaLa7mXkmys5fUB5jakYJ5hzKrebFNcRgRwxqxKBGDGrEoEYMasSgRgxqxKBGDGrEoEYMasSgRgxqxKBGDGrEoEYMasSgRgxqxKBGDGrEoEYMasSgRgxqxKBGDGrEoEYMasSgRgxqj40RRRi8lZoKy2E+Ys3ILVGBtbRRafopM/fY0fTc8rqu7DHrZWUXPbosOr3J/A1mIZB7uYfU3OvLRnDGaQziUm2FZZY9uu7q6U0zRl0TsKDkw/G3lc2Dp5+/zdU4Ln8Vjq+jH7Y/CxkOo/UXZQD1wOz9jMCbTCar1CK6erzxJ5PBBviB2dJ0Pb8BLF1X6hXGGGOMMcba9g9WtUdTRIqUhAAAAABJRU5ErkJggg=="/>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ata:image/png;base64,iVBORw0KGgoAAAANSUhEUgAAAMwAAADMCAMAAAAI/LzAAAAAe1BMVEX///8AAAD09PSTk5PZ2dno6OjExMQREREEBARTU1N6eno+Pj78/Pzx8fHj4+OQkJBHR0fT09OdnZ2JiYm9vb1fX1+srKxvb2+kpKSYmJgyMjLg4OAnJydmZma2trZaWlogICBKSkoWFhY1NTXKysp5eXlAQEArKysiIiJ+Lt7PAAADmklEQVR4nO3d20KiUBiGYRYKpgLKRrQSt5Td/xWOZhZ72TSsb9n3nk1H/zMICoJL0xhjjDHG2J/JeH2O9rt55LuOJXuWjg29ubj14seyx+lUeBTJThNb9kStM95Etr0re6iWOeOcRYhRIHusVlnbAst5z1Fy2wwKLULMFTyomesSjPBlj9Y4e1lmUfCF5o5KMeJZ9nBN88otYmHInq5Z+r4Cs1PsdWZXWIQwZY/XrGrMSvZ4zarGzNR6q/lDGE/2eM16qAOAPq3CKHaSZvkVlrEje7yGuRWYmezhmmYsSi0nxV5l58JSTCR7tBaVnQMcVLyoYZQc0DayB2uV+15kUewN8zu3YNuEan2SSWS/Zc43j0PZI3UpWJ6+JaOFp8uep1tWHL7N16PDNPJMFQ9j2XTDcRzjESTKZ7wO76XGhrIDz4/203ttI98LwEG2/74r/UyWbbf3gd90jKqTmOJmqFsnfmlsOZ+oQX5fY4UVV5crGiFeRKu6uFwd3nX09ha8D9JmB4s4YF16KjsRq9kU6hA962TB+mbQrP9OWdwB50qaVfbFsoqbxum2x1yav8pG3Io7W4Cu2Ux+AQPzmfN4f9a7jVG+gf4Fi/hA2Wl+AyNQLkIRQ0wPEaMC5uiFq1rDR+EqdQ8nIub85mfVwjxrVuqTAyhGr4UZaDox/ztiiOkhYojpIWKI6SFiiOkhYojpIWKI6SFiiOkhYojpIWKI6SFiiOkhYojpIWKI6SFiHg2T+sUwRMxCr42xUrd2o2CST8v7Wl2MpW0S/9yj3KOZ+CGDndEAYyd+AS2UjbhlrZ5ulstzSrUx2vD77m4f59laK7j+Hy8/f4Mhj3l5z9+TfsFo7vLzcajjCsdyzogDz3SvT8PlME+hE+ee4frEaLa7mXkmys5fUB5jakYJ5hzKrebFNcRgRwxqxKBGDGrEoEYMasSgRgxqxKBGDGrEoEYMasSgRgxqxKBGDGrEoEYMasSgRgxqxKBGDGrEoEYMasSgRgxqxKBGDGrEoEYMasSgRgxqj40RRRi8lZoKy2E+Ys3ILVGBtbRRafopM/fY0fTc8rqu7DHrZWUXPbosOr3J/A1mIZB7uYfU3OvLRnDGaQziUm2FZZY9uu7q6U0zRl0TsKDkw/G3lc2Dp5+/zdU4Ln8Vjq+jH7Y/CxkOo/UXZQD1wOz9jMCbTCar1CK6erzxJ5PBBviB2dJ0Pb8BLF1X6hXGGGOMMcba9g9WtUdTRIqUhAAAAABJRU5ErkJggg==">
            <a:hlinkClick r:id="rId5"/>
          </p:cNvPr>
          <p:cNvSpPr>
            <a:spLocks noChangeAspect="1" noChangeArrowheads="1"/>
          </p:cNvSpPr>
          <p:nvPr/>
        </p:nvSpPr>
        <p:spPr bwMode="auto">
          <a:xfrm>
            <a:off x="147518" y="617537"/>
            <a:ext cx="4343400" cy="11458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sz="3800" b="1" dirty="0" smtClean="0">
                <a:solidFill>
                  <a:schemeClr val="bg1"/>
                </a:solidFill>
              </a:rPr>
              <a:t>Pathways to 							Housing </a:t>
            </a:r>
            <a:endParaRPr lang="en-US" sz="3800" b="1" dirty="0">
              <a:solidFill>
                <a:schemeClr val="bg1"/>
              </a:solidFill>
            </a:endParaRPr>
          </a:p>
        </p:txBody>
      </p:sp>
      <p:sp>
        <p:nvSpPr>
          <p:cNvPr id="11" name="AutoShape 12" descr="data:image/png;base64,iVBORw0KGgoAAAANSUhEUgAAAQMAAADCCAMAAAB6zFdcAAAA9lBMVEX///8mTZIeSIgaRYIhSowpT5YjS44nTpMcRoQRP3grUJgWQn4tUZswU58jS48eSIkzVaMPPXX3+fy4wNKFlbyZp8To7PR9kbgAOoHEzd3x9PgAOHUVRIrc4uwANHoAPosfSZUAK3MAO4tPbKA3V50AJmkeSZQALGxCY5IAOHIAOn4aRpuXpcjU2uocR5XO1eA0V5Jmfqxac62sudAgSXyZp8oAPItGYpsuVpGos8uMmrh1iq9edaBpgbJCX5RHZKQqUKWKmsd7jsO8xd8ALI8dR6FHZKqcqr9PapJ9kK0cR31xhaUxVYeBlLmgrcOPnrgAHGVQbKbe/nEuAAAJAklEQVR4nO2dbVvaOhiAC/ImQkEYtaVpC8yBlFlUjuILTnY82/To3Nn//zOnSZo0LbB9WZvrSnK7L/rp2X09efKeappCoVAoFAqFQqFQKBQKXnTmb8+rk9eTlx8Lg3csfJi//DuZ2PbBgW37rnt9K5+G+ckHez/kALN34A/vHN5B5cvzZAoFUAV7tb2a77/xDitH+q+TfTYJ9pCDWtFd8Y4sN/qvNpMEkYBQQbFoSiMBK2CTABuAEs55B5cPL5N0OyAKWq2Sd8M7vDywdisohQAZ+sjXaaIdIAcoB5CCCvjOO8DssYaMAloMiy2cBRVd9/q8Q8ycp+lmOwgFFKGAUqVSKXg93iFmjWGnBwVsEoQ/BX3JO8as6bpxJaDtAJYClAR6IWQsemO4tdPdAS6GlZKODFSrVe+Ud5AZs7LTCuJ2gBWUg0feQWbMazw4LrLtQNd1bKBcHlzyDjJjrlODY7YSYAXlQAoH6WKIkoAoqAvv4PWAVVCKFBSQAmSgXhe+HqwOksWwwhRDpKDRmIneLzz7iSRIVoI6VNAIRJ813fg7ekSqoHHMO8asMXw6PWAUMAYawUfeMWbOpxYdGVYq+qaC5kz85eWFmS6GZVIMoYHm4J53hDlAZ0jbkqDZFL5XgCzMSMFGMQwNNIO/eceXC+9BKd0lkiRoNo87vMPLhT7Y1iMiA822+AUR44AdSdBey1AMME4BFLYkweyrLFkA6Z+PCukkWM8+y1ELKN0Hb8z0iM1gdi9TEkRYR8ejADILubgUfaK0C+fx5uO7zzePp5I1Akzf6MN/MUaI6GvqSRz7cB+fwmA33mpSpcOTfXhILFBq/i3vuHLE+kAMJM9i+PIUxs7rdKuDmi/NURzt22SzIeCjCO6cd2w50f9wuJEGaO9pr3bwiXdwOfFiH27pFfDWi9vlHV0uzGlL2E+1BLjzcM07vFw42V4QsYKaKcNZ1cVkUwFzJKMFxB8tdvZxQZxuqwZwB8oX/1zaMx4h2qtp8pBi6OAT3oQzRZ9DGxOkYLp6thNpAI+tL/A2HBB9oPQ0RQ4m1oudUlBznVULn1kWe6BkTaJq0FlN09XAtSwT7UeD97zDzJRoomC/aCd2uiC6ltbCO9KmyAOlb1EaTLpbHJiW1vOLeEeWd6DZ0SerBhMtdkCvcIQODLOFTmmZ4h7XfYkchE0h4QCPDcK2oN0BfD5F2IGSQ+aLk/B/++/G8Ag6mJv4aAI44h1sRpxMIwd/dTRtb6sD7Sw6nnEl5kCpGxXEfftZow5oNagVTejgxsQntYCQ95rIRCFsCnAMtLcxUUA9YgfALChV9CuLd8AZ8IOkwf4B/JVtCXuxA+07QKc2K/oZ33CzwKALaPYP+PswnQaRA8dEbUHXvQXfgDNgRXcUhqjc7XKATqno8ASzcCdSrDgNTtAfhmkFxIFlRodXPdHOKf41TTYF4qC24UALswDf6RHsgts3WhD3J7jnH6YVUAc9U4/uNd1xjPiP0z88pGnwiv8yTHYKxXi2aIDoOkMhEGmg9BJvsbp43Th0kKwGzIz5nBzZGl/wC/lPM/8v3lhy8bZqfxhvKWAFRTpZPL0qRMfWRuIMlLonNnr2AjaFJ/ynyAGTBkVAJ8xLcr3r6ievkDPAeHv6gDS40cjHcVNp0GrFiwYLDzooXD0sBBsiGG9hNth2dMIAO6htd9CvFqpj76eQK2qhhqgppB3A4/xxW9C+e6N7cUpBGpLcoYNaMg1YB44UZxVRHjAFsVViHcjB3E1Wg5KcDmrJNCgBmU6lQVgHrSgPRF1H3cXcZa6+Rw/iyObAcuM0aAm+nr6LrpuqBhUJ88BMjA3kdZBIAwnbgkkewqCvIEjn4M1Pp4EuowO2XxR3e+0XvJFnEGgayOeg57NjA3QBXDoHd36iX0S7a2IfxdoEH8MjLyGgnSX9TLCVs9/xqZVIAx09hiDPTR5IP9UvIgWeDItHMYZJR0e4KcBdFU/cJcRtOC5NgyUuiKGDQK6FpK5JikFrBejbke94h5Urbz55SxgcAT16FmMsw4s4Mbc+eUsY3EQvgxSqZeEfyEqwog9FgQV9Nq864h1Wrly3SL9ods+ogyupBggmHR558zP6gKRUnWNnSEfJnrMkaVAOhNxl3UE4PCDDI885B+ShIKk6R8sko+TQwR1ACqADmTrHhUlf0fScd4C+FyX8K+MMt4A+JOo5vTFRUBbuaOovOIcOKuhFXeB0Pfps2ECizvE9XT0K24Ll4XfD6uW6oDc3ttE5i9cNPGfu0dfjhH9ZOcaIvzUQtgXHo8+JCv/CdoxhxksnnmNcUQcDebZZLJO0BLSANqLPCA4EOpz7GxZmvIKGHJTpU4q8Q8uNHqBpAB2UYwUjaQYId6BCF1IDR2PSQIL3pSPeA/rMeGFsaA/xo6IzaWbPFZ2uJUMHP+N3VQMpvtYGGdFqgBzcj6mDwWfeseWEMYrTIHJAXlaVpnOce/RzVFXo4C520JRlabnrRR+hgXOl0ME7+sBuo9kU6z7fTnqAVAN4byvpQKirbL/giOyqEAeDOA2k+PKABocH5NMLcKKAHBAFzUC8m95bWeoV5ptUnaQD0S45b6d/TSsicUAVNAdyfIKC3uXFU+akg/YD7/BywfEqTBrEDqKPUPAOLxe6HqsAOgiYr1B8kWKA0ANpBwMmDeToHG+TXyLpaPexg3Z7JsXSMtpjjT9NFTmI0qC9lmJpeZn8Jo+mPTAK2mspOkfAFIN6PZwoHrMO2iJd999FZ5T4LlHoIGAVtGXoHB2PTYPQQWdEHSALEnSOVtrB6SyRBmsJZs8LstVeR6tHx9rjrMEoaMuwtHwL2DQIHXwM2DSQonM8B/HYADm4GLAK2msJlpaXjALk4LiZdCDBwayzRBo0HpxZ0kH7K+8IM8dgPl8KHVxE5YAqaK+F33d1gkQaNL4epxS0vwh/MGt+lVAwu0mnQfuL8J3jwsPHDcbjwSAIZgvjnxllPVuHfBF+ablXPX5YLpcXF/dHRx8vTw2joxmGcXp6almPj483l5ef/xZ/BaEjfMlTKBQKhUKhUCgUCoVCoVAoFAqFQqFQKBQKhUKh2OB/tdD/PIg19NkAAAAASUVORK5CYII="/>
          <p:cNvSpPr>
            <a:spLocks noChangeAspect="1" noChangeArrowheads="1"/>
          </p:cNvSpPr>
          <p:nvPr/>
        </p:nvSpPr>
        <p:spPr bwMode="auto">
          <a:xfrm>
            <a:off x="4572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4" descr="data:image/png;base64,iVBORw0KGgoAAAANSUhEUgAAAQMAAADCCAMAAAB6zFdcAAAA9lBMVEX///8mTZIeSIgaRYIhSowpT5YjS44nTpMcRoQRP3grUJgWQn4tUZswU58jS48eSIkzVaMPPXX3+fy4wNKFlbyZp8To7PR9kbgAOoHEzd3x9PgAOHUVRIrc4uwANHoAPosfSZUAK3MAO4tPbKA3V50AJmkeSZQALGxCY5IAOHIAOn4aRpuXpcjU2uocR5XO1eA0V5Jmfqxac62sudAgSXyZp8oAPItGYpsuVpGos8uMmrh1iq9edaBpgbJCX5RHZKQqUKWKmsd7jsO8xd8ALI8dR6FHZKqcqr9PapJ9kK0cR31xhaUxVYeBlLmgrcOPnrgAHGVQbKbe/nEuAAAJAklEQVR4nO2dbVvaOhiAC/ImQkEYtaVpC8yBlFlUjuILTnY82/To3Nn//zOnSZo0LbB9WZvrSnK7L/rp2X09efKeappCoVAoFAqFQqFQKBQKXnTmb8+rk9eTlx8Lg3csfJi//DuZ2PbBgW37rnt9K5+G+ckHez/kALN34A/vHN5B5cvzZAoFUAV7tb2a77/xDitH+q+TfTYJ9pCDWtFd8Y4sN/qvNpMEkYBQQbFoSiMBK2CTABuAEs55B5cPL5N0OyAKWq2Sd8M7vDywdisohQAZ+sjXaaIdIAcoB5CCCvjOO8DssYaMAloMiy2cBRVd9/q8Q8ycp+lmOwgFFKGAUqVSKXg93iFmjWGnBwVsEoQ/BX3JO8as6bpxJaDtAJYClAR6IWQsemO4tdPdAS6GlZKODFSrVe+Ud5AZs7LTCuJ2gBWUg0feQWbMazw4LrLtQNd1bKBcHlzyDjJjrlODY7YSYAXlQAoH6WKIkoAoqAvv4PWAVVCKFBSQAmSgXhe+HqwOksWwwhRDpKDRmIneLzz7iSRIVoI6VNAIRJ813fg7ekSqoHHMO8asMXw6PWAUMAYawUfeMWbOpxYdGVYq+qaC5kz85eWFmS6GZVIMoYHm4J53hDlAZ0jbkqDZFL5XgCzMSMFGMQwNNIO/eceXC+9BKd0lkiRoNo87vMPLhT7Y1iMiA822+AUR44AdSdBey1AMME4BFLYkweyrLFkA6Z+PCukkWM8+y1ELKN0Hb8z0iM1gdi9TEkRYR8ejADILubgUfaK0C+fx5uO7zzePp5I1Akzf6MN/MUaI6GvqSRz7cB+fwmA33mpSpcOTfXhILFBq/i3vuHLE+kAMJM9i+PIUxs7rdKuDmi/NURzt22SzIeCjCO6cd2w50f9wuJEGaO9pr3bwiXdwOfFiH27pFfDWi9vlHV0uzGlL2E+1BLjzcM07vFw42V4QsYKaKcNZ1cVkUwFzJKMFxB8tdvZxQZxuqwZwB8oX/1zaMx4h2qtp8pBi6OAT3oQzRZ9DGxOkYLp6thNpAI+tL/A2HBB9oPQ0RQ4m1oudUlBznVULn1kWe6BkTaJq0FlN09XAtSwT7UeD97zDzJRoomC/aCd2uiC6ltbCO9KmyAOlb1EaTLpbHJiW1vOLeEeWd6DZ0SerBhMtdkCvcIQODLOFTmmZ4h7XfYkchE0h4QCPDcK2oN0BfD5F2IGSQ+aLk/B/++/G8Ag6mJv4aAI44h1sRpxMIwd/dTRtb6sD7Sw6nnEl5kCpGxXEfftZow5oNagVTejgxsQntYCQ95rIRCFsCnAMtLcxUUA9YgfALChV9CuLd8AZ8IOkwf4B/JVtCXuxA+07QKc2K/oZ33CzwKALaPYP+PswnQaRA8dEbUHXvQXfgDNgRXcUhqjc7XKATqno8ASzcCdSrDgNTtAfhmkFxIFlRodXPdHOKf41TTYF4qC24UALswDf6RHsgts3WhD3J7jnH6YVUAc9U4/uNd1xjPiP0z88pGnwiv8yTHYKxXi2aIDoOkMhEGmg9BJvsbp43Th0kKwGzIz5nBzZGl/wC/lPM/8v3lhy8bZqfxhvKWAFRTpZPL0qRMfWRuIMlLonNnr2AjaFJ/ynyAGTBkVAJ8xLcr3r6ievkDPAeHv6gDS40cjHcVNp0GrFiwYLDzooXD0sBBsiGG9hNth2dMIAO6htd9CvFqpj76eQK2qhhqgppB3A4/xxW9C+e6N7cUpBGpLcoYNaMg1YB44UZxVRHjAFsVViHcjB3E1Wg5KcDmrJNCgBmU6lQVgHrSgPRF1H3cXcZa6+Rw/iyObAcuM0aAm+nr6LrpuqBhUJ88BMjA3kdZBIAwnbgkkewqCvIEjn4M1Pp4EuowO2XxR3e+0XvJFnEGgayOeg57NjA3QBXDoHd36iX0S7a2IfxdoEH8MjLyGgnSX9TLCVs9/xqZVIAx09hiDPTR5IP9UvIgWeDItHMYZJR0e4KcBdFU/cJcRtOC5NgyUuiKGDQK6FpK5JikFrBejbke94h5Urbz55SxgcAT16FmMsw4s4Mbc+eUsY3EQvgxSqZeEfyEqwog9FgQV9Nq864h1Wrly3SL9ods+ogyupBggmHR558zP6gKRUnWNnSEfJnrMkaVAOhNxl3UE4PCDDI885B+ShIKk6R8sko+TQwR1ACqADmTrHhUlf0fScd4C+FyX8K+MMt4A+JOo5vTFRUBbuaOovOIcOKuhFXeB0Pfps2ECizvE9XT0K24Ll4XfD6uW6oDc3ttE5i9cNPGfu0dfjhH9ZOcaIvzUQtgXHo8+JCv/CdoxhxksnnmNcUQcDebZZLJO0BLSANqLPCA4EOpz7GxZmvIKGHJTpU4q8Q8uNHqBpAB2UYwUjaQYId6BCF1IDR2PSQIL3pSPeA/rMeGFsaA/xo6IzaWbPFZ2uJUMHP+N3VQMpvtYGGdFqgBzcj6mDwWfeseWEMYrTIHJAXlaVpnOce/RzVFXo4C520JRlabnrRR+hgXOl0ME7+sBuo9kU6z7fTnqAVAN4byvpQKirbL/giOyqEAeDOA2k+PKABocH5NMLcKKAHBAFzUC8m95bWeoV5ptUnaQD0S45b6d/TSsicUAVNAdyfIKC3uXFU+akg/YD7/BywfEqTBrEDqKPUPAOLxe6HqsAOgiYr1B8kWKA0ANpBwMmDeToHG+TXyLpaPexg3Z7JsXSMtpjjT9NFTmI0qC9lmJpeZn8Jo+mPTAK2mspOkfAFIN6PZwoHrMO2iJd999FZ5T4LlHoIGAVtGXoHB2PTYPQQWdEHSALEnSOVtrB6SyRBmsJZs8LstVeR6tHx9rjrMEoaMuwtHwL2DQIHXwM2DSQonM8B/HYADm4GLAK2msJlpaXjALk4LiZdCDBwayzRBo0HpxZ0kH7K+8IM8dgPl8KHVxE5YAqaK+F33d1gkQaNL4epxS0vwh/MGt+lVAwu0mnQfuL8J3jwsPHDcbjwSAIZgvjnxllPVuHfBF+ablXPX5YLpcXF/dHRx8vTw2joxmGcXp6almPj483l5ef/xZ/BaEjfMlTKBQKhUKhUCgUCoVCoVAoFAqFQqFQKBQKhUKh2OB/tdD/PIg19NkAAAAASUVORK5CYII="/>
          <p:cNvSpPr>
            <a:spLocks noChangeAspect="1" noChangeArrowheads="1"/>
          </p:cNvSpPr>
          <p:nvPr/>
        </p:nvSpPr>
        <p:spPr bwMode="auto">
          <a:xfrm>
            <a:off x="6096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6" descr="data:image/png;base64,iVBORw0KGgoAAAANSUhEUgAAAQMAAADCCAMAAAB6zFdcAAAA9lBMVEX///8mTZIeSIgaRYIhSowpT5YjS44nTpMcRoQRP3grUJgWQn4tUZswU58jS48eSIkzVaMPPXX3+fy4wNKFlbyZp8To7PR9kbgAOoHEzd3x9PgAOHUVRIrc4uwANHoAPosfSZUAK3MAO4tPbKA3V50AJmkeSZQALGxCY5IAOHIAOn4aRpuXpcjU2uocR5XO1eA0V5Jmfqxac62sudAgSXyZp8oAPItGYpsuVpGos8uMmrh1iq9edaBpgbJCX5RHZKQqUKWKmsd7jsO8xd8ALI8dR6FHZKqcqr9PapJ9kK0cR31xhaUxVYeBlLmgrcOPnrgAHGVQbKbe/nEuAAAJAklEQVR4nO2dbVvaOhiAC/ImQkEYtaVpC8yBlFlUjuILTnY82/To3Nn//zOnSZo0LbB9WZvrSnK7L/rp2X09efKeappCoVAoFAqFQqFQKBQKXnTmb8+rk9eTlx8Lg3csfJi//DuZ2PbBgW37rnt9K5+G+ckHez/kALN34A/vHN5B5cvzZAoFUAV7tb2a77/xDitH+q+TfTYJ9pCDWtFd8Y4sN/qvNpMEkYBQQbFoSiMBK2CTABuAEs55B5cPL5N0OyAKWq2Sd8M7vDywdisohQAZ+sjXaaIdIAcoB5CCCvjOO8DssYaMAloMiy2cBRVd9/q8Q8ycp+lmOwgFFKGAUqVSKXg93iFmjWGnBwVsEoQ/BX3JO8as6bpxJaDtAJYClAR6IWQsemO4tdPdAS6GlZKODFSrVe+Ud5AZs7LTCuJ2gBWUg0feQWbMazw4LrLtQNd1bKBcHlzyDjJjrlODY7YSYAXlQAoH6WKIkoAoqAvv4PWAVVCKFBSQAmSgXhe+HqwOksWwwhRDpKDRmIneLzz7iSRIVoI6VNAIRJ813fg7ekSqoHHMO8asMXw6PWAUMAYawUfeMWbOpxYdGVYq+qaC5kz85eWFmS6GZVIMoYHm4J53hDlAZ0jbkqDZFL5XgCzMSMFGMQwNNIO/eceXC+9BKd0lkiRoNo87vMPLhT7Y1iMiA822+AUR44AdSdBey1AMME4BFLYkweyrLFkA6Z+PCukkWM8+y1ELKN0Hb8z0iM1gdi9TEkRYR8ejADILubgUfaK0C+fx5uO7zzePp5I1Akzf6MN/MUaI6GvqSRz7cB+fwmA33mpSpcOTfXhILFBq/i3vuHLE+kAMJM9i+PIUxs7rdKuDmi/NURzt22SzIeCjCO6cd2w50f9wuJEGaO9pr3bwiXdwOfFiH27pFfDWi9vlHV0uzGlL2E+1BLjzcM07vFw42V4QsYKaKcNZ1cVkUwFzJKMFxB8tdvZxQZxuqwZwB8oX/1zaMx4h2qtp8pBi6OAT3oQzRZ9DGxOkYLp6thNpAI+tL/A2HBB9oPQ0RQ4m1oudUlBznVULn1kWe6BkTaJq0FlN09XAtSwT7UeD97zDzJRoomC/aCd2uiC6ltbCO9KmyAOlb1EaTLpbHJiW1vOLeEeWd6DZ0SerBhMtdkCvcIQODLOFTmmZ4h7XfYkchE0h4QCPDcK2oN0BfD5F2IGSQ+aLk/B/++/G8Ag6mJv4aAI44h1sRpxMIwd/dTRtb6sD7Sw6nnEl5kCpGxXEfftZow5oNagVTejgxsQntYCQ95rIRCFsCnAMtLcxUUA9YgfALChV9CuLd8AZ8IOkwf4B/JVtCXuxA+07QKc2K/oZ33CzwKALaPYP+PswnQaRA8dEbUHXvQXfgDNgRXcUhqjc7XKATqno8ASzcCdSrDgNTtAfhmkFxIFlRodXPdHOKf41TTYF4qC24UALswDf6RHsgts3WhD3J7jnH6YVUAc9U4/uNd1xjPiP0z88pGnwiv8yTHYKxXi2aIDoOkMhEGmg9BJvsbp43Th0kKwGzIz5nBzZGl/wC/lPM/8v3lhy8bZqfxhvKWAFRTpZPL0qRMfWRuIMlLonNnr2AjaFJ/ynyAGTBkVAJ8xLcr3r6ievkDPAeHv6gDS40cjHcVNp0GrFiwYLDzooXD0sBBsiGG9hNth2dMIAO6htd9CvFqpj76eQK2qhhqgppB3A4/xxW9C+e6N7cUpBGpLcoYNaMg1YB44UZxVRHjAFsVViHcjB3E1Wg5KcDmrJNCgBmU6lQVgHrSgPRF1H3cXcZa6+Rw/iyObAcuM0aAm+nr6LrpuqBhUJ88BMjA3kdZBIAwnbgkkewqCvIEjn4M1Pp4EuowO2XxR3e+0XvJFnEGgayOeg57NjA3QBXDoHd36iX0S7a2IfxdoEH8MjLyGgnSX9TLCVs9/xqZVIAx09hiDPTR5IP9UvIgWeDItHMYZJR0e4KcBdFU/cJcRtOC5NgyUuiKGDQK6FpK5JikFrBejbke94h5Urbz55SxgcAT16FmMsw4s4Mbc+eUsY3EQvgxSqZeEfyEqwog9FgQV9Nq864h1Wrly3SL9ods+ogyupBggmHR558zP6gKRUnWNnSEfJnrMkaVAOhNxl3UE4PCDDI885B+ShIKk6R8sko+TQwR1ACqADmTrHhUlf0fScd4C+FyX8K+MMt4A+JOo5vTFRUBbuaOovOIcOKuhFXeB0Pfps2ECizvE9XT0K24Ll4XfD6uW6oDc3ttE5i9cNPGfu0dfjhH9ZOcaIvzUQtgXHo8+JCv/CdoxhxksnnmNcUQcDebZZLJO0BLSANqLPCA4EOpz7GxZmvIKGHJTpU4q8Q8uNHqBpAB2UYwUjaQYId6BCF1IDR2PSQIL3pSPeA/rMeGFsaA/xo6IzaWbPFZ2uJUMHP+N3VQMpvtYGGdFqgBzcj6mDwWfeseWEMYrTIHJAXlaVpnOce/RzVFXo4C520JRlabnrRR+hgXOl0ME7+sBuo9kU6z7fTnqAVAN4byvpQKirbL/giOyqEAeDOA2k+PKABocH5NMLcKKAHBAFzUC8m95bWeoV5ptUnaQD0S45b6d/TSsicUAVNAdyfIKC3uXFU+akg/YD7/BywfEqTBrEDqKPUPAOLxe6HqsAOgiYr1B8kWKA0ANpBwMmDeToHG+TXyLpaPexg3Z7JsXSMtpjjT9NFTmI0qC9lmJpeZn8Jo+mPTAK2mspOkfAFIN6PZwoHrMO2iJd999FZ5T4LlHoIGAVtGXoHB2PTYPQQWdEHSALEnSOVtrB6SyRBmsJZs8LstVeR6tHx9rjrMEoaMuwtHwL2DQIHXwM2DSQonM8B/HYADm4GLAK2msJlpaXjALk4LiZdCDBwayzRBo0HpxZ0kH7K+8IM8dgPl8KHVxE5YAqaK+F33d1gkQaNL4epxS0vwh/MGt+lVAwu0mnQfuL8J3jwsPHDcbjwSAIZgvjnxllPVuHfBF+ablXPX5YLpcXF/dHRx8vTw2joxmGcXp6almPj483l5ef/xZ/BaEjfMlTKBQKhUKhUCgUCoVCoVAoFAqFQqFQKBQKhUKh2OB/tdD/PIg19NkAAAAASUVORK5CYII="/>
          <p:cNvSpPr>
            <a:spLocks noChangeAspect="1" noChangeArrowheads="1"/>
          </p:cNvSpPr>
          <p:nvPr/>
        </p:nvSpPr>
        <p:spPr bwMode="auto">
          <a:xfrm>
            <a:off x="762000"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8" descr="data:image/png;base64,iVBORw0KGgoAAAANSUhEUgAAAQMAAADCCAMAAAB6zFdcAAAA9lBMVEX///8mTZIeSIgaRYIhSowpT5YjS44nTpMcRoQRP3grUJgWQn4tUZswU58jS48eSIkzVaMPPXX3+fy4wNKFlbyZp8To7PR9kbgAOoHEzd3x9PgAOHUVRIrc4uwANHoAPosfSZUAK3MAO4tPbKA3V50AJmkeSZQALGxCY5IAOHIAOn4aRpuXpcjU2uocR5XO1eA0V5Jmfqxac62sudAgSXyZp8oAPItGYpsuVpGos8uMmrh1iq9edaBpgbJCX5RHZKQqUKWKmsd7jsO8xd8ALI8dR6FHZKqcqr9PapJ9kK0cR31xhaUxVYeBlLmgrcOPnrgAHGVQbKbe/nEuAAAJAklEQVR4nO2dbVvaOhiAC/ImQkEYtaVpC8yBlFlUjuILTnY82/To3Nn//zOnSZo0LbB9WZvrSnK7L/rp2X09efKeappCoVAoFAqFQqFQKBQKXnTmb8+rk9eTlx8Lg3csfJi//DuZ2PbBgW37rnt9K5+G+ckHez/kALN34A/vHN5B5cvzZAoFUAV7tb2a77/xDitH+q+TfTYJ9pCDWtFd8Y4sN/qvNpMEkYBQQbFoSiMBK2CTABuAEs55B5cPL5N0OyAKWq2Sd8M7vDywdisohQAZ+sjXaaIdIAcoB5CCCvjOO8DssYaMAloMiy2cBRVd9/q8Q8ycp+lmOwgFFKGAUqVSKXg93iFmjWGnBwVsEoQ/BX3JO8as6bpxJaDtAJYClAR6IWQsemO4tdPdAS6GlZKODFSrVe+Ud5AZs7LTCuJ2gBWUg0feQWbMazw4LrLtQNd1bKBcHlzyDjJjrlODY7YSYAXlQAoH6WKIkoAoqAvv4PWAVVCKFBSQAmSgXhe+HqwOksWwwhRDpKDRmIneLzz7iSRIVoI6VNAIRJ813fg7ekSqoHHMO8asMXw6PWAUMAYawUfeMWbOpxYdGVYq+qaC5kz85eWFmS6GZVIMoYHm4J53hDlAZ0jbkqDZFL5XgCzMSMFGMQwNNIO/eceXC+9BKd0lkiRoNo87vMPLhT7Y1iMiA822+AUR44AdSdBey1AMME4BFLYkweyrLFkA6Z+PCukkWM8+y1ELKN0Hb8z0iM1gdi9TEkRYR8ejADILubgUfaK0C+fx5uO7zzePp5I1Akzf6MN/MUaI6GvqSRz7cB+fwmA33mpSpcOTfXhILFBq/i3vuHLE+kAMJM9i+PIUxs7rdKuDmi/NURzt22SzIeCjCO6cd2w50f9wuJEGaO9pr3bwiXdwOfFiH27pFfDWi9vlHV0uzGlL2E+1BLjzcM07vFw42V4QsYKaKcNZ1cVkUwFzJKMFxB8tdvZxQZxuqwZwB8oX/1zaMx4h2qtp8pBi6OAT3oQzRZ9DGxOkYLp6thNpAI+tL/A2HBB9oPQ0RQ4m1oudUlBznVULn1kWe6BkTaJq0FlN09XAtSwT7UeD97zDzJRoomC/aCd2uiC6ltbCO9KmyAOlb1EaTLpbHJiW1vOLeEeWd6DZ0SerBhMtdkCvcIQODLOFTmmZ4h7XfYkchE0h4QCPDcK2oN0BfD5F2IGSQ+aLk/B/++/G8Ag6mJv4aAI44h1sRpxMIwd/dTRtb6sD7Sw6nnEl5kCpGxXEfftZow5oNagVTejgxsQntYCQ95rIRCFsCnAMtLcxUUA9YgfALChV9CuLd8AZ8IOkwf4B/JVtCXuxA+07QKc2K/oZ33CzwKALaPYP+PswnQaRA8dEbUHXvQXfgDNgRXcUhqjc7XKATqno8ASzcCdSrDgNTtAfhmkFxIFlRodXPdHOKf41TTYF4qC24UALswDf6RHsgts3WhD3J7jnH6YVUAc9U4/uNd1xjPiP0z88pGnwiv8yTHYKxXi2aIDoOkMhEGmg9BJvsbp43Th0kKwGzIz5nBzZGl/wC/lPM/8v3lhy8bZqfxhvKWAFRTpZPL0qRMfWRuIMlLonNnr2AjaFJ/ynyAGTBkVAJ8xLcr3r6ievkDPAeHv6gDS40cjHcVNp0GrFiwYLDzooXD0sBBsiGG9hNth2dMIAO6htd9CvFqpj76eQK2qhhqgppB3A4/xxW9C+e6N7cUpBGpLcoYNaMg1YB44UZxVRHjAFsVViHcjB3E1Wg5KcDmrJNCgBmU6lQVgHrSgPRF1H3cXcZa6+Rw/iyObAcuM0aAm+nr6LrpuqBhUJ88BMjA3kdZBIAwnbgkkewqCvIEjn4M1Pp4EuowO2XxR3e+0XvJFnEGgayOeg57NjA3QBXDoHd36iX0S7a2IfxdoEH8MjLyGgnSX9TLCVs9/xqZVIAx09hiDPTR5IP9UvIgWeDItHMYZJR0e4KcBdFU/cJcRtOC5NgyUuiKGDQK6FpK5JikFrBejbke94h5Urbz55SxgcAT16FmMsw4s4Mbc+eUsY3EQvgxSqZeEfyEqwog9FgQV9Nq864h1Wrly3SL9ods+ogyupBggmHR558zP6gKRUnWNnSEfJnrMkaVAOhNxl3UE4PCDDI885B+ShIKk6R8sko+TQwR1ACqADmTrHhUlf0fScd4C+FyX8K+MMt4A+JOo5vTFRUBbuaOovOIcOKuhFXeB0Pfps2ECizvE9XT0K24Ll4XfD6uW6oDc3ttE5i9cNPGfu0dfjhH9ZOcaIvzUQtgXHo8+JCv/CdoxhxksnnmNcUQcDebZZLJO0BLSANqLPCA4EOpz7GxZmvIKGHJTpU4q8Q8uNHqBpAB2UYwUjaQYId6BCF1IDR2PSQIL3pSPeA/rMeGFsaA/xo6IzaWbPFZ2uJUMHP+N3VQMpvtYGGdFqgBzcj6mDwWfeseWEMYrTIHJAXlaVpnOce/RzVFXo4C520JRlabnrRR+hgXOl0ME7+sBuo9kU6z7fTnqAVAN4byvpQKirbL/giOyqEAeDOA2k+PKABocH5NMLcKKAHBAFzUC8m95bWeoV5ptUnaQD0S45b6d/TSsicUAVNAdyfIKC3uXFU+akg/YD7/BywfEqTBrEDqKPUPAOLxe6HqsAOgiYr1B8kWKA0ANpBwMmDeToHG+TXyLpaPexg3Z7JsXSMtpjjT9NFTmI0qC9lmJpeZn8Jo+mPTAK2mspOkfAFIN6PZwoHrMO2iJd999FZ5T4LlHoIGAVtGXoHB2PTYPQQWdEHSALEnSOVtrB6SyRBmsJZs8LstVeR6tHx9rjrMEoaMuwtHwL2DQIHXwM2DSQonM8B/HYADm4GLAK2msJlpaXjALk4LiZdCDBwayzRBo0HpxZ0kH7K+8IM8dgPl8KHVxE5YAqaK+F33d1gkQaNL4epxS0vwh/MGt+lVAwu0mnQfuL8J3jwsPHDcbjwSAIZgvjnxllPVuHfBF+ablXPX5YLpcXF/dHRx8vTw2joxmGcXp6almPj483l5ef/xZ/BaEjfMlTKBQKhUKhUCgUCoVCoVAoFAqFQqFQKBQKhUKh2OB/tdD/PIg19NkAAAAASUVORK5CYII="/>
          <p:cNvSpPr>
            <a:spLocks noChangeAspect="1" noChangeArrowheads="1"/>
          </p:cNvSpPr>
          <p:nvPr/>
        </p:nvSpPr>
        <p:spPr bwMode="auto">
          <a:xfrm>
            <a:off x="914400"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3860800" y="2975570"/>
            <a:ext cx="4572000" cy="369332"/>
          </a:xfrm>
          <a:prstGeom prst="rect">
            <a:avLst/>
          </a:prstGeom>
        </p:spPr>
        <p:txBody>
          <a:bodyPr>
            <a:spAutoFit/>
          </a:bodyPr>
          <a:lstStyle/>
          <a:p>
            <a:r>
              <a:rPr lang="en-CA" dirty="0" smtClean="0"/>
              <a:t> </a:t>
            </a:r>
            <a:endParaRPr lang="en-CA" dirty="0"/>
          </a:p>
        </p:txBody>
      </p:sp>
      <p:sp>
        <p:nvSpPr>
          <p:cNvPr id="8" name="Rectangle 7"/>
          <p:cNvSpPr/>
          <p:nvPr/>
        </p:nvSpPr>
        <p:spPr>
          <a:xfrm>
            <a:off x="3543300" y="2100640"/>
            <a:ext cx="4572000" cy="4493538"/>
          </a:xfrm>
          <a:prstGeom prst="rect">
            <a:avLst/>
          </a:prstGeom>
        </p:spPr>
        <p:txBody>
          <a:bodyPr>
            <a:spAutoFit/>
          </a:bodyPr>
          <a:lstStyle/>
          <a:p>
            <a:pPr marL="285750" indent="-285750">
              <a:buFont typeface="Arial" panose="020B0604020202020204" pitchFamily="34" charset="0"/>
              <a:buChar char="•"/>
            </a:pPr>
            <a:r>
              <a:rPr lang="en-CA" sz="2200" dirty="0"/>
              <a:t>Part of the Alexandra (Alex) Community Health Center. </a:t>
            </a:r>
          </a:p>
          <a:p>
            <a:pPr marL="285750" indent="-285750">
              <a:buFont typeface="Arial" panose="020B0604020202020204" pitchFamily="34" charset="0"/>
              <a:buChar char="•"/>
            </a:pPr>
            <a:r>
              <a:rPr lang="en-CA" sz="2200" dirty="0"/>
              <a:t>Based on the Pathways to Housing program in New York started by a Canadian psychologist from Montreal. </a:t>
            </a:r>
          </a:p>
          <a:p>
            <a:pPr marL="285750" indent="-285750">
              <a:buFont typeface="Arial" panose="020B0604020202020204" pitchFamily="34" charset="0"/>
              <a:buChar char="•"/>
            </a:pPr>
            <a:r>
              <a:rPr lang="en-CA" sz="2200" dirty="0"/>
              <a:t>P2H is an interdisciplinary team. </a:t>
            </a:r>
          </a:p>
          <a:p>
            <a:pPr marL="285750" indent="-285750">
              <a:buFont typeface="Arial" panose="020B0604020202020204" pitchFamily="34" charset="0"/>
              <a:buChar char="•"/>
            </a:pPr>
            <a:r>
              <a:rPr lang="en-CA" sz="2200" dirty="0"/>
              <a:t>Uses a housing first approach. </a:t>
            </a:r>
          </a:p>
          <a:p>
            <a:pPr marL="285750" indent="-285750">
              <a:buFont typeface="Arial" panose="020B0604020202020204" pitchFamily="34" charset="0"/>
              <a:buChar char="•"/>
            </a:pPr>
            <a:r>
              <a:rPr lang="en-CA" sz="2200" dirty="0"/>
              <a:t>Using Evidence-Based approaches to recovery and community integration for people with psychiatric disabilities.</a:t>
            </a:r>
          </a:p>
          <a:p>
            <a:pPr marL="285750" indent="-285750">
              <a:buFont typeface="Arial" panose="020B0604020202020204" pitchFamily="34" charset="0"/>
              <a:buChar char="•"/>
            </a:pPr>
            <a:r>
              <a:rPr lang="en-CA" sz="2200" dirty="0"/>
              <a:t>Has been in operation for 7 years.</a:t>
            </a:r>
          </a:p>
        </p:txBody>
      </p:sp>
    </p:spTree>
    <p:extLst>
      <p:ext uri="{BB962C8B-B14F-4D97-AF65-F5344CB8AC3E}">
        <p14:creationId xmlns:p14="http://schemas.microsoft.com/office/powerpoint/2010/main" val="1182104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OH DRIVE:Work:The Alex:The Alex Brand:Templates:Power Point Template:PowerPoint Template II.pdf"/>
          <p:cNvPicPr/>
          <p:nvPr/>
        </p:nvPicPr>
        <mc:AlternateContent xmlns:mc="http://schemas.openxmlformats.org/markup-compatibility/2006">
          <mc:Choice xmlns="" xmlns:mv="urn:schemas-microsoft-com:mac:vml" xmlns:ma="http://schemas.microsoft.com/office/mac/drawingml/2008/main" Requires="ma">
            <p:blipFill>
              <a:blip r:embed="rId3"/>
              <a:srcRect t="72672"/>
              <a:stretch>
                <a:fillRect/>
              </a:stretch>
            </p:blipFill>
          </mc:Choice>
          <mc:Fallback>
            <p:blipFill>
              <a:blip r:embed="rId4"/>
              <a:srcRect t="72672"/>
              <a:stretch>
                <a:fillRect/>
              </a:stretch>
            </p:blipFill>
          </mc:Fallback>
        </mc:AlternateContent>
        <p:spPr bwMode="auto">
          <a:xfrm>
            <a:off x="0" y="4994849"/>
            <a:ext cx="9157805" cy="1876958"/>
          </a:xfrm>
          <a:prstGeom prst="rect">
            <a:avLst/>
          </a:prstGeom>
          <a:noFill/>
          <a:ln w="9525">
            <a:noFill/>
            <a:miter lim="800000"/>
            <a:headEnd/>
            <a:tailEnd/>
          </a:ln>
          <a:effectLst>
            <a:outerShdw blurRad="127000" dist="63500" dir="16200000" algn="tl" rotWithShape="0">
              <a:srgbClr val="000000">
                <a:alpha val="20000"/>
              </a:srgbClr>
            </a:outerShdw>
          </a:effectLst>
        </p:spPr>
      </p:pic>
      <p:sp>
        <p:nvSpPr>
          <p:cNvPr id="3" name="TextBox 2"/>
          <p:cNvSpPr txBox="1"/>
          <p:nvPr/>
        </p:nvSpPr>
        <p:spPr>
          <a:xfrm>
            <a:off x="758326" y="1100801"/>
            <a:ext cx="3113337" cy="3970318"/>
          </a:xfrm>
          <a:prstGeom prst="rect">
            <a:avLst/>
          </a:prstGeom>
          <a:noFill/>
        </p:spPr>
        <p:txBody>
          <a:bodyPr wrap="square" rtlCol="0">
            <a:spAutoFit/>
          </a:bodyPr>
          <a:lstStyle/>
          <a:p>
            <a:pPr lvl="0" algn="ctr"/>
            <a:r>
              <a:rPr lang="en-US" sz="2800" b="1" dirty="0" smtClean="0"/>
              <a:t>How Pathways is implementing trauma informed care </a:t>
            </a:r>
          </a:p>
          <a:p>
            <a:pPr lvl="0"/>
            <a:endParaRPr lang="en-US" sz="2800" b="1" dirty="0" smtClean="0"/>
          </a:p>
          <a:p>
            <a:pPr marL="457200" lvl="0" indent="-457200">
              <a:buFont typeface="Arial" panose="020B0604020202020204" pitchFamily="34" charset="0"/>
              <a:buChar char="•"/>
            </a:pPr>
            <a:r>
              <a:rPr lang="en-US" sz="2800" dirty="0" smtClean="0"/>
              <a:t>Respond</a:t>
            </a:r>
          </a:p>
          <a:p>
            <a:pPr marL="457200" lvl="0" indent="-457200">
              <a:buFont typeface="Arial" panose="020B0604020202020204" pitchFamily="34" charset="0"/>
              <a:buChar char="•"/>
            </a:pPr>
            <a:r>
              <a:rPr lang="en-US" sz="2800" dirty="0" smtClean="0"/>
              <a:t>Respect</a:t>
            </a:r>
          </a:p>
          <a:p>
            <a:pPr marL="457200" lvl="0" indent="-457200">
              <a:buFont typeface="Arial" panose="020B0604020202020204" pitchFamily="34" charset="0"/>
              <a:buChar char="•"/>
            </a:pPr>
            <a:r>
              <a:rPr lang="en-US" sz="2800" dirty="0" smtClean="0"/>
              <a:t>Acknowledge</a:t>
            </a:r>
          </a:p>
          <a:p>
            <a:pPr marL="457200" lvl="0" indent="-457200">
              <a:buFont typeface="Arial" panose="020B0604020202020204" pitchFamily="34" charset="0"/>
              <a:buChar char="•"/>
            </a:pPr>
            <a:endParaRPr lang="en-US" sz="2800" b="1" dirty="0" smtClean="0"/>
          </a:p>
        </p:txBody>
      </p:sp>
      <p:pic>
        <p:nvPicPr>
          <p:cNvPr id="5" name="Picture 4" descr="The Alex wht.png"/>
          <p:cNvPicPr>
            <a:picLocks noChangeAspect="1"/>
          </p:cNvPicPr>
          <p:nvPr/>
        </p:nvPicPr>
        <p:blipFill>
          <a:blip r:embed="rId5"/>
          <a:stretch>
            <a:fillRect/>
          </a:stretch>
        </p:blipFill>
        <p:spPr>
          <a:xfrm>
            <a:off x="7342428" y="5398041"/>
            <a:ext cx="1444932" cy="1130194"/>
          </a:xfrm>
          <a:prstGeom prst="rect">
            <a:avLst/>
          </a:prstGeom>
        </p:spPr>
      </p:pic>
      <p:pic>
        <p:nvPicPr>
          <p:cNvPr id="6146" name="Picture 2" descr="https://encrypted-tbn1.gstatic.com/images?q=tbn:ANd9GcTcpbTge48mHWMuhYtAZe3o562C6WIfCA8D7xtPFUqazpkxt68V">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8175" y="1398588"/>
            <a:ext cx="40481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326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2368</TotalTime>
  <Words>301</Words>
  <Application>Microsoft Office PowerPoint</Application>
  <PresentationFormat>On-screen Show (4:3)</PresentationFormat>
  <Paragraphs>109</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Mount Royal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Kylie Toh</dc:creator>
  <cp:lastModifiedBy>Shannon Shoemaker </cp:lastModifiedBy>
  <cp:revision>175</cp:revision>
  <cp:lastPrinted>2014-10-29T20:09:34Z</cp:lastPrinted>
  <dcterms:created xsi:type="dcterms:W3CDTF">2013-01-16T04:58:44Z</dcterms:created>
  <dcterms:modified xsi:type="dcterms:W3CDTF">2015-04-24T20:32:41Z</dcterms:modified>
</cp:coreProperties>
</file>