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04" r:id="rId2"/>
    <p:sldId id="294" r:id="rId3"/>
    <p:sldId id="295" r:id="rId4"/>
    <p:sldId id="270" r:id="rId5"/>
    <p:sldId id="289" r:id="rId6"/>
    <p:sldId id="299" r:id="rId7"/>
    <p:sldId id="267" r:id="rId8"/>
    <p:sldId id="292" r:id="rId9"/>
    <p:sldId id="296" r:id="rId10"/>
    <p:sldId id="302" r:id="rId11"/>
    <p:sldId id="272" r:id="rId12"/>
    <p:sldId id="284" r:id="rId13"/>
    <p:sldId id="305" r:id="rId14"/>
    <p:sldId id="290" r:id="rId15"/>
    <p:sldId id="293" r:id="rId16"/>
    <p:sldId id="297" r:id="rId17"/>
  </p:sldIdLst>
  <p:sldSz cx="9144000" cy="5715000" type="screen16x10"/>
  <p:notesSz cx="7010400" cy="9236075"/>
  <p:defaultTextStyle>
    <a:defPPr>
      <a:defRPr lang="en-US"/>
    </a:defPPr>
    <a:lvl1pPr marL="0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unity Develepment" id="{0F0A852D-5B99-4846-B776-691421F9A56E}">
          <p14:sldIdLst>
            <p14:sldId id="304"/>
            <p14:sldId id="294"/>
            <p14:sldId id="295"/>
            <p14:sldId id="270"/>
            <p14:sldId id="289"/>
            <p14:sldId id="299"/>
            <p14:sldId id="267"/>
            <p14:sldId id="292"/>
            <p14:sldId id="296"/>
            <p14:sldId id="302"/>
            <p14:sldId id="272"/>
            <p14:sldId id="284"/>
            <p14:sldId id="305"/>
            <p14:sldId id="290"/>
            <p14:sldId id="293"/>
            <p14:sldId id="2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D83"/>
    <a:srgbClr val="31B6FD"/>
    <a:srgbClr val="073E87"/>
    <a:srgbClr val="FF0000"/>
    <a:srgbClr val="F4E7EA"/>
    <a:srgbClr val="E3E8FE"/>
    <a:srgbClr val="F9EEF0"/>
    <a:srgbClr val="EDF0FF"/>
    <a:srgbClr val="A0A6AA"/>
    <a:srgbClr val="BCC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75458" autoAdjust="0"/>
  </p:normalViewPr>
  <p:slideViewPr>
    <p:cSldViewPr snapToGrid="0" showGuides="1">
      <p:cViewPr varScale="1">
        <p:scale>
          <a:sx n="98" d="100"/>
          <a:sy n="98" d="100"/>
        </p:scale>
        <p:origin x="-432" y="-90"/>
      </p:cViewPr>
      <p:guideLst>
        <p:guide orient="horz" pos="1800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naitg\AppData\Local\Microsoft\Windows\Temporary%20Internet%20Files\Content.Outlook\HHNVTUVN\Copy%20of%20AcadiaPlac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Sheet1!$G$3:$G$14</c:f>
              <c:numCache>
                <c:formatCode>General</c:formatCode>
                <c:ptCount val="12"/>
                <c:pt idx="0">
                  <c:v>13</c:v>
                </c:pt>
                <c:pt idx="1">
                  <c:v>10</c:v>
                </c:pt>
                <c:pt idx="2">
                  <c:v>16</c:v>
                </c:pt>
                <c:pt idx="3">
                  <c:v>14</c:v>
                </c:pt>
                <c:pt idx="4">
                  <c:v>29</c:v>
                </c:pt>
                <c:pt idx="5">
                  <c:v>23</c:v>
                </c:pt>
                <c:pt idx="6">
                  <c:v>16</c:v>
                </c:pt>
                <c:pt idx="7">
                  <c:v>12</c:v>
                </c:pt>
                <c:pt idx="8">
                  <c:v>12</c:v>
                </c:pt>
                <c:pt idx="9">
                  <c:v>13</c:v>
                </c:pt>
                <c:pt idx="10">
                  <c:v>17</c:v>
                </c:pt>
                <c:pt idx="11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Sheet1!$J$2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Sheet1!$J$3:$J$14</c:f>
              <c:numCache>
                <c:formatCode>General</c:formatCode>
                <c:ptCount val="12"/>
                <c:pt idx="0">
                  <c:v>10</c:v>
                </c:pt>
                <c:pt idx="1">
                  <c:v>11</c:v>
                </c:pt>
                <c:pt idx="2">
                  <c:v>6</c:v>
                </c:pt>
                <c:pt idx="3">
                  <c:v>6</c:v>
                </c:pt>
                <c:pt idx="4">
                  <c:v>12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7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26080"/>
        <c:axId val="90527616"/>
      </c:barChart>
      <c:catAx>
        <c:axId val="9052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90527616"/>
        <c:crosses val="autoZero"/>
        <c:auto val="1"/>
        <c:lblAlgn val="ctr"/>
        <c:lblOffset val="100"/>
        <c:noMultiLvlLbl val="0"/>
      </c:catAx>
      <c:valAx>
        <c:axId val="9052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526080"/>
        <c:crosses val="autoZero"/>
        <c:crossBetween val="between"/>
        <c:majorUnit val="1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9D44B-7A12-4869-9199-9042DB55B71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4D0A10-5ABE-4B18-A783-4BCE6FEFFFB0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Resource Center</a:t>
          </a:r>
          <a:endParaRPr lang="en-US" dirty="0">
            <a:latin typeface="Century Gothic" panose="020B0502020202020204" pitchFamily="34" charset="0"/>
          </a:endParaRPr>
        </a:p>
      </dgm:t>
    </dgm:pt>
    <dgm:pt modelId="{60A27A9F-0161-4DE3-9117-7CE5C72EF9C5}" type="parTrans" cxnId="{EA31A3E5-00FA-441E-B23C-607D886BFCDC}">
      <dgm:prSet/>
      <dgm:spPr/>
      <dgm:t>
        <a:bodyPr/>
        <a:lstStyle/>
        <a:p>
          <a:endParaRPr lang="en-US"/>
        </a:p>
      </dgm:t>
    </dgm:pt>
    <dgm:pt modelId="{380F03B3-95C2-4D8E-AE75-FD1BB6B25145}" type="sibTrans" cxnId="{EA31A3E5-00FA-441E-B23C-607D886BFCDC}">
      <dgm:prSet/>
      <dgm:spPr/>
      <dgm:t>
        <a:bodyPr/>
        <a:lstStyle/>
        <a:p>
          <a:endParaRPr lang="en-US"/>
        </a:p>
      </dgm:t>
    </dgm:pt>
    <dgm:pt modelId="{B7FBAB65-0F1D-48F3-9A88-4101800D8EDC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Tenant</a:t>
          </a:r>
          <a:endParaRPr lang="en-US" dirty="0">
            <a:latin typeface="Century Gothic" panose="020B0502020202020204" pitchFamily="34" charset="0"/>
          </a:endParaRPr>
        </a:p>
      </dgm:t>
    </dgm:pt>
    <dgm:pt modelId="{79BA60AD-BA4B-4FFF-A398-D2F43E1B4968}" type="parTrans" cxnId="{232229A8-D91E-47B2-9524-4491673B155C}">
      <dgm:prSet/>
      <dgm:spPr/>
      <dgm:t>
        <a:bodyPr/>
        <a:lstStyle/>
        <a:p>
          <a:endParaRPr lang="en-US"/>
        </a:p>
      </dgm:t>
    </dgm:pt>
    <dgm:pt modelId="{C675FF3B-8704-46FB-B73A-B7EEB5F42D5A}" type="sibTrans" cxnId="{232229A8-D91E-47B2-9524-4491673B155C}">
      <dgm:prSet/>
      <dgm:spPr/>
      <dgm:t>
        <a:bodyPr/>
        <a:lstStyle/>
        <a:p>
          <a:endParaRPr lang="en-US"/>
        </a:p>
      </dgm:t>
    </dgm:pt>
    <dgm:pt modelId="{A5F7FE24-9081-421E-B172-78BD39026E29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Community Members</a:t>
          </a:r>
          <a:endParaRPr lang="en-US" dirty="0">
            <a:latin typeface="Century Gothic" panose="020B0502020202020204" pitchFamily="34" charset="0"/>
          </a:endParaRPr>
        </a:p>
      </dgm:t>
    </dgm:pt>
    <dgm:pt modelId="{4145C80D-4E70-46F1-A01F-8046C884343E}" type="parTrans" cxnId="{755C58F9-257A-42E8-82D8-AD9B5F421390}">
      <dgm:prSet/>
      <dgm:spPr/>
      <dgm:t>
        <a:bodyPr/>
        <a:lstStyle/>
        <a:p>
          <a:endParaRPr lang="en-US"/>
        </a:p>
      </dgm:t>
    </dgm:pt>
    <dgm:pt modelId="{D10D77FA-149A-448A-B16C-86A9823B10CE}" type="sibTrans" cxnId="{755C58F9-257A-42E8-82D8-AD9B5F421390}">
      <dgm:prSet/>
      <dgm:spPr/>
      <dgm:t>
        <a:bodyPr/>
        <a:lstStyle/>
        <a:p>
          <a:endParaRPr lang="en-US"/>
        </a:p>
      </dgm:t>
    </dgm:pt>
    <dgm:pt modelId="{021C6EFA-E139-4999-BDF6-D900F2C35511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Common Space</a:t>
          </a:r>
          <a:endParaRPr lang="en-US" dirty="0">
            <a:latin typeface="Century Gothic" panose="020B0502020202020204" pitchFamily="34" charset="0"/>
          </a:endParaRPr>
        </a:p>
      </dgm:t>
    </dgm:pt>
    <dgm:pt modelId="{4631522A-8DE7-42AE-B412-CA59D05E7B68}" type="parTrans" cxnId="{4C712270-21CF-44EF-B789-15B4649842EF}">
      <dgm:prSet/>
      <dgm:spPr/>
      <dgm:t>
        <a:bodyPr/>
        <a:lstStyle/>
        <a:p>
          <a:endParaRPr lang="en-US"/>
        </a:p>
      </dgm:t>
    </dgm:pt>
    <dgm:pt modelId="{AC0CD7B1-C8DA-4101-A353-D90E35E82F1F}" type="sibTrans" cxnId="{4C712270-21CF-44EF-B789-15B4649842EF}">
      <dgm:prSet/>
      <dgm:spPr/>
      <dgm:t>
        <a:bodyPr/>
        <a:lstStyle/>
        <a:p>
          <a:endParaRPr lang="en-US"/>
        </a:p>
      </dgm:t>
    </dgm:pt>
    <dgm:pt modelId="{5E0BC1A9-94A3-4C13-A422-9E77EE19407B}" type="pres">
      <dgm:prSet presAssocID="{5269D44B-7A12-4869-9199-9042DB55B71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24EA285-1A04-4446-91F6-E98248F95D55}" type="pres">
      <dgm:prSet presAssocID="{5269D44B-7A12-4869-9199-9042DB55B712}" presName="radial" presStyleCnt="0">
        <dgm:presLayoutVars>
          <dgm:animLvl val="ctr"/>
        </dgm:presLayoutVars>
      </dgm:prSet>
      <dgm:spPr/>
    </dgm:pt>
    <dgm:pt modelId="{9D071C1A-FBB6-45B3-AE51-689B65B55176}" type="pres">
      <dgm:prSet presAssocID="{F34D0A10-5ABE-4B18-A783-4BCE6FEFFFB0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10EF4209-BE46-40AF-8AB1-01A69D671F9C}" type="pres">
      <dgm:prSet presAssocID="{B7FBAB65-0F1D-48F3-9A88-4101800D8ED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892860-3CC1-4935-BFC3-9C7E8C768F37}" type="pres">
      <dgm:prSet presAssocID="{A5F7FE24-9081-421E-B172-78BD39026E29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C4C33-A8D6-45F2-8539-91B38174F3C1}" type="pres">
      <dgm:prSet presAssocID="{021C6EFA-E139-4999-BDF6-D900F2C35511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60B81-9B86-492D-9AA0-61033F4F03F1}" type="presOf" srcId="{5269D44B-7A12-4869-9199-9042DB55B712}" destId="{5E0BC1A9-94A3-4C13-A422-9E77EE19407B}" srcOrd="0" destOrd="0" presId="urn:microsoft.com/office/officeart/2005/8/layout/radial3"/>
    <dgm:cxn modelId="{232229A8-D91E-47B2-9524-4491673B155C}" srcId="{F34D0A10-5ABE-4B18-A783-4BCE6FEFFFB0}" destId="{B7FBAB65-0F1D-48F3-9A88-4101800D8EDC}" srcOrd="0" destOrd="0" parTransId="{79BA60AD-BA4B-4FFF-A398-D2F43E1B4968}" sibTransId="{C675FF3B-8704-46FB-B73A-B7EEB5F42D5A}"/>
    <dgm:cxn modelId="{AAF50206-CB86-4634-A674-C0F41DD01437}" type="presOf" srcId="{F34D0A10-5ABE-4B18-A783-4BCE6FEFFFB0}" destId="{9D071C1A-FBB6-45B3-AE51-689B65B55176}" srcOrd="0" destOrd="0" presId="urn:microsoft.com/office/officeart/2005/8/layout/radial3"/>
    <dgm:cxn modelId="{86A9FE3C-9EF6-4316-8190-5ADC7C0CB3D1}" type="presOf" srcId="{B7FBAB65-0F1D-48F3-9A88-4101800D8EDC}" destId="{10EF4209-BE46-40AF-8AB1-01A69D671F9C}" srcOrd="0" destOrd="0" presId="urn:microsoft.com/office/officeart/2005/8/layout/radial3"/>
    <dgm:cxn modelId="{EA31A3E5-00FA-441E-B23C-607D886BFCDC}" srcId="{5269D44B-7A12-4869-9199-9042DB55B712}" destId="{F34D0A10-5ABE-4B18-A783-4BCE6FEFFFB0}" srcOrd="0" destOrd="0" parTransId="{60A27A9F-0161-4DE3-9117-7CE5C72EF9C5}" sibTransId="{380F03B3-95C2-4D8E-AE75-FD1BB6B25145}"/>
    <dgm:cxn modelId="{755C58F9-257A-42E8-82D8-AD9B5F421390}" srcId="{F34D0A10-5ABE-4B18-A783-4BCE6FEFFFB0}" destId="{A5F7FE24-9081-421E-B172-78BD39026E29}" srcOrd="1" destOrd="0" parTransId="{4145C80D-4E70-46F1-A01F-8046C884343E}" sibTransId="{D10D77FA-149A-448A-B16C-86A9823B10CE}"/>
    <dgm:cxn modelId="{8C3BD948-7CA4-4644-8A00-BC3E6056082F}" type="presOf" srcId="{A5F7FE24-9081-421E-B172-78BD39026E29}" destId="{BF892860-3CC1-4935-BFC3-9C7E8C768F37}" srcOrd="0" destOrd="0" presId="urn:microsoft.com/office/officeart/2005/8/layout/radial3"/>
    <dgm:cxn modelId="{592C8B80-3E1B-467A-860A-5A18935403BE}" type="presOf" srcId="{021C6EFA-E139-4999-BDF6-D900F2C35511}" destId="{93DC4C33-A8D6-45F2-8539-91B38174F3C1}" srcOrd="0" destOrd="0" presId="urn:microsoft.com/office/officeart/2005/8/layout/radial3"/>
    <dgm:cxn modelId="{4C712270-21CF-44EF-B789-15B4649842EF}" srcId="{F34D0A10-5ABE-4B18-A783-4BCE6FEFFFB0}" destId="{021C6EFA-E139-4999-BDF6-D900F2C35511}" srcOrd="2" destOrd="0" parTransId="{4631522A-8DE7-42AE-B412-CA59D05E7B68}" sibTransId="{AC0CD7B1-C8DA-4101-A353-D90E35E82F1F}"/>
    <dgm:cxn modelId="{F542128B-BE2A-4D09-AC77-2AD85ACC19D7}" type="presParOf" srcId="{5E0BC1A9-94A3-4C13-A422-9E77EE19407B}" destId="{324EA285-1A04-4446-91F6-E98248F95D55}" srcOrd="0" destOrd="0" presId="urn:microsoft.com/office/officeart/2005/8/layout/radial3"/>
    <dgm:cxn modelId="{D8CD85EB-9F73-4CE6-86E9-04FEB645F96C}" type="presParOf" srcId="{324EA285-1A04-4446-91F6-E98248F95D55}" destId="{9D071C1A-FBB6-45B3-AE51-689B65B55176}" srcOrd="0" destOrd="0" presId="urn:microsoft.com/office/officeart/2005/8/layout/radial3"/>
    <dgm:cxn modelId="{F6C888BD-443D-4CBC-B720-A0A252362D02}" type="presParOf" srcId="{324EA285-1A04-4446-91F6-E98248F95D55}" destId="{10EF4209-BE46-40AF-8AB1-01A69D671F9C}" srcOrd="1" destOrd="0" presId="urn:microsoft.com/office/officeart/2005/8/layout/radial3"/>
    <dgm:cxn modelId="{1EB96540-1FED-4F4F-A7E8-EB2C5F48003B}" type="presParOf" srcId="{324EA285-1A04-4446-91F6-E98248F95D55}" destId="{BF892860-3CC1-4935-BFC3-9C7E8C768F37}" srcOrd="2" destOrd="0" presId="urn:microsoft.com/office/officeart/2005/8/layout/radial3"/>
    <dgm:cxn modelId="{0DB913E5-A856-4942-B1B4-E62B4030A3EB}" type="presParOf" srcId="{324EA285-1A04-4446-91F6-E98248F95D55}" destId="{93DC4C33-A8D6-45F2-8539-91B38174F3C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A5076-4153-40EF-96B8-8C2C0CF77D8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FA507B-13FE-4FC9-A496-7B6617B7D657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Volunteers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4FE34944-B6EE-4855-9143-7C63D99DFDA0}" type="parTrans" cxnId="{277F4EFC-0011-48EA-964B-BE004856DBB8}">
      <dgm:prSet/>
      <dgm:spPr/>
      <dgm:t>
        <a:bodyPr/>
        <a:lstStyle/>
        <a:p>
          <a:endParaRPr lang="en-US"/>
        </a:p>
      </dgm:t>
    </dgm:pt>
    <dgm:pt modelId="{185A9B2A-E647-4976-835D-514BDF79549D}" type="sibTrans" cxnId="{277F4EFC-0011-48EA-964B-BE004856DBB8}">
      <dgm:prSet/>
      <dgm:spPr/>
      <dgm:t>
        <a:bodyPr/>
        <a:lstStyle/>
        <a:p>
          <a:endParaRPr lang="en-US"/>
        </a:p>
      </dgm:t>
    </dgm:pt>
    <dgm:pt modelId="{06B2B24C-C70E-434E-9D0B-370294C6E569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Programs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12C630A7-5FF6-464F-8C92-AD29F182E5D1}" type="parTrans" cxnId="{2FB6DA68-C02F-4860-BD50-00540FFBEB66}">
      <dgm:prSet/>
      <dgm:spPr/>
      <dgm:t>
        <a:bodyPr/>
        <a:lstStyle/>
        <a:p>
          <a:endParaRPr lang="en-US"/>
        </a:p>
      </dgm:t>
    </dgm:pt>
    <dgm:pt modelId="{7AF860CB-6946-4D10-83F9-D85B02620331}" type="sibTrans" cxnId="{2FB6DA68-C02F-4860-BD50-00540FFBEB66}">
      <dgm:prSet/>
      <dgm:spPr/>
      <dgm:t>
        <a:bodyPr/>
        <a:lstStyle/>
        <a:p>
          <a:endParaRPr lang="en-US"/>
        </a:p>
      </dgm:t>
    </dgm:pt>
    <dgm:pt modelId="{70A21FFD-9803-46C8-8EBE-C10A770F07BB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Tenants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3276B37D-1622-4FA1-AA19-61B42AA72B40}" type="parTrans" cxnId="{2C880299-605C-4EE1-87C7-8B14B63B2AA8}">
      <dgm:prSet/>
      <dgm:spPr/>
      <dgm:t>
        <a:bodyPr/>
        <a:lstStyle/>
        <a:p>
          <a:endParaRPr lang="en-US"/>
        </a:p>
      </dgm:t>
    </dgm:pt>
    <dgm:pt modelId="{EE46B7B6-176E-4FAC-AD17-CF960C6F9C2C}" type="sibTrans" cxnId="{2C880299-605C-4EE1-87C7-8B14B63B2AA8}">
      <dgm:prSet/>
      <dgm:spPr/>
      <dgm:t>
        <a:bodyPr/>
        <a:lstStyle/>
        <a:p>
          <a:endParaRPr lang="en-US"/>
        </a:p>
      </dgm:t>
    </dgm:pt>
    <dgm:pt modelId="{CFE0ADA0-0B26-4C54-929D-E730445760B1}">
      <dgm:prSet phldrT="[Text]" custT="1"/>
      <dgm:spPr/>
      <dgm:t>
        <a:bodyPr/>
        <a:lstStyle/>
        <a:p>
          <a:r>
            <a:rPr lang="en-US" sz="1800" b="0" dirty="0" smtClean="0">
              <a:latin typeface="Century Gothic" panose="020B0502020202020204" pitchFamily="34" charset="0"/>
            </a:rPr>
            <a:t>Natural relationships, KAIROS, Addresses </a:t>
          </a:r>
          <a:r>
            <a:rPr lang="en-US" sz="1800" b="0" dirty="0" err="1" smtClean="0">
              <a:latin typeface="Century Gothic" panose="020B0502020202020204" pitchFamily="34" charset="0"/>
            </a:rPr>
            <a:t>NIMBYism</a:t>
          </a:r>
          <a:endParaRPr lang="en-US" sz="1800" b="0" dirty="0">
            <a:latin typeface="Century Gothic" panose="020B0502020202020204" pitchFamily="34" charset="0"/>
          </a:endParaRPr>
        </a:p>
      </dgm:t>
    </dgm:pt>
    <dgm:pt modelId="{69C070DA-3219-4C17-9BA2-A7AE0139E4FF}" type="parTrans" cxnId="{FE7B56AD-06E7-4805-896F-6065CB48519D}">
      <dgm:prSet/>
      <dgm:spPr/>
      <dgm:t>
        <a:bodyPr/>
        <a:lstStyle/>
        <a:p>
          <a:endParaRPr lang="en-US"/>
        </a:p>
      </dgm:t>
    </dgm:pt>
    <dgm:pt modelId="{044E033D-F4E2-4D34-BB26-249488000894}" type="sibTrans" cxnId="{FE7B56AD-06E7-4805-896F-6065CB48519D}">
      <dgm:prSet/>
      <dgm:spPr/>
      <dgm:t>
        <a:bodyPr/>
        <a:lstStyle/>
        <a:p>
          <a:endParaRPr lang="en-US"/>
        </a:p>
      </dgm:t>
    </dgm:pt>
    <dgm:pt modelId="{05A03E8D-794A-4420-903A-0F2528234984}" type="pres">
      <dgm:prSet presAssocID="{40DA5076-4153-40EF-96B8-8C2C0CF77D8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901667B-CB02-4141-B155-E29874A1DCFA}" type="pres">
      <dgm:prSet presAssocID="{40DA5076-4153-40EF-96B8-8C2C0CF77D8F}" presName="ellipse" presStyleLbl="trBgShp" presStyleIdx="0" presStyleCnt="1"/>
      <dgm:spPr/>
    </dgm:pt>
    <dgm:pt modelId="{C13A0C88-7342-4FCB-9E05-28FE457E6015}" type="pres">
      <dgm:prSet presAssocID="{40DA5076-4153-40EF-96B8-8C2C0CF77D8F}" presName="arrow1" presStyleLbl="fgShp" presStyleIdx="0" presStyleCnt="1" custLinFactNeighborY="-12895"/>
      <dgm:spPr/>
    </dgm:pt>
    <dgm:pt modelId="{320F8F25-D04F-4106-A114-B48BCE7C3165}" type="pres">
      <dgm:prSet presAssocID="{40DA5076-4153-40EF-96B8-8C2C0CF77D8F}" presName="rectangle" presStyleLbl="revTx" presStyleIdx="0" presStyleCnt="1" custLinFactNeighborX="-343" custLinFactNeighborY="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5DACA-054C-46C6-8A31-3286F3B81FAA}" type="pres">
      <dgm:prSet presAssocID="{06B2B24C-C70E-434E-9D0B-370294C6E56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9C700E-CDAF-4060-947D-158BE962FFE2}" type="pres">
      <dgm:prSet presAssocID="{70A21FFD-9803-46C8-8EBE-C10A770F07B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9868E88-D398-46AE-B672-5B61E558C3FA}" type="pres">
      <dgm:prSet presAssocID="{CFE0ADA0-0B26-4C54-929D-E730445760B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27B18-369C-4D06-BFF7-C66804118C9B}" type="pres">
      <dgm:prSet presAssocID="{40DA5076-4153-40EF-96B8-8C2C0CF77D8F}" presName="funnel" presStyleLbl="trAlignAcc1" presStyleIdx="0" presStyleCnt="1"/>
      <dgm:spPr/>
    </dgm:pt>
  </dgm:ptLst>
  <dgm:cxnLst>
    <dgm:cxn modelId="{7C966C09-3595-4F27-925B-8B359AEEA0C9}" type="presOf" srcId="{70A21FFD-9803-46C8-8EBE-C10A770F07BB}" destId="{E0A5DACA-054C-46C6-8A31-3286F3B81FAA}" srcOrd="0" destOrd="0" presId="urn:microsoft.com/office/officeart/2005/8/layout/funnel1"/>
    <dgm:cxn modelId="{FE7B56AD-06E7-4805-896F-6065CB48519D}" srcId="{40DA5076-4153-40EF-96B8-8C2C0CF77D8F}" destId="{CFE0ADA0-0B26-4C54-929D-E730445760B1}" srcOrd="3" destOrd="0" parTransId="{69C070DA-3219-4C17-9BA2-A7AE0139E4FF}" sibTransId="{044E033D-F4E2-4D34-BB26-249488000894}"/>
    <dgm:cxn modelId="{D35DDD5C-40E8-4C5F-B676-CAEB59ACCC43}" type="presOf" srcId="{CFE0ADA0-0B26-4C54-929D-E730445760B1}" destId="{320F8F25-D04F-4106-A114-B48BCE7C3165}" srcOrd="0" destOrd="0" presId="urn:microsoft.com/office/officeart/2005/8/layout/funnel1"/>
    <dgm:cxn modelId="{2FB6DA68-C02F-4860-BD50-00540FFBEB66}" srcId="{40DA5076-4153-40EF-96B8-8C2C0CF77D8F}" destId="{06B2B24C-C70E-434E-9D0B-370294C6E569}" srcOrd="1" destOrd="0" parTransId="{12C630A7-5FF6-464F-8C92-AD29F182E5D1}" sibTransId="{7AF860CB-6946-4D10-83F9-D85B02620331}"/>
    <dgm:cxn modelId="{67F06C10-CD84-4490-85F1-D52EB3C514C0}" type="presOf" srcId="{06B2B24C-C70E-434E-9D0B-370294C6E569}" destId="{0E9C700E-CDAF-4060-947D-158BE962FFE2}" srcOrd="0" destOrd="0" presId="urn:microsoft.com/office/officeart/2005/8/layout/funnel1"/>
    <dgm:cxn modelId="{C816C831-8AC6-40B2-B952-7126838E895C}" type="presOf" srcId="{40DA5076-4153-40EF-96B8-8C2C0CF77D8F}" destId="{05A03E8D-794A-4420-903A-0F2528234984}" srcOrd="0" destOrd="0" presId="urn:microsoft.com/office/officeart/2005/8/layout/funnel1"/>
    <dgm:cxn modelId="{7B1B2C5E-685B-4680-85C5-DCBD126241D6}" type="presOf" srcId="{13FA507B-13FE-4FC9-A496-7B6617B7D657}" destId="{09868E88-D398-46AE-B672-5B61E558C3FA}" srcOrd="0" destOrd="0" presId="urn:microsoft.com/office/officeart/2005/8/layout/funnel1"/>
    <dgm:cxn modelId="{277F4EFC-0011-48EA-964B-BE004856DBB8}" srcId="{40DA5076-4153-40EF-96B8-8C2C0CF77D8F}" destId="{13FA507B-13FE-4FC9-A496-7B6617B7D657}" srcOrd="0" destOrd="0" parTransId="{4FE34944-B6EE-4855-9143-7C63D99DFDA0}" sibTransId="{185A9B2A-E647-4976-835D-514BDF79549D}"/>
    <dgm:cxn modelId="{2C880299-605C-4EE1-87C7-8B14B63B2AA8}" srcId="{40DA5076-4153-40EF-96B8-8C2C0CF77D8F}" destId="{70A21FFD-9803-46C8-8EBE-C10A770F07BB}" srcOrd="2" destOrd="0" parTransId="{3276B37D-1622-4FA1-AA19-61B42AA72B40}" sibTransId="{EE46B7B6-176E-4FAC-AD17-CF960C6F9C2C}"/>
    <dgm:cxn modelId="{51B3DBD3-439F-43A6-B2B8-1E63FE8A6C24}" type="presParOf" srcId="{05A03E8D-794A-4420-903A-0F2528234984}" destId="{0901667B-CB02-4141-B155-E29874A1DCFA}" srcOrd="0" destOrd="0" presId="urn:microsoft.com/office/officeart/2005/8/layout/funnel1"/>
    <dgm:cxn modelId="{AF73051B-5414-4671-B489-C60238F70859}" type="presParOf" srcId="{05A03E8D-794A-4420-903A-0F2528234984}" destId="{C13A0C88-7342-4FCB-9E05-28FE457E6015}" srcOrd="1" destOrd="0" presId="urn:microsoft.com/office/officeart/2005/8/layout/funnel1"/>
    <dgm:cxn modelId="{E35A6CF9-08C7-4B53-93EA-72279500A461}" type="presParOf" srcId="{05A03E8D-794A-4420-903A-0F2528234984}" destId="{320F8F25-D04F-4106-A114-B48BCE7C3165}" srcOrd="2" destOrd="0" presId="urn:microsoft.com/office/officeart/2005/8/layout/funnel1"/>
    <dgm:cxn modelId="{0F369A88-D451-44E0-A015-21862EFB5545}" type="presParOf" srcId="{05A03E8D-794A-4420-903A-0F2528234984}" destId="{E0A5DACA-054C-46C6-8A31-3286F3B81FAA}" srcOrd="3" destOrd="0" presId="urn:microsoft.com/office/officeart/2005/8/layout/funnel1"/>
    <dgm:cxn modelId="{FC580104-546D-4747-A435-29034FCD28E7}" type="presParOf" srcId="{05A03E8D-794A-4420-903A-0F2528234984}" destId="{0E9C700E-CDAF-4060-947D-158BE962FFE2}" srcOrd="4" destOrd="0" presId="urn:microsoft.com/office/officeart/2005/8/layout/funnel1"/>
    <dgm:cxn modelId="{973DAAD0-3E3D-49FC-AF80-A181B5AE1E6C}" type="presParOf" srcId="{05A03E8D-794A-4420-903A-0F2528234984}" destId="{09868E88-D398-46AE-B672-5B61E558C3FA}" srcOrd="5" destOrd="0" presId="urn:microsoft.com/office/officeart/2005/8/layout/funnel1"/>
    <dgm:cxn modelId="{B903C014-4565-4957-933D-452703EA2D4D}" type="presParOf" srcId="{05A03E8D-794A-4420-903A-0F2528234984}" destId="{63927B18-369C-4D06-BFF7-C66804118C9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71C1A-FBB6-45B3-AE51-689B65B55176}">
      <dsp:nvSpPr>
        <dsp:cNvPr id="0" name=""/>
        <dsp:cNvSpPr/>
      </dsp:nvSpPr>
      <dsp:spPr>
        <a:xfrm>
          <a:off x="2015815" y="1344417"/>
          <a:ext cx="2820620" cy="28206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Century Gothic" panose="020B0502020202020204" pitchFamily="34" charset="0"/>
            </a:rPr>
            <a:t>Resource Center</a:t>
          </a:r>
          <a:endParaRPr lang="en-US" sz="3300" kern="1200" dirty="0">
            <a:latin typeface="Century Gothic" panose="020B0502020202020204" pitchFamily="34" charset="0"/>
          </a:endParaRPr>
        </a:p>
      </dsp:txBody>
      <dsp:txXfrm>
        <a:off x="2428885" y="1757487"/>
        <a:ext cx="1994480" cy="1994480"/>
      </dsp:txXfrm>
    </dsp:sp>
    <dsp:sp modelId="{10EF4209-BE46-40AF-8AB1-01A69D671F9C}">
      <dsp:nvSpPr>
        <dsp:cNvPr id="0" name=""/>
        <dsp:cNvSpPr/>
      </dsp:nvSpPr>
      <dsp:spPr>
        <a:xfrm>
          <a:off x="2720970" y="214495"/>
          <a:ext cx="1410310" cy="14103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 panose="020B0502020202020204" pitchFamily="34" charset="0"/>
            </a:rPr>
            <a:t>Tenant</a:t>
          </a:r>
          <a:endParaRPr lang="en-US" sz="1300" kern="1200" dirty="0">
            <a:latin typeface="Century Gothic" panose="020B0502020202020204" pitchFamily="34" charset="0"/>
          </a:endParaRPr>
        </a:p>
      </dsp:txBody>
      <dsp:txXfrm>
        <a:off x="2927505" y="421030"/>
        <a:ext cx="997240" cy="997240"/>
      </dsp:txXfrm>
    </dsp:sp>
    <dsp:sp modelId="{BF892860-3CC1-4935-BFC3-9C7E8C768F37}">
      <dsp:nvSpPr>
        <dsp:cNvPr id="0" name=""/>
        <dsp:cNvSpPr/>
      </dsp:nvSpPr>
      <dsp:spPr>
        <a:xfrm>
          <a:off x="4310193" y="2967111"/>
          <a:ext cx="1410310" cy="14103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 panose="020B0502020202020204" pitchFamily="34" charset="0"/>
            </a:rPr>
            <a:t>Community Members</a:t>
          </a:r>
          <a:endParaRPr lang="en-US" sz="1300" kern="1200" dirty="0">
            <a:latin typeface="Century Gothic" panose="020B0502020202020204" pitchFamily="34" charset="0"/>
          </a:endParaRPr>
        </a:p>
      </dsp:txBody>
      <dsp:txXfrm>
        <a:off x="4516728" y="3173646"/>
        <a:ext cx="997240" cy="997240"/>
      </dsp:txXfrm>
    </dsp:sp>
    <dsp:sp modelId="{93DC4C33-A8D6-45F2-8539-91B38174F3C1}">
      <dsp:nvSpPr>
        <dsp:cNvPr id="0" name=""/>
        <dsp:cNvSpPr/>
      </dsp:nvSpPr>
      <dsp:spPr>
        <a:xfrm>
          <a:off x="1131746" y="2967111"/>
          <a:ext cx="1410310" cy="14103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 panose="020B0502020202020204" pitchFamily="34" charset="0"/>
            </a:rPr>
            <a:t>Common Space</a:t>
          </a:r>
          <a:endParaRPr lang="en-US" sz="1300" kern="1200" dirty="0">
            <a:latin typeface="Century Gothic" panose="020B0502020202020204" pitchFamily="34" charset="0"/>
          </a:endParaRPr>
        </a:p>
      </dsp:txBody>
      <dsp:txXfrm>
        <a:off x="1338281" y="3173646"/>
        <a:ext cx="997240" cy="99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1667B-CB02-4141-B155-E29874A1DCFA}">
      <dsp:nvSpPr>
        <dsp:cNvPr id="0" name=""/>
        <dsp:cNvSpPr/>
      </dsp:nvSpPr>
      <dsp:spPr>
        <a:xfrm>
          <a:off x="1669631" y="182563"/>
          <a:ext cx="3623179" cy="125828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A0C88-7342-4FCB-9E05-28FE457E6015}">
      <dsp:nvSpPr>
        <dsp:cNvPr id="0" name=""/>
        <dsp:cNvSpPr/>
      </dsp:nvSpPr>
      <dsp:spPr>
        <a:xfrm>
          <a:off x="3135755" y="3205721"/>
          <a:ext cx="702166" cy="44938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F8F25-D04F-4106-A114-B48BCE7C3165}">
      <dsp:nvSpPr>
        <dsp:cNvPr id="0" name=""/>
        <dsp:cNvSpPr/>
      </dsp:nvSpPr>
      <dsp:spPr>
        <a:xfrm>
          <a:off x="1790078" y="3651263"/>
          <a:ext cx="3370399" cy="842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entury Gothic" panose="020B0502020202020204" pitchFamily="34" charset="0"/>
            </a:rPr>
            <a:t>Natural relationships, KAIROS, Addresses </a:t>
          </a:r>
          <a:r>
            <a:rPr lang="en-US" sz="1800" b="0" kern="1200" dirty="0" err="1" smtClean="0">
              <a:latin typeface="Century Gothic" panose="020B0502020202020204" pitchFamily="34" charset="0"/>
            </a:rPr>
            <a:t>NIMBYism</a:t>
          </a:r>
          <a:endParaRPr lang="en-US" sz="1800" b="0" kern="1200" dirty="0">
            <a:latin typeface="Century Gothic" panose="020B0502020202020204" pitchFamily="34" charset="0"/>
          </a:endParaRPr>
        </a:p>
      </dsp:txBody>
      <dsp:txXfrm>
        <a:off x="1790078" y="3651263"/>
        <a:ext cx="3370399" cy="842599"/>
      </dsp:txXfrm>
    </dsp:sp>
    <dsp:sp modelId="{E0A5DACA-054C-46C6-8A31-3286F3B81FAA}">
      <dsp:nvSpPr>
        <dsp:cNvPr id="0" name=""/>
        <dsp:cNvSpPr/>
      </dsp:nvSpPr>
      <dsp:spPr>
        <a:xfrm>
          <a:off x="2986896" y="1538025"/>
          <a:ext cx="1263899" cy="1263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Tenants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3171990" y="1723119"/>
        <a:ext cx="893711" cy="893711"/>
      </dsp:txXfrm>
    </dsp:sp>
    <dsp:sp modelId="{0E9C700E-CDAF-4060-947D-158BE962FFE2}">
      <dsp:nvSpPr>
        <dsp:cNvPr id="0" name=""/>
        <dsp:cNvSpPr/>
      </dsp:nvSpPr>
      <dsp:spPr>
        <a:xfrm>
          <a:off x="2082505" y="589819"/>
          <a:ext cx="1263899" cy="1263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Programs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2267599" y="774913"/>
        <a:ext cx="893711" cy="893711"/>
      </dsp:txXfrm>
    </dsp:sp>
    <dsp:sp modelId="{09868E88-D398-46AE-B672-5B61E558C3FA}">
      <dsp:nvSpPr>
        <dsp:cNvPr id="0" name=""/>
        <dsp:cNvSpPr/>
      </dsp:nvSpPr>
      <dsp:spPr>
        <a:xfrm>
          <a:off x="3374492" y="284237"/>
          <a:ext cx="1263899" cy="1263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Volunteers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3559586" y="469331"/>
        <a:ext cx="893711" cy="893711"/>
      </dsp:txXfrm>
    </dsp:sp>
    <dsp:sp modelId="{63927B18-369C-4D06-BFF7-C66804118C9B}">
      <dsp:nvSpPr>
        <dsp:cNvPr id="0" name=""/>
        <dsp:cNvSpPr/>
      </dsp:nvSpPr>
      <dsp:spPr>
        <a:xfrm>
          <a:off x="1520772" y="28086"/>
          <a:ext cx="3932132" cy="314570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8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r">
              <a:defRPr sz="1200"/>
            </a:lvl1pPr>
          </a:lstStyle>
          <a:p>
            <a:fld id="{FA147571-64AC-4AD2-8169-6BADA0CD10CE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1154113"/>
            <a:ext cx="49879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42" tIns="45121" rIns="90242" bIns="4512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6"/>
            <a:ext cx="5608320" cy="3636705"/>
          </a:xfrm>
          <a:prstGeom prst="rect">
            <a:avLst/>
          </a:prstGeom>
        </p:spPr>
        <p:txBody>
          <a:bodyPr vert="horz" lIns="90242" tIns="45121" rIns="90242" bIns="451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4"/>
            <a:ext cx="3037840" cy="463407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4"/>
            <a:ext cx="3037840" cy="463407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r">
              <a:defRPr sz="1200"/>
            </a:lvl1pPr>
          </a:lstStyle>
          <a:p>
            <a:fld id="{D94E1EFA-074A-437A-A1E5-5888D92B2B9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720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614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82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790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02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.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473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581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421">
              <a:defRPr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177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037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51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99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890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03860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196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236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154113"/>
            <a:ext cx="498792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1EFA-074A-437A-A1E5-5888D92B2B9D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37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90500"/>
            <a:ext cx="8695944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461636"/>
            <a:ext cx="8723376" cy="110965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2"/>
            <a:ext cx="7772400" cy="1483423"/>
          </a:xfrm>
        </p:spPr>
        <p:txBody>
          <a:bodyPr anchor="b">
            <a:norm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335"/>
            <a:ext cx="6400800" cy="12276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356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965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6503"/>
            <a:ext cx="2057400" cy="373944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6501"/>
            <a:ext cx="6019800" cy="3739446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90500"/>
            <a:ext cx="8695944" cy="394716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3" y="3502994"/>
            <a:ext cx="2876429" cy="595023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5" y="3396075"/>
            <a:ext cx="5544515" cy="70844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406302"/>
            <a:ext cx="5467980" cy="64522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3395148"/>
            <a:ext cx="3308000" cy="542958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382132"/>
            <a:ext cx="8723376" cy="1108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052967"/>
            <a:ext cx="7772400" cy="1270000"/>
          </a:xfrm>
        </p:spPr>
        <p:txBody>
          <a:bodyPr anchor="t">
            <a:normAutofit/>
          </a:bodyPr>
          <a:lstStyle>
            <a:lvl1pPr algn="ctr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197876"/>
            <a:ext cx="6417734" cy="783168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3566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2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8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232660"/>
            <a:ext cx="3822192" cy="2872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232660"/>
            <a:ext cx="3822192" cy="2872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231763"/>
            <a:ext cx="3822192" cy="533136"/>
          </a:xfrm>
        </p:spPr>
        <p:txBody>
          <a:bodyPr anchor="ctr"/>
          <a:lstStyle>
            <a:lvl1pPr marL="0" indent="0" algn="ctr">
              <a:buNone/>
              <a:defRPr sz="1900" b="0">
                <a:solidFill>
                  <a:schemeClr val="tx2"/>
                </a:solidFill>
                <a:latin typeface="+mj-lt"/>
              </a:defRPr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2857504"/>
            <a:ext cx="3820055" cy="224763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31763"/>
            <a:ext cx="3822192" cy="533136"/>
          </a:xfrm>
        </p:spPr>
        <p:txBody>
          <a:bodyPr anchor="ctr"/>
          <a:lstStyle>
            <a:lvl1pPr marL="0" indent="0" algn="ctr">
              <a:buNone/>
              <a:defRPr sz="1900" b="0" i="0">
                <a:solidFill>
                  <a:schemeClr val="tx2"/>
                </a:solidFill>
                <a:latin typeface="+mj-lt"/>
              </a:defRPr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4"/>
            <a:ext cx="3822192" cy="224763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95161"/>
            <a:ext cx="8723376" cy="1108229"/>
            <a:chOff x="-3905251" y="4294188"/>
            <a:chExt cx="13027839" cy="1892298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298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984503"/>
            <a:ext cx="3352800" cy="15875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468"/>
              </a:spcAft>
              <a:buNone/>
              <a:defRPr sz="1400">
                <a:solidFill>
                  <a:schemeClr val="tx2"/>
                </a:solidFill>
              </a:defRPr>
            </a:lvl1pPr>
            <a:lvl2pPr marL="356602" indent="0">
              <a:buNone/>
              <a:defRPr sz="900"/>
            </a:lvl2pPr>
            <a:lvl3pPr marL="713203" indent="0">
              <a:buNone/>
              <a:defRPr sz="800"/>
            </a:lvl3pPr>
            <a:lvl4pPr marL="1069805" indent="0">
              <a:buNone/>
              <a:defRPr sz="700"/>
            </a:lvl4pPr>
            <a:lvl5pPr marL="1426407" indent="0">
              <a:buNone/>
              <a:defRPr sz="700"/>
            </a:lvl5pPr>
            <a:lvl6pPr marL="1783009" indent="0">
              <a:buNone/>
              <a:defRPr sz="700"/>
            </a:lvl6pPr>
            <a:lvl7pPr marL="2139610" indent="0">
              <a:buNone/>
              <a:defRPr sz="700"/>
            </a:lvl7pPr>
            <a:lvl8pPr marL="2496212" indent="0">
              <a:buNone/>
              <a:defRPr sz="700"/>
            </a:lvl8pPr>
            <a:lvl9pPr marL="285281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965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352800" cy="1043940"/>
          </a:xfrm>
        </p:spPr>
        <p:txBody>
          <a:bodyPr anchor="b">
            <a:noAutofit/>
          </a:bodyPr>
          <a:lstStyle>
            <a:lvl1pPr algn="l"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524000"/>
            <a:ext cx="3904076" cy="3175000"/>
          </a:xfrm>
        </p:spPr>
        <p:txBody>
          <a:bodyPr anchor="ctr"/>
          <a:lstStyle>
            <a:lvl1pPr>
              <a:buClr>
                <a:schemeClr val="bg1"/>
              </a:buClr>
              <a:defRPr sz="17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"/>
            <a:ext cx="8695944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461636"/>
            <a:ext cx="8723376" cy="110965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60" y="282225"/>
            <a:ext cx="3812645" cy="2024946"/>
          </a:xfrm>
        </p:spPr>
        <p:txBody>
          <a:bodyPr anchor="b">
            <a:normAutofit/>
          </a:bodyPr>
          <a:lstStyle>
            <a:lvl1pPr algn="l">
              <a:defRPr sz="2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8" y="2321279"/>
            <a:ext cx="3818467" cy="20178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56602" indent="0">
              <a:buNone/>
              <a:defRPr sz="900"/>
            </a:lvl2pPr>
            <a:lvl3pPr marL="713203" indent="0">
              <a:buNone/>
              <a:defRPr sz="800"/>
            </a:lvl3pPr>
            <a:lvl4pPr marL="1069805" indent="0">
              <a:buNone/>
              <a:defRPr sz="700"/>
            </a:lvl4pPr>
            <a:lvl5pPr marL="1426407" indent="0">
              <a:buNone/>
              <a:defRPr sz="700"/>
            </a:lvl5pPr>
            <a:lvl6pPr marL="1783009" indent="0">
              <a:buNone/>
              <a:defRPr sz="700"/>
            </a:lvl6pPr>
            <a:lvl7pPr marL="2139610" indent="0">
              <a:buNone/>
              <a:defRPr sz="700"/>
            </a:lvl7pPr>
            <a:lvl8pPr marL="2496212" indent="0">
              <a:buNone/>
              <a:defRPr sz="700"/>
            </a:lvl8pPr>
            <a:lvl9pPr marL="285281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0"/>
            <a:ext cx="3566160" cy="24384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356602" indent="0">
              <a:buNone/>
              <a:defRPr sz="2200"/>
            </a:lvl2pPr>
            <a:lvl3pPr marL="713203" indent="0">
              <a:buNone/>
              <a:defRPr sz="1900"/>
            </a:lvl3pPr>
            <a:lvl4pPr marL="1069805" indent="0">
              <a:buNone/>
              <a:defRPr sz="1600"/>
            </a:lvl4pPr>
            <a:lvl5pPr marL="1426407" indent="0">
              <a:buNone/>
              <a:defRPr sz="1600"/>
            </a:lvl5pPr>
            <a:lvl6pPr marL="1783009" indent="0">
              <a:buNone/>
              <a:defRPr sz="1600"/>
            </a:lvl6pPr>
            <a:lvl7pPr marL="2139610" indent="0">
              <a:buNone/>
              <a:defRPr sz="1600"/>
            </a:lvl7pPr>
            <a:lvl8pPr marL="2496212" indent="0">
              <a:buNone/>
              <a:defRPr sz="1600"/>
            </a:lvl8pPr>
            <a:lvl9pPr marL="285281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90500"/>
            <a:ext cx="8695944" cy="20574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399525"/>
            <a:ext cx="8723376" cy="1108229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1940"/>
            <a:ext cx="8229600" cy="1043940"/>
          </a:xfrm>
          <a:prstGeom prst="rect">
            <a:avLst/>
          </a:prstGeom>
        </p:spPr>
        <p:txBody>
          <a:bodyPr vert="horz" lIns="71320" tIns="35661" rIns="71320" bIns="356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5208475"/>
            <a:ext cx="3786690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77A6EB8-87F5-4A77-A400-BB6211248820}" type="datetimeFigureOut">
              <a:rPr lang="en-CA" smtClean="0"/>
              <a:t>23/04/2015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5208475"/>
            <a:ext cx="3786691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5208474"/>
            <a:ext cx="1161826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B7008294-F3BE-4EAE-ACD9-6915BBD0850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229556"/>
            <a:ext cx="7408333" cy="2875580"/>
          </a:xfrm>
          <a:prstGeom prst="rect">
            <a:avLst/>
          </a:prstGeom>
        </p:spPr>
        <p:txBody>
          <a:bodyPr vert="horz" lIns="71320" tIns="35661" rIns="71320" bIns="356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713203" rtl="0" eaLnBrk="1" latinLnBrk="0" hangingPunct="1">
        <a:spcBef>
          <a:spcPct val="0"/>
        </a:spcBef>
        <a:buNone/>
        <a:defRPr sz="3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3962" indent="-213962" algn="l" defTabSz="71320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9467" indent="-213962" algn="l" defTabSz="71320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67391" indent="-178301" algn="l" defTabSz="71320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1504" indent="-178301" algn="l" defTabSz="71320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1125" indent="-178301" algn="l" defTabSz="71320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90746" indent="-178301" algn="l" defTabSz="713203" rtl="0" eaLnBrk="1" latinLnBrk="0" hangingPunct="1">
        <a:spcBef>
          <a:spcPts val="300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640368" indent="-178301" algn="l" defTabSz="713203" rtl="0" eaLnBrk="1" latinLnBrk="0" hangingPunct="1">
        <a:spcBef>
          <a:spcPts val="300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889989" indent="-178301" algn="l" defTabSz="713203" rtl="0" eaLnBrk="1" latinLnBrk="0" hangingPunct="1">
        <a:spcBef>
          <a:spcPts val="300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2139610" indent="-178301" algn="l" defTabSz="713203" rtl="0" eaLnBrk="1" latinLnBrk="0" hangingPunct="1">
        <a:spcBef>
          <a:spcPts val="300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2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03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05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07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09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10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12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814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387" y="2237806"/>
            <a:ext cx="7772400" cy="161791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Inclusive Housing</a:t>
            </a:r>
            <a:b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Community Based Approach to Housing First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318" y="3805866"/>
            <a:ext cx="6400800" cy="122766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Amanda St. Laurent</a:t>
            </a:r>
          </a:p>
        </p:txBody>
      </p:sp>
      <p:pic>
        <p:nvPicPr>
          <p:cNvPr id="5" name="Picture 2" descr="S:\Admin\Fund Development\Logos\CUPS logo 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6" y="409006"/>
            <a:ext cx="18344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69780" y="2502665"/>
            <a:ext cx="4524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Tenants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0336" y="2014383"/>
            <a:ext cx="27388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Century Gothic" panose="020B0502020202020204" pitchFamily="34" charset="0"/>
              </a:rPr>
              <a:t>Leadership</a:t>
            </a:r>
            <a:endParaRPr lang="en-US" sz="34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7577" y="4273817"/>
            <a:ext cx="382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 panose="020B0502020202020204" pitchFamily="34" charset="0"/>
              </a:rPr>
              <a:t>Ownership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9223" y="2071688"/>
            <a:ext cx="393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Independence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2057" y="3659242"/>
            <a:ext cx="35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Social support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026" y="2902775"/>
            <a:ext cx="249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Responsibility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6867" y="1608885"/>
            <a:ext cx="5307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entury Gothic" panose="020B0502020202020204" pitchFamily="34" charset="0"/>
              </a:rPr>
              <a:t>Volunteer Opportunity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777" y="3689291"/>
            <a:ext cx="38199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Century Gothic" panose="020B0502020202020204" pitchFamily="34" charset="0"/>
              </a:rPr>
              <a:t>Problem </a:t>
            </a:r>
            <a:r>
              <a:rPr lang="en-US" sz="3300" dirty="0">
                <a:latin typeface="Century Gothic" panose="020B0502020202020204" pitchFamily="34" charset="0"/>
              </a:rPr>
              <a:t>S</a:t>
            </a:r>
            <a:r>
              <a:rPr lang="en-US" sz="3300" dirty="0" smtClean="0">
                <a:latin typeface="Century Gothic" panose="020B0502020202020204" pitchFamily="34" charset="0"/>
              </a:rPr>
              <a:t>olving</a:t>
            </a:r>
            <a:endParaRPr lang="en-US" sz="3300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8741" y="2918022"/>
            <a:ext cx="159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Action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3077" name="Picture 5" descr="C:\Users\jadesolag\AppData\Local\Microsoft\Windows\Temporary Internet Files\Content.IE5\5231D5E3\MC900442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7" y="4289455"/>
            <a:ext cx="1348076" cy="1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63" y="253315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Outcomes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753" y="2072312"/>
            <a:ext cx="6563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CA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72%</a:t>
            </a:r>
            <a:r>
              <a:rPr lang="en-CA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of 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participants housed 1+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Only </a:t>
            </a:r>
            <a:r>
              <a:rPr lang="en-CA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5% 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move outs were for negative reasons</a:t>
            </a: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87% </a:t>
            </a: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of 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tenants </a:t>
            </a: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attend 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1+ program regularly</a:t>
            </a: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2455 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tenant volunteer hours in 2014/15 annual report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887 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external volunteer hours in 2014/15 annual report</a:t>
            </a:r>
            <a:endParaRPr lang="en-CA" sz="1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36</a:t>
            </a: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%</a:t>
            </a: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of 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programs are tenant  </a:t>
            </a: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led </a:t>
            </a:r>
          </a:p>
          <a:p>
            <a:pPr>
              <a:buFont typeface="Symbol" panose="05050102010706020507" pitchFamily="18" charset="2"/>
              <a:buChar char=""/>
            </a:pP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Symbol" panose="05050102010706020507" pitchFamily="18" charset="2"/>
              <a:buChar char="¯"/>
            </a:pP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30%</a:t>
            </a: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rental arrears</a:t>
            </a:r>
          </a:p>
          <a:p>
            <a:pPr>
              <a:buFont typeface="Symbol" panose="05050102010706020507" pitchFamily="18" charset="2"/>
              <a:buChar char="¯"/>
            </a:pP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51%</a:t>
            </a: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use of services (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police</a:t>
            </a: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EMS and </a:t>
            </a:r>
            <a:r>
              <a:rPr lang="en-C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emergency)</a:t>
            </a: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889" y="5007780"/>
            <a:ext cx="819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Annual cost =</a:t>
            </a:r>
            <a:r>
              <a:rPr lang="en-CA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Century Gothic" panose="020B0502020202020204" pitchFamily="34" charset="0"/>
              </a:rPr>
              <a:t>$6421 / program participant </a:t>
            </a:r>
            <a:r>
              <a:rPr lang="en-CA" dirty="0">
                <a:solidFill>
                  <a:srgbClr val="002060"/>
                </a:solidFill>
                <a:latin typeface="Century Gothic" panose="020B0502020202020204" pitchFamily="34" charset="0"/>
              </a:rPr>
              <a:t>(including rent subsidy, programming dollars and staff </a:t>
            </a:r>
            <a:r>
              <a:rPr lang="en-C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salaries)</a:t>
            </a:r>
            <a:endParaRPr lang="en-US" dirty="0"/>
          </a:p>
        </p:txBody>
      </p:sp>
      <p:pic>
        <p:nvPicPr>
          <p:cNvPr id="4099" name="Picture 3" descr="C:\Users\jadesolag\AppData\Local\Microsoft\Windows\Temporary Internet Files\Content.IE5\VSPI8B5N\MP9004424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74" y="2440335"/>
            <a:ext cx="3106214" cy="20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363847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911 calls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382149"/>
              </p:ext>
            </p:extLst>
          </p:nvPr>
        </p:nvGraphicFramePr>
        <p:xfrm>
          <a:off x="659756" y="1977343"/>
          <a:ext cx="5477721" cy="348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66914" y="2371629"/>
            <a:ext cx="2292228" cy="31190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222876" indent="-222876">
              <a:buFont typeface="Wingdings" panose="05000000000000000000" pitchFamily="2" charset="2"/>
              <a:buChar char="ü"/>
            </a:pPr>
            <a:r>
              <a:rPr lang="en-CA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Marked decrease in 911 calls over last year</a:t>
            </a:r>
          </a:p>
          <a:p>
            <a:pPr marL="222876" indent="-222876">
              <a:buFont typeface="Wingdings" panose="05000000000000000000" pitchFamily="2" charset="2"/>
              <a:buChar char="ü"/>
            </a:pPr>
            <a:endParaRPr lang="en-CA" sz="1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22876" indent="-222876">
              <a:buFont typeface="Wingdings" panose="05000000000000000000" pitchFamily="2" charset="2"/>
              <a:buChar char="ü"/>
            </a:pPr>
            <a:r>
              <a:rPr lang="en-CA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Tenants are more likely to deal with it in a more appropriate manner</a:t>
            </a:r>
            <a:endParaRPr lang="en-CA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363847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70" y="2229555"/>
            <a:ext cx="7408333" cy="315956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Income testing and subsidy where necessary</a:t>
            </a:r>
          </a:p>
          <a:p>
            <a:r>
              <a:rPr lang="en-CA" dirty="0" smtClean="0"/>
              <a:t>Included in all programming – relationships within the building</a:t>
            </a:r>
          </a:p>
          <a:p>
            <a:r>
              <a:rPr lang="en-CA" dirty="0" smtClean="0"/>
              <a:t>Community involvement</a:t>
            </a:r>
          </a:p>
          <a:p>
            <a:r>
              <a:rPr lang="en-CA" dirty="0" smtClean="0"/>
              <a:t>Housing is permanent with limited supports</a:t>
            </a:r>
          </a:p>
          <a:p>
            <a:r>
              <a:rPr lang="en-CA" dirty="0" smtClean="0"/>
              <a:t>Varied acuity levels</a:t>
            </a:r>
          </a:p>
          <a:p>
            <a:r>
              <a:rPr lang="en-CA" dirty="0" smtClean="0"/>
              <a:t>75% of tenants remain housed</a:t>
            </a:r>
          </a:p>
          <a:p>
            <a:r>
              <a:rPr lang="en-CA" dirty="0" smtClean="0"/>
              <a:t>5% move outs for negative reasons (eviction and non renewal of lease)</a:t>
            </a:r>
          </a:p>
          <a:p>
            <a:r>
              <a:rPr lang="en-CA" dirty="0" smtClean="0"/>
              <a:t>Programming offered to external community – targeted interventions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Prevention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450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89" y="2031252"/>
            <a:ext cx="7731475" cy="2875580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hen it doesn’t </a:t>
            </a:r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work – rehousing options</a:t>
            </a:r>
            <a:endParaRPr lang="en-CA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Keeping tenants engaged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Tenant fear of </a:t>
            </a:r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reprisal – landlord and peers</a:t>
            </a:r>
            <a:endParaRPr lang="en-CA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Expectation: agency will resolve problems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Participants </a:t>
            </a:r>
            <a:r>
              <a:rPr lang="en-CA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can</a:t>
            </a:r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self </a:t>
            </a:r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manage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Social isolation and lack of support is likely a prime factor in return to homelessness</a:t>
            </a:r>
            <a:endParaRPr lang="en-CA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06981" indent="0">
              <a:buNone/>
            </a:pPr>
            <a:endParaRPr lang="en-CA" sz="28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06981" indent="0">
              <a:buNone/>
            </a:pPr>
            <a:endParaRPr lang="en-CA" sz="28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06981" indent="0">
              <a:buNone/>
            </a:pPr>
            <a:endParaRPr lang="en-CA" sz="2800" b="1" i="1" dirty="0">
              <a:latin typeface="Century Gothic" panose="020B0502020202020204" pitchFamily="34" charset="0"/>
            </a:endParaRPr>
          </a:p>
          <a:p>
            <a:endParaRPr lang="en-CA" sz="2800" dirty="0">
              <a:latin typeface="Century Gothic" panose="020B0502020202020204" pitchFamily="34" charset="0"/>
            </a:endParaRPr>
          </a:p>
          <a:p>
            <a:endParaRPr lang="en-CA" sz="2800" dirty="0" smtClean="0">
              <a:latin typeface="Century Gothic" panose="020B0502020202020204" pitchFamily="34" charset="0"/>
            </a:endParaRPr>
          </a:p>
          <a:p>
            <a:endParaRPr lang="en-CA" sz="28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latin typeface="Century Gothic" panose="020B0502020202020204" pitchFamily="34" charset="0"/>
              </a:rPr>
              <a:t>Learnings</a:t>
            </a:r>
            <a:endParaRPr lang="en-CA" sz="4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357363"/>
            <a:ext cx="4572000" cy="718349"/>
          </a:xfrm>
          <a:prstGeom prst="rect">
            <a:avLst/>
          </a:prstGeom>
        </p:spPr>
        <p:txBody>
          <a:bodyPr lIns="71320" tIns="35661" rIns="71320" bIns="35661">
            <a:spAutoFit/>
          </a:bodyPr>
          <a:lstStyle/>
          <a:p>
            <a:pPr marL="106981"/>
            <a:endParaRPr lang="en-CA" b="1" dirty="0" smtClean="0">
              <a:solidFill>
                <a:srgbClr val="002060"/>
              </a:solidFill>
            </a:endParaRPr>
          </a:p>
          <a:p>
            <a:pPr marL="106981"/>
            <a:endParaRPr lang="en-CA" b="1" dirty="0">
              <a:solidFill>
                <a:srgbClr val="002060"/>
              </a:solidFill>
            </a:endParaRPr>
          </a:p>
          <a:p>
            <a:pPr marL="106981"/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363847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Community Development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31" y="2203803"/>
            <a:ext cx="5333946" cy="2563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2819" y="4767756"/>
            <a:ext cx="618514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73E87"/>
                </a:solidFill>
                <a:latin typeface="Century Gothic" panose="020B0502020202020204" pitchFamily="34" charset="0"/>
              </a:rPr>
              <a:t>Engage. Motivate. Achieve.</a:t>
            </a:r>
            <a:endParaRPr lang="en-US" sz="3200" dirty="0">
              <a:solidFill>
                <a:srgbClr val="073E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S:\Admin\Fund Development\Logos\CUPS logo 20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9" y="339571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166809" y="1896014"/>
            <a:ext cx="5483225" cy="2225675"/>
          </a:xfrm>
        </p:spPr>
        <p:txBody>
          <a:bodyPr>
            <a:normAutofit fontScale="62500" lnSpcReduction="20000"/>
          </a:bodyPr>
          <a:lstStyle/>
          <a:p>
            <a:pPr marL="106981" indent="0" algn="ctr">
              <a:buNone/>
            </a:pPr>
            <a:endParaRPr lang="en-CA" dirty="0" smtClean="0">
              <a:latin typeface="Century Gothic" panose="020B0502020202020204" pitchFamily="34" charset="0"/>
            </a:endParaRPr>
          </a:p>
          <a:p>
            <a:pPr marL="106981" indent="0" algn="ctr"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 marL="106981" indent="0" algn="ctr">
              <a:buNone/>
            </a:pPr>
            <a:endParaRPr lang="en-CA" sz="2200" dirty="0" smtClean="0">
              <a:latin typeface="Century Gothic" panose="020B0502020202020204" pitchFamily="34" charset="0"/>
            </a:endParaRPr>
          </a:p>
          <a:p>
            <a:pPr marL="106981" indent="0" algn="ctr">
              <a:buNone/>
            </a:pPr>
            <a:r>
              <a:rPr lang="en-CA" sz="3800" dirty="0" smtClean="0">
                <a:latin typeface="Century Gothic" panose="020B0502020202020204" pitchFamily="34" charset="0"/>
              </a:rPr>
              <a:t>Contact:</a:t>
            </a:r>
          </a:p>
          <a:p>
            <a:pPr marL="106981" indent="0" algn="ctr">
              <a:buNone/>
            </a:pPr>
            <a:endParaRPr lang="en-CA" sz="3000" dirty="0" smtClean="0">
              <a:latin typeface="Century Gothic" panose="020B0502020202020204" pitchFamily="34" charset="0"/>
            </a:endParaRPr>
          </a:p>
          <a:p>
            <a:pPr marL="106981" indent="0" algn="ctr">
              <a:buNone/>
            </a:pPr>
            <a:r>
              <a:rPr lang="en-CA" sz="2200" dirty="0" smtClean="0">
                <a:latin typeface="Century Gothic" panose="020B0502020202020204" pitchFamily="34" charset="0"/>
              </a:rPr>
              <a:t>Amanda </a:t>
            </a:r>
            <a:r>
              <a:rPr lang="en-CA" sz="2200" dirty="0">
                <a:latin typeface="Century Gothic" panose="020B0502020202020204" pitchFamily="34" charset="0"/>
              </a:rPr>
              <a:t>St. </a:t>
            </a:r>
            <a:r>
              <a:rPr lang="en-CA" sz="2200" dirty="0" smtClean="0">
                <a:latin typeface="Century Gothic" panose="020B0502020202020204" pitchFamily="34" charset="0"/>
              </a:rPr>
              <a:t>Laurent, Manager</a:t>
            </a:r>
            <a:endParaRPr lang="en-CA" sz="2200" dirty="0">
              <a:latin typeface="Century Gothic" panose="020B0502020202020204" pitchFamily="34" charset="0"/>
            </a:endParaRPr>
          </a:p>
          <a:p>
            <a:pPr marL="106981" indent="0" algn="ctr">
              <a:buNone/>
            </a:pPr>
            <a:r>
              <a:rPr lang="en-CA" sz="2200" dirty="0" smtClean="0">
                <a:latin typeface="Century Gothic" panose="020B0502020202020204" pitchFamily="34" charset="0"/>
              </a:rPr>
              <a:t>Community Development &amp; Engagement </a:t>
            </a:r>
          </a:p>
          <a:p>
            <a:pPr marL="106981" indent="0" algn="ctr">
              <a:buNone/>
            </a:pPr>
            <a:r>
              <a:rPr lang="en-CA" sz="2200" dirty="0" smtClean="0">
                <a:latin typeface="Century Gothic" panose="020B0502020202020204" pitchFamily="34" charset="0"/>
              </a:rPr>
              <a:t>(</a:t>
            </a:r>
            <a:r>
              <a:rPr lang="en-CA" sz="2200" dirty="0">
                <a:latin typeface="Century Gothic" panose="020B0502020202020204" pitchFamily="34" charset="0"/>
              </a:rPr>
              <a:t>403) </a:t>
            </a:r>
            <a:r>
              <a:rPr lang="en-CA" sz="2200" dirty="0" smtClean="0">
                <a:latin typeface="Century Gothic" panose="020B0502020202020204" pitchFamily="34" charset="0"/>
              </a:rPr>
              <a:t>206-1092</a:t>
            </a:r>
            <a:endParaRPr lang="en-CA" sz="2200" dirty="0" smtClean="0">
              <a:latin typeface="Century Gothic" panose="020B0502020202020204" pitchFamily="34" charset="0"/>
            </a:endParaRPr>
          </a:p>
          <a:p>
            <a:pPr marL="106981" indent="0" algn="ctr">
              <a:buNone/>
            </a:pPr>
            <a:r>
              <a:rPr lang="en-CA" sz="2200" dirty="0" smtClean="0">
                <a:latin typeface="Century Gothic" panose="020B0502020202020204" pitchFamily="34" charset="0"/>
              </a:rPr>
              <a:t>amandas@cupscalgary.com</a:t>
            </a:r>
            <a:endParaRPr lang="en-CA" sz="2200" dirty="0">
              <a:latin typeface="Century Gothic" panose="020B0502020202020204" pitchFamily="34" charset="0"/>
            </a:endParaRPr>
          </a:p>
          <a:p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5" y="1878390"/>
            <a:ext cx="3025499" cy="22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63" y="253315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25" y="1654610"/>
            <a:ext cx="7408333" cy="28755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CA" dirty="0">
              <a:solidFill>
                <a:srgbClr val="073E87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073E87"/>
                </a:solidFill>
                <a:latin typeface="Century Gothic" panose="020B0502020202020204" pitchFamily="34" charset="0"/>
              </a:rPr>
              <a:t>About CUPS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073E87"/>
                </a:solidFill>
                <a:latin typeface="Century Gothic" panose="020B0502020202020204" pitchFamily="34" charset="0"/>
              </a:rPr>
              <a:t>Program Objectives and Model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073E87"/>
                </a:solidFill>
                <a:latin typeface="Century Gothic" panose="020B0502020202020204" pitchFamily="34" charset="0"/>
              </a:rPr>
              <a:t>The Role of the Community Developer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073E87"/>
                </a:solidFill>
                <a:latin typeface="Century Gothic" panose="020B0502020202020204" pitchFamily="34" charset="0"/>
              </a:rPr>
              <a:t>Volunteers &amp; Community Partnerships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073E87"/>
                </a:solidFill>
                <a:latin typeface="Century Gothic" panose="020B0502020202020204" pitchFamily="34" charset="0"/>
              </a:rPr>
              <a:t>Program Participants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073E87"/>
                </a:solidFill>
                <a:latin typeface="Century Gothic" panose="020B0502020202020204" pitchFamily="34" charset="0"/>
              </a:rPr>
              <a:t>Outcomes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rgbClr val="073E87"/>
                </a:solidFill>
                <a:latin typeface="Century Gothic" panose="020B0502020202020204" pitchFamily="34" charset="0"/>
              </a:rPr>
              <a:t>Learnings</a:t>
            </a:r>
            <a:endParaRPr lang="en-CA" dirty="0">
              <a:solidFill>
                <a:srgbClr val="073E87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Overview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22" y="2686110"/>
            <a:ext cx="3300067" cy="24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S:\Admin\Fund Development\Logos\CUPS logo 20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9" y="339571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242839" y="291860"/>
            <a:ext cx="3459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About CUPS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253" y="3525208"/>
            <a:ext cx="318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Clinics: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Primary Care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Women’s Health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Dental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4006" y="3586762"/>
            <a:ext cx="3128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800" dirty="0" smtClean="0">
                <a:latin typeface="Century Gothic" panose="020B0502020202020204" pitchFamily="34" charset="0"/>
              </a:rPr>
              <a:t>Development Centres:</a:t>
            </a:r>
            <a:endParaRPr lang="en-CA" sz="1800" dirty="0">
              <a:latin typeface="Century Gothic" panose="020B0502020202020204" pitchFamily="34" charset="0"/>
            </a:endParaRPr>
          </a:p>
          <a:p>
            <a:pPr marL="642352" lvl="1" indent="-285750">
              <a:buFont typeface="Wingdings" panose="05000000000000000000" pitchFamily="2" charset="2"/>
              <a:buChar char="§"/>
            </a:pPr>
            <a:r>
              <a:rPr lang="en-CA" sz="1800" dirty="0" smtClean="0">
                <a:latin typeface="Century Gothic" panose="020B0502020202020204" pitchFamily="34" charset="0"/>
              </a:rPr>
              <a:t>	Family</a:t>
            </a:r>
          </a:p>
          <a:p>
            <a:pPr marL="642352" lvl="1" indent="-285750">
              <a:buFont typeface="Wingdings" panose="05000000000000000000" pitchFamily="2" charset="2"/>
              <a:buChar char="§"/>
            </a:pPr>
            <a:r>
              <a:rPr lang="en-CA" sz="1800" dirty="0" smtClean="0">
                <a:latin typeface="Century Gothic" panose="020B0502020202020204" pitchFamily="34" charset="0"/>
              </a:rPr>
              <a:t>	One </a:t>
            </a:r>
            <a:r>
              <a:rPr lang="en-CA" sz="1800" dirty="0">
                <a:latin typeface="Century Gothic" panose="020B0502020202020204" pitchFamily="34" charset="0"/>
              </a:rPr>
              <a:t>World Child </a:t>
            </a:r>
            <a:endParaRPr lang="en-CA" sz="1800" dirty="0" smtClean="0">
              <a:latin typeface="Century Gothic" panose="020B0502020202020204" pitchFamily="34" charset="0"/>
            </a:endParaRPr>
          </a:p>
          <a:p>
            <a:pPr marL="642352" lvl="1" indent="-285750">
              <a:buFont typeface="Wingdings" panose="05000000000000000000" pitchFamily="2" charset="2"/>
              <a:buChar char="§"/>
            </a:pPr>
            <a:r>
              <a:rPr lang="en-CA" sz="1800" dirty="0" smtClean="0">
                <a:latin typeface="Century Gothic" panose="020B0502020202020204" pitchFamily="34" charset="0"/>
              </a:rPr>
              <a:t>	Pre-natal </a:t>
            </a:r>
            <a:r>
              <a:rPr lang="en-CA" sz="1800" dirty="0">
                <a:latin typeface="Century Gothic" panose="020B0502020202020204" pitchFamily="34" charset="0"/>
              </a:rPr>
              <a:t>to </a:t>
            </a:r>
            <a:r>
              <a:rPr lang="en-CA" sz="1800" dirty="0" smtClean="0">
                <a:latin typeface="Century Gothic" panose="020B0502020202020204" pitchFamily="34" charset="0"/>
              </a:rPr>
              <a:t>Three</a:t>
            </a:r>
            <a:endParaRPr lang="en-CA" sz="1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4722" y="3628019"/>
            <a:ext cx="3311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 smtClean="0">
                <a:latin typeface="Century Gothic" panose="020B0502020202020204" pitchFamily="34" charset="0"/>
              </a:rPr>
              <a:t>Key </a:t>
            </a:r>
            <a:r>
              <a:rPr lang="en-CA" sz="1800" dirty="0">
                <a:latin typeface="Century Gothic" panose="020B0502020202020204" pitchFamily="34" charset="0"/>
              </a:rPr>
              <a:t>Case </a:t>
            </a:r>
            <a:r>
              <a:rPr lang="en-CA" sz="1800" dirty="0" smtClean="0">
                <a:latin typeface="Century Gothic" panose="020B0502020202020204" pitchFamily="34" charset="0"/>
              </a:rPr>
              <a:t>Management</a:t>
            </a:r>
          </a:p>
          <a:p>
            <a:r>
              <a:rPr lang="en-CA" sz="1800" dirty="0" smtClean="0">
                <a:latin typeface="Century Gothic" panose="020B0502020202020204" pitchFamily="34" charset="0"/>
              </a:rPr>
              <a:t>Community Development</a:t>
            </a:r>
          </a:p>
          <a:p>
            <a:r>
              <a:rPr lang="en-CA" sz="1800" dirty="0" smtClean="0">
                <a:latin typeface="Century Gothic" panose="020B0502020202020204" pitchFamily="34" charset="0"/>
              </a:rPr>
              <a:t>ID Assistance</a:t>
            </a:r>
          </a:p>
          <a:p>
            <a:r>
              <a:rPr lang="en-CA" sz="1800" dirty="0" smtClean="0">
                <a:latin typeface="Century Gothic" panose="020B0502020202020204" pitchFamily="34" charset="0"/>
              </a:rPr>
              <a:t>Client </a:t>
            </a:r>
            <a:r>
              <a:rPr lang="en-CA" sz="1800" dirty="0">
                <a:latin typeface="Century Gothic" panose="020B0502020202020204" pitchFamily="34" charset="0"/>
              </a:rPr>
              <a:t>In Transition (</a:t>
            </a:r>
            <a:r>
              <a:rPr lang="en-CA" sz="1800" dirty="0" smtClean="0">
                <a:latin typeface="Century Gothic" panose="020B0502020202020204" pitchFamily="34" charset="0"/>
              </a:rPr>
              <a:t>CIT)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9" name="Picture 3" descr="S:\Admin\Fund Development\Logos\CUPS_Health_15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1" y="1964512"/>
            <a:ext cx="1293271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71" y="1964512"/>
            <a:ext cx="1293271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Admin\Fund Development\Logos\CUPS_Education_150d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65" y="1964512"/>
            <a:ext cx="1293271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1222" y="1761387"/>
            <a:ext cx="6141239" cy="33475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CA" sz="1800" b="1" dirty="0">
                <a:latin typeface="Century Gothic" panose="020B0502020202020204" pitchFamily="34" charset="0"/>
              </a:rPr>
              <a:t>Can individuals and families be successfully housed in a single site setting without intensive case management support?</a:t>
            </a:r>
          </a:p>
          <a:p>
            <a:endParaRPr lang="en-CA" sz="1800" b="1" dirty="0">
              <a:latin typeface="Century Gothic" panose="020B0502020202020204" pitchFamily="34" charset="0"/>
            </a:endParaRPr>
          </a:p>
          <a:p>
            <a:r>
              <a:rPr lang="en-CA" sz="1800" dirty="0">
                <a:latin typeface="Century Gothic" panose="020B0502020202020204" pitchFamily="34" charset="0"/>
              </a:rPr>
              <a:t>Addresses two key components of homelessness – affordable housing and social </a:t>
            </a:r>
            <a:r>
              <a:rPr lang="en-CA" sz="1800" dirty="0" smtClean="0">
                <a:latin typeface="Century Gothic" panose="020B0502020202020204" pitchFamily="34" charset="0"/>
              </a:rPr>
              <a:t>isolation</a:t>
            </a:r>
          </a:p>
          <a:p>
            <a:pPr marL="0" indent="0">
              <a:buNone/>
            </a:pPr>
            <a:endParaRPr lang="en-CA" sz="1800" dirty="0">
              <a:latin typeface="Century Gothic" panose="020B0502020202020204" pitchFamily="34" charset="0"/>
            </a:endParaRPr>
          </a:p>
          <a:p>
            <a:r>
              <a:rPr lang="en-CA" sz="1800" dirty="0">
                <a:latin typeface="Century Gothic" panose="020B0502020202020204" pitchFamily="34" charset="0"/>
              </a:rPr>
              <a:t>Healthy people are a result of healthy and inclusive </a:t>
            </a:r>
            <a:r>
              <a:rPr lang="en-CA" sz="1800" dirty="0" smtClean="0">
                <a:latin typeface="Century Gothic" panose="020B0502020202020204" pitchFamily="34" charset="0"/>
              </a:rPr>
              <a:t>communities</a:t>
            </a:r>
          </a:p>
          <a:p>
            <a:pPr marL="0" indent="0">
              <a:buNone/>
            </a:pPr>
            <a:endParaRPr lang="en-CA" sz="1800" dirty="0">
              <a:latin typeface="Century Gothic" panose="020B0502020202020204" pitchFamily="34" charset="0"/>
            </a:endParaRPr>
          </a:p>
          <a:p>
            <a:r>
              <a:rPr lang="en-CA" sz="1800" dirty="0">
                <a:latin typeface="Century Gothic" panose="020B0502020202020204" pitchFamily="34" charset="0"/>
              </a:rPr>
              <a:t>Decrease dependency on the system</a:t>
            </a:r>
          </a:p>
          <a:p>
            <a:pPr marL="0" indent="0">
              <a:buNone/>
            </a:pPr>
            <a:endParaRPr lang="en-CA" sz="1800" dirty="0">
              <a:latin typeface="Century Gothic" panose="020B0502020202020204" pitchFamily="34" charset="0"/>
            </a:endParaRPr>
          </a:p>
          <a:p>
            <a:endParaRPr lang="en-CA" sz="1800" dirty="0">
              <a:latin typeface="Century Gothic" panose="020B0502020202020204" pitchFamily="34" charset="0"/>
            </a:endParaRPr>
          </a:p>
          <a:p>
            <a:endParaRPr lang="en-CA" sz="1800" dirty="0">
              <a:latin typeface="Century Gothic" panose="020B0502020202020204" pitchFamily="34" charset="0"/>
            </a:endParaRPr>
          </a:p>
          <a:p>
            <a:endParaRPr lang="en-CA" sz="1800" dirty="0">
              <a:latin typeface="Century Gothic" panose="020B0502020202020204" pitchFamily="34" charset="0"/>
            </a:endParaRPr>
          </a:p>
          <a:p>
            <a:pPr marL="106981" indent="0">
              <a:buNone/>
            </a:pPr>
            <a:endParaRPr lang="en-CA" sz="1800" dirty="0">
              <a:latin typeface="Century Gothic" panose="020B0502020202020204" pitchFamily="34" charset="0"/>
            </a:endParaRPr>
          </a:p>
          <a:p>
            <a:pPr marL="106981" indent="0">
              <a:buNone/>
            </a:pPr>
            <a:endParaRPr lang="en-CA" sz="1800" dirty="0">
              <a:latin typeface="Century Gothic" panose="020B0502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86024" y="282445"/>
            <a:ext cx="5458903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 Objectives 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442" y="2033608"/>
            <a:ext cx="1903035" cy="317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363847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19" y="2170261"/>
            <a:ext cx="7496827" cy="3263194"/>
          </a:xfrm>
        </p:spPr>
        <p:txBody>
          <a:bodyPr>
            <a:no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Partnership with the Calgary Homeless Foundation</a:t>
            </a:r>
          </a:p>
          <a:p>
            <a:r>
              <a:rPr lang="en-CA" sz="2000" dirty="0" smtClean="0">
                <a:latin typeface="Century Gothic" panose="020B0502020202020204" pitchFamily="34" charset="0"/>
              </a:rPr>
              <a:t>Rent </a:t>
            </a:r>
            <a:r>
              <a:rPr lang="en-CA" sz="2000" dirty="0">
                <a:latin typeface="Century Gothic" panose="020B0502020202020204" pitchFamily="34" charset="0"/>
              </a:rPr>
              <a:t>geared to income</a:t>
            </a:r>
          </a:p>
          <a:p>
            <a:r>
              <a:rPr lang="en-CA" sz="2000" dirty="0" smtClean="0">
                <a:latin typeface="Century Gothic" panose="020B0502020202020204" pitchFamily="34" charset="0"/>
              </a:rPr>
              <a:t>Program participants are homeless or</a:t>
            </a:r>
          </a:p>
          <a:p>
            <a:pPr marL="0" indent="0">
              <a:buNone/>
            </a:pPr>
            <a:r>
              <a:rPr lang="en-CA" sz="2000" dirty="0">
                <a:latin typeface="Century Gothic" panose="020B0502020202020204" pitchFamily="34" charset="0"/>
              </a:rPr>
              <a:t> </a:t>
            </a:r>
            <a:r>
              <a:rPr lang="en-CA" sz="2000" dirty="0" smtClean="0">
                <a:latin typeface="Century Gothic" panose="020B0502020202020204" pitchFamily="34" charset="0"/>
              </a:rPr>
              <a:t>  have a history of homelessness</a:t>
            </a:r>
          </a:p>
          <a:p>
            <a:r>
              <a:rPr lang="en-CA" sz="2000" dirty="0" smtClean="0">
                <a:latin typeface="Century Gothic" panose="020B0502020202020204" pitchFamily="34" charset="0"/>
              </a:rPr>
              <a:t>On </a:t>
            </a:r>
            <a:r>
              <a:rPr lang="en-CA" sz="2000" dirty="0">
                <a:latin typeface="Century Gothic" panose="020B0502020202020204" pitchFamily="34" charset="0"/>
              </a:rPr>
              <a:t>site Resource Center</a:t>
            </a:r>
          </a:p>
          <a:p>
            <a:r>
              <a:rPr lang="en-CA" sz="2000" dirty="0" smtClean="0">
                <a:latin typeface="Century Gothic" panose="020B0502020202020204" pitchFamily="34" charset="0"/>
              </a:rPr>
              <a:t>A </a:t>
            </a:r>
            <a:r>
              <a:rPr lang="en-CA" sz="2000" dirty="0">
                <a:latin typeface="Century Gothic" panose="020B0502020202020204" pitchFamily="34" charset="0"/>
              </a:rPr>
              <a:t>Community Developer per </a:t>
            </a:r>
            <a:r>
              <a:rPr lang="en-CA" sz="2000" dirty="0" smtClean="0">
                <a:latin typeface="Century Gothic" panose="020B0502020202020204" pitchFamily="34" charset="0"/>
              </a:rPr>
              <a:t>building</a:t>
            </a:r>
          </a:p>
          <a:p>
            <a:r>
              <a:rPr lang="en-CA" sz="2000" dirty="0">
                <a:latin typeface="Century Gothic" panose="020B0502020202020204" pitchFamily="34" charset="0"/>
              </a:rPr>
              <a:t>Volunteers and the Community at Large</a:t>
            </a:r>
          </a:p>
          <a:p>
            <a:r>
              <a:rPr lang="en-CA" sz="2000" dirty="0">
                <a:latin typeface="Century Gothic" panose="020B0502020202020204" pitchFamily="34" charset="0"/>
              </a:rPr>
              <a:t>Program Participants</a:t>
            </a:r>
          </a:p>
          <a:p>
            <a:endParaRPr lang="en-CA" sz="2000" dirty="0">
              <a:latin typeface="Century Gothic" panose="020B0502020202020204" pitchFamily="34" charset="0"/>
            </a:endParaRPr>
          </a:p>
          <a:p>
            <a:pPr marL="106981" indent="0">
              <a:buNone/>
            </a:pPr>
            <a:endParaRPr lang="en-CA" sz="20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latin typeface="Century Gothic" panose="020B0502020202020204" pitchFamily="34" charset="0"/>
              </a:rPr>
              <a:t>The Model</a:t>
            </a:r>
            <a:endParaRPr lang="en-CA" sz="4000" dirty="0">
              <a:latin typeface="Century Gothic" panose="020B0502020202020204" pitchFamily="34" charset="0"/>
            </a:endParaRPr>
          </a:p>
        </p:txBody>
      </p:sp>
      <p:pic>
        <p:nvPicPr>
          <p:cNvPr id="3079" name="Picture 7" descr="C:\Users\senaitg\AppData\Local\Microsoft\Windows\Temporary Internet Files\Content.IE5\LHFW0U9F\MP9004424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7" y="2916964"/>
            <a:ext cx="2144211" cy="15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363847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3998439"/>
              </p:ext>
            </p:extLst>
          </p:nvPr>
        </p:nvGraphicFramePr>
        <p:xfrm>
          <a:off x="-682926" y="742546"/>
          <a:ext cx="6852251" cy="459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25" y="2082979"/>
            <a:ext cx="3404385" cy="227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63" y="253315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79" y="2241646"/>
            <a:ext cx="5518994" cy="2875580"/>
          </a:xfrm>
        </p:spPr>
        <p:txBody>
          <a:bodyPr>
            <a:noAutofit/>
          </a:bodyPr>
          <a:lstStyle/>
          <a:p>
            <a:r>
              <a:rPr lang="en-CA" sz="2400" dirty="0" smtClean="0">
                <a:latin typeface="Century Gothic" panose="020B0502020202020204" pitchFamily="34" charset="0"/>
              </a:rPr>
              <a:t>Assists with Community Navigation</a:t>
            </a:r>
            <a:endParaRPr lang="en-CA" sz="2400" dirty="0">
              <a:latin typeface="Century Gothic" panose="020B0502020202020204" pitchFamily="34" charset="0"/>
            </a:endParaRPr>
          </a:p>
          <a:p>
            <a:r>
              <a:rPr lang="en-CA" sz="2400" dirty="0">
                <a:latin typeface="Century Gothic" panose="020B0502020202020204" pitchFamily="34" charset="0"/>
              </a:rPr>
              <a:t>Facilitates programming </a:t>
            </a:r>
          </a:p>
          <a:p>
            <a:r>
              <a:rPr lang="en-CA" sz="2400" dirty="0">
                <a:latin typeface="Century Gothic" panose="020B0502020202020204" pitchFamily="34" charset="0"/>
              </a:rPr>
              <a:t>Motivates and encourages</a:t>
            </a:r>
          </a:p>
          <a:p>
            <a:r>
              <a:rPr lang="en-CA" sz="2400" dirty="0">
                <a:latin typeface="Century Gothic" panose="020B0502020202020204" pitchFamily="34" charset="0"/>
              </a:rPr>
              <a:t>Pride and ownership of </a:t>
            </a:r>
            <a:r>
              <a:rPr lang="en-CA" sz="2400" dirty="0" smtClean="0">
                <a:latin typeface="Century Gothic" panose="020B0502020202020204" pitchFamily="34" charset="0"/>
              </a:rPr>
              <a:t>Community</a:t>
            </a:r>
          </a:p>
          <a:p>
            <a:pPr marL="0" indent="0">
              <a:buNone/>
            </a:pPr>
            <a:endParaRPr lang="en-CA" sz="105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CA" sz="2400" b="1" dirty="0" smtClean="0">
                <a:latin typeface="Century Gothic" panose="020B0502020202020204" pitchFamily="34" charset="0"/>
              </a:rPr>
              <a:t>Engage. Motivate. Achieve.</a:t>
            </a:r>
            <a:endParaRPr lang="en-CA" sz="2400" b="1" dirty="0">
              <a:latin typeface="Century Gothic" panose="020B0502020202020204" pitchFamily="34" charset="0"/>
            </a:endParaRPr>
          </a:p>
          <a:p>
            <a:pPr marL="106981" indent="0">
              <a:buNone/>
            </a:pPr>
            <a:endParaRPr lang="en-CA" sz="24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3" y="301122"/>
            <a:ext cx="8229600" cy="1043940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Community Developer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C:\Users\senaitg\AppData\Local\Microsoft\Windows\Temporary Internet Files\Content.IE5\W345TZZG\MP9003987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0" y="2611539"/>
            <a:ext cx="1971892" cy="15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363847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3" y="291381"/>
            <a:ext cx="8229600" cy="104394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Century Gothic" panose="020B0502020202020204" pitchFamily="34" charset="0"/>
              </a:rPr>
              <a:t>Calendar of Monthly Events</a:t>
            </a:r>
            <a:endParaRPr lang="en-CA" sz="4000" dirty="0">
              <a:latin typeface="Century Gothic" panose="020B0502020202020204" pitchFamily="34" charset="0"/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256239" y="2750349"/>
            <a:ext cx="6692503" cy="472148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t="33720" r="8563" b="21735"/>
          <a:stretch/>
        </p:blipFill>
        <p:spPr bwMode="auto">
          <a:xfrm>
            <a:off x="3994029" y="2480036"/>
            <a:ext cx="4801679" cy="263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75544"/>
              </p:ext>
            </p:extLst>
          </p:nvPr>
        </p:nvGraphicFramePr>
        <p:xfrm>
          <a:off x="726262" y="2119068"/>
          <a:ext cx="2577427" cy="2579219"/>
        </p:xfrm>
        <a:graphic>
          <a:graphicData uri="http://schemas.openxmlformats.org/drawingml/2006/table">
            <a:tbl>
              <a:tblPr/>
              <a:tblGrid>
                <a:gridCol w="2577427"/>
              </a:tblGrid>
              <a:tr h="3515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29936" marR="29936" marT="29936" marB="299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77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i="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CA" sz="1800" b="1" i="0" kern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r>
                        <a:rPr lang="en-CA" sz="1800" b="0" i="0" kern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</a:t>
                      </a:r>
                      <a:r>
                        <a:rPr lang="en-CA" sz="1800" b="0" i="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Lunch pick-up (7)</a:t>
                      </a:r>
                      <a:endParaRPr lang="en-CA" sz="1800" b="0" i="1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</a:t>
                      </a:r>
                      <a:r>
                        <a:rPr lang="en-CA" sz="1800" b="0" i="0" kern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Breakfast </a:t>
                      </a:r>
                      <a:r>
                        <a:rPr lang="en-CA" sz="1800" b="0" i="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Club (9)</a:t>
                      </a:r>
                      <a:endParaRPr lang="en-CA" sz="1800" b="0" i="1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</a:t>
                      </a:r>
                      <a:r>
                        <a:rPr lang="en-CA" sz="1800" b="0" i="0" kern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Fit </a:t>
                      </a:r>
                      <a:r>
                        <a:rPr lang="en-CA" sz="1800" b="0" i="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 Life (10:30)</a:t>
                      </a:r>
                      <a:endParaRPr lang="en-CA" sz="1800" b="0" i="1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</a:t>
                      </a:r>
                      <a:r>
                        <a:rPr lang="en-CA" sz="1800" b="0" i="0" kern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Acadia </a:t>
                      </a:r>
                      <a:r>
                        <a:rPr lang="en-CA" sz="1800" b="0" i="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Kids (4)</a:t>
                      </a:r>
                      <a:endParaRPr lang="en-CA" sz="1800" b="0" i="1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0396" marR="29936" marT="29936" marB="299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09320" y="1531344"/>
            <a:ext cx="3611313" cy="3754667"/>
          </a:xfrm>
          <a:prstGeom prst="ellipse">
            <a:avLst/>
          </a:prstGeom>
          <a:noFill/>
          <a:ln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6292" y="2361860"/>
            <a:ext cx="897149" cy="776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6"/>
            <a:endCxn id="13" idx="2"/>
          </p:cNvCxnSpPr>
          <p:nvPr/>
        </p:nvCxnSpPr>
        <p:spPr>
          <a:xfrm flipV="1">
            <a:off x="3820633" y="2750349"/>
            <a:ext cx="2125659" cy="658329"/>
          </a:xfrm>
          <a:prstGeom prst="line">
            <a:avLst/>
          </a:prstGeom>
          <a:ln w="19050">
            <a:solidFill>
              <a:srgbClr val="165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363847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14370" y="1692734"/>
            <a:ext cx="4076241" cy="2295372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Volunteers &amp; Community Partners</a:t>
            </a:r>
            <a:endParaRPr lang="en-CA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9538085"/>
              </p:ext>
            </p:extLst>
          </p:nvPr>
        </p:nvGraphicFramePr>
        <p:xfrm>
          <a:off x="-881350" y="793215"/>
          <a:ext cx="6973678" cy="44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S:\Admin\Fund Development\Logos\CUPS_Housing_150dp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63" y="253315"/>
            <a:ext cx="944730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3155</TotalTime>
  <Words>474</Words>
  <Application>Microsoft Office PowerPoint</Application>
  <PresentationFormat>On-screen Show (16:10)</PresentationFormat>
  <Paragraphs>140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Inclusive Housing A Community Based Approach to Housing First</vt:lpstr>
      <vt:lpstr>Overview</vt:lpstr>
      <vt:lpstr>PowerPoint Presentation</vt:lpstr>
      <vt:lpstr>PowerPoint Presentation</vt:lpstr>
      <vt:lpstr>The Model</vt:lpstr>
      <vt:lpstr>PowerPoint Presentation</vt:lpstr>
      <vt:lpstr>The Community Developer</vt:lpstr>
      <vt:lpstr>Calendar of Monthly Events</vt:lpstr>
      <vt:lpstr>Volunteers &amp; Community Partners</vt:lpstr>
      <vt:lpstr>PowerPoint Presentation</vt:lpstr>
      <vt:lpstr>Outcomes</vt:lpstr>
      <vt:lpstr>911 calls</vt:lpstr>
      <vt:lpstr>Prevention</vt:lpstr>
      <vt:lpstr>Learnings</vt:lpstr>
      <vt:lpstr>Community Development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peters</dc:creator>
  <cp:lastModifiedBy>Amanda St Laurent</cp:lastModifiedBy>
  <cp:revision>223</cp:revision>
  <cp:lastPrinted>2014-10-30T21:35:58Z</cp:lastPrinted>
  <dcterms:created xsi:type="dcterms:W3CDTF">2013-10-08T23:24:51Z</dcterms:created>
  <dcterms:modified xsi:type="dcterms:W3CDTF">2015-04-23T18:44:23Z</dcterms:modified>
</cp:coreProperties>
</file>