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Default Extension="wmf" ContentType="image/x-w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3" r:id="rId1"/>
  </p:sldMasterIdLst>
  <p:notesMasterIdLst>
    <p:notesMasterId r:id="rId27"/>
  </p:notesMasterIdLst>
  <p:sldIdLst>
    <p:sldId id="256" r:id="rId2"/>
    <p:sldId id="277" r:id="rId3"/>
    <p:sldId id="285" r:id="rId4"/>
    <p:sldId id="278" r:id="rId5"/>
    <p:sldId id="266" r:id="rId6"/>
    <p:sldId id="258" r:id="rId7"/>
    <p:sldId id="261" r:id="rId8"/>
    <p:sldId id="269" r:id="rId9"/>
    <p:sldId id="259" r:id="rId10"/>
    <p:sldId id="274" r:id="rId11"/>
    <p:sldId id="272" r:id="rId12"/>
    <p:sldId id="270" r:id="rId13"/>
    <p:sldId id="271" r:id="rId14"/>
    <p:sldId id="273" r:id="rId15"/>
    <p:sldId id="275" r:id="rId16"/>
    <p:sldId id="288" r:id="rId17"/>
    <p:sldId id="279" r:id="rId18"/>
    <p:sldId id="281" r:id="rId19"/>
    <p:sldId id="263" r:id="rId20"/>
    <p:sldId id="282" r:id="rId21"/>
    <p:sldId id="287" r:id="rId22"/>
    <p:sldId id="283" r:id="rId23"/>
    <p:sldId id="284" r:id="rId24"/>
    <p:sldId id="262" r:id="rId25"/>
    <p:sldId id="280"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notes"/>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7" autoAdjust="0"/>
    <p:restoredTop sz="87725" autoAdjust="0"/>
  </p:normalViewPr>
  <p:slideViewPr>
    <p:cSldViewPr snapToGrid="0" snapToObjects="1">
      <p:cViewPr varScale="1">
        <p:scale>
          <a:sx n="94" d="100"/>
          <a:sy n="94" d="100"/>
        </p:scale>
        <p:origin x="-960" y="-72"/>
      </p:cViewPr>
      <p:guideLst>
        <p:guide orient="horz" pos="2160"/>
        <p:guide pos="2880"/>
      </p:guideLst>
    </p:cSldViewPr>
  </p:slideViewPr>
  <p:outlineViewPr>
    <p:cViewPr>
      <p:scale>
        <a:sx n="33" d="100"/>
        <a:sy n="33" d="100"/>
      </p:scale>
      <p:origin x="0" y="92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notesMaster" Target="notesMasters/notesMaster1.xml"/><Relationship Id="rId28" Type="http://schemas.openxmlformats.org/officeDocument/2006/relationships/printerSettings" Target="printerSettings/printerSettings1.bin"/><Relationship Id="rId29" Type="http://schemas.openxmlformats.org/officeDocument/2006/relationships/presProps" Target="presProps.xml"/><Relationship Id="rId30" Type="http://schemas.openxmlformats.org/officeDocument/2006/relationships/viewProps" Target="viewProps.xml"/><Relationship Id="rId31" Type="http://schemas.openxmlformats.org/officeDocument/2006/relationships/theme" Target="theme/theme1.xml"/><Relationship Id="rId3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8065626-23B5-A042-B1DF-3070067F26A3}" type="datetimeFigureOut">
              <a:rPr lang="en-US" smtClean="0"/>
              <a:t>15-05-08</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4DBF00E-279C-FA47-BE8C-1B2BBE01C111}" type="slidenum">
              <a:rPr lang="en-US" smtClean="0"/>
              <a:t>‹#›</a:t>
            </a:fld>
            <a:endParaRPr lang="en-US" dirty="0"/>
          </a:p>
        </p:txBody>
      </p:sp>
    </p:spTree>
    <p:extLst>
      <p:ext uri="{BB962C8B-B14F-4D97-AF65-F5344CB8AC3E}">
        <p14:creationId xmlns:p14="http://schemas.microsoft.com/office/powerpoint/2010/main" val="2645871836"/>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a:buChar char="•"/>
            </a:pPr>
            <a:r>
              <a:rPr lang="en-US" dirty="0" smtClean="0"/>
              <a:t>Introductions</a:t>
            </a:r>
          </a:p>
          <a:p>
            <a:pPr marL="171450" indent="-171450">
              <a:buFont typeface="Arial"/>
              <a:buChar char="•"/>
            </a:pPr>
            <a:r>
              <a:rPr lang="en-US" dirty="0" smtClean="0"/>
              <a:t>Introducing the project </a:t>
            </a:r>
          </a:p>
          <a:p>
            <a:pPr marL="171450" indent="-171450">
              <a:buFont typeface="Arial"/>
              <a:buChar char="•"/>
            </a:pPr>
            <a:r>
              <a:rPr lang="en-US" dirty="0" smtClean="0"/>
              <a:t>Funded by Alberta Centre for Child, Family, and Community Research</a:t>
            </a:r>
            <a:endParaRPr lang="en-US" dirty="0"/>
          </a:p>
        </p:txBody>
      </p:sp>
      <p:sp>
        <p:nvSpPr>
          <p:cNvPr id="4" name="Slide Number Placeholder 3"/>
          <p:cNvSpPr>
            <a:spLocks noGrp="1"/>
          </p:cNvSpPr>
          <p:nvPr>
            <p:ph type="sldNum" sz="quarter" idx="10"/>
          </p:nvPr>
        </p:nvSpPr>
        <p:spPr/>
        <p:txBody>
          <a:bodyPr/>
          <a:lstStyle/>
          <a:p>
            <a:fld id="{C4DBF00E-279C-FA47-BE8C-1B2BBE01C111}" type="slidenum">
              <a:rPr lang="en-US" smtClean="0"/>
              <a:t>1</a:t>
            </a:fld>
            <a:endParaRPr lang="en-US" dirty="0"/>
          </a:p>
        </p:txBody>
      </p:sp>
    </p:spTree>
    <p:extLst>
      <p:ext uri="{BB962C8B-B14F-4D97-AF65-F5344CB8AC3E}">
        <p14:creationId xmlns:p14="http://schemas.microsoft.com/office/powerpoint/2010/main" val="263364146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Data since 2012-2014 </a:t>
            </a:r>
          </a:p>
          <a:p>
            <a:r>
              <a:rPr lang="en-US" dirty="0" smtClean="0"/>
              <a:t>Age</a:t>
            </a:r>
            <a:r>
              <a:rPr lang="en-US" baseline="0" dirty="0" smtClean="0"/>
              <a:t> range:</a:t>
            </a:r>
          </a:p>
          <a:p>
            <a:pPr marL="171450" indent="-171450">
              <a:buFont typeface="Arial"/>
              <a:buChar char="•"/>
            </a:pPr>
            <a:r>
              <a:rPr lang="en-US" baseline="0" dirty="0" smtClean="0"/>
              <a:t>Under 18 = 2</a:t>
            </a:r>
          </a:p>
          <a:p>
            <a:pPr marL="171450" indent="-171450">
              <a:buFont typeface="Arial"/>
              <a:buChar char="•"/>
            </a:pPr>
            <a:r>
              <a:rPr lang="en-US" baseline="0" dirty="0" smtClean="0"/>
              <a:t>18-24 = 9</a:t>
            </a:r>
          </a:p>
          <a:p>
            <a:pPr marL="171450" indent="-171450">
              <a:buFont typeface="Arial"/>
              <a:buChar char="•"/>
            </a:pPr>
            <a:r>
              <a:rPr lang="en-US" baseline="0" dirty="0" smtClean="0"/>
              <a:t>25-35 = 11</a:t>
            </a:r>
          </a:p>
          <a:p>
            <a:pPr marL="171450" indent="-171450">
              <a:buFont typeface="Arial"/>
              <a:buChar char="•"/>
            </a:pPr>
            <a:r>
              <a:rPr lang="en-US" baseline="0" dirty="0" smtClean="0"/>
              <a:t>36-50 = 24</a:t>
            </a:r>
          </a:p>
          <a:p>
            <a:pPr marL="171450" indent="-171450">
              <a:buFont typeface="Arial"/>
              <a:buChar char="•"/>
            </a:pPr>
            <a:r>
              <a:rPr lang="en-US" baseline="0" dirty="0" smtClean="0"/>
              <a:t>51-64 = 13</a:t>
            </a:r>
          </a:p>
          <a:p>
            <a:pPr marL="171450" indent="-171450">
              <a:buFont typeface="Arial"/>
              <a:buChar char="•"/>
            </a:pPr>
            <a:endParaRPr lang="en-US" baseline="0" dirty="0" smtClean="0"/>
          </a:p>
          <a:p>
            <a:pPr marL="171450" indent="-171450">
              <a:buFont typeface="Arial"/>
              <a:buChar char="•"/>
            </a:pPr>
            <a:r>
              <a:rPr lang="en-US" baseline="0" dirty="0" smtClean="0"/>
              <a:t>High systems users – 67% had some form of legal system involvement; 70% had some form of health system involvement</a:t>
            </a:r>
          </a:p>
          <a:p>
            <a:pPr marL="171450" indent="-171450">
              <a:buFont typeface="Arial"/>
              <a:buChar char="•"/>
            </a:pPr>
            <a:r>
              <a:rPr lang="en-US" dirty="0" smtClean="0"/>
              <a:t>Chronic Homelessness - Continuously homeless for a year or more, or have had at least four episodes of homelessness in the past three years. In order to be considered chronically homeless, a person must have been sleeping in a place not meant for human habitation (e.g., living on the streets) and/or in an emergency homeless shelter.</a:t>
            </a:r>
          </a:p>
          <a:p>
            <a:pPr marL="171450" indent="-171450">
              <a:buFont typeface="Arial"/>
              <a:buChar char="•"/>
            </a:pPr>
            <a:endParaRPr lang="en-US" dirty="0" smtClean="0"/>
          </a:p>
          <a:p>
            <a:pPr marL="171450" indent="-171450">
              <a:buFont typeface="Arial"/>
              <a:buChar char="•"/>
            </a:pPr>
            <a:r>
              <a:rPr lang="en-US" dirty="0" smtClean="0"/>
              <a:t>Episodic Homelessness - Homeless for less than a year and has had fewer than four episodes of homelessness in the past three years.</a:t>
            </a:r>
          </a:p>
          <a:p>
            <a:pPr marL="171450" indent="-171450">
              <a:buFont typeface="Arial"/>
              <a:buChar char="•"/>
            </a:pPr>
            <a:endParaRPr lang="en-US" dirty="0"/>
          </a:p>
        </p:txBody>
      </p:sp>
      <p:sp>
        <p:nvSpPr>
          <p:cNvPr id="4" name="Slide Number Placeholder 3"/>
          <p:cNvSpPr>
            <a:spLocks noGrp="1"/>
          </p:cNvSpPr>
          <p:nvPr>
            <p:ph type="sldNum" sz="quarter" idx="10"/>
          </p:nvPr>
        </p:nvSpPr>
        <p:spPr/>
        <p:txBody>
          <a:bodyPr/>
          <a:lstStyle/>
          <a:p>
            <a:fld id="{C4DBF00E-279C-FA47-BE8C-1B2BBE01C111}" type="slidenum">
              <a:rPr lang="en-US" smtClean="0"/>
              <a:t>12</a:t>
            </a:fld>
            <a:endParaRPr lang="en-US" dirty="0"/>
          </a:p>
        </p:txBody>
      </p:sp>
    </p:spTree>
    <p:extLst>
      <p:ext uri="{BB962C8B-B14F-4D97-AF65-F5344CB8AC3E}">
        <p14:creationId xmlns:p14="http://schemas.microsoft.com/office/powerpoint/2010/main" val="69181002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Personal Challenges – individuals faced numerous challenges in their life, including homelessness;</a:t>
            </a:r>
            <a:r>
              <a:rPr lang="en-US" baseline="0" dirty="0" smtClean="0"/>
              <a:t> often had a lot of instability that affected their ability to be able to maintain housing without supports</a:t>
            </a:r>
          </a:p>
          <a:p>
            <a:r>
              <a:rPr lang="en-US" baseline="0" dirty="0" smtClean="0"/>
              <a:t>Personal supports – Include social networks (family, friends, partners, children)</a:t>
            </a:r>
          </a:p>
          <a:p>
            <a:r>
              <a:rPr lang="en-US" baseline="0" dirty="0" smtClean="0"/>
              <a:t>Personal strengths</a:t>
            </a:r>
          </a:p>
          <a:p>
            <a:r>
              <a:rPr lang="en-US" baseline="0" dirty="0" smtClean="0"/>
              <a:t>Factors affecting housing outcomes</a:t>
            </a:r>
          </a:p>
          <a:p>
            <a:r>
              <a:rPr lang="en-US" baseline="0" dirty="0" smtClean="0"/>
              <a:t>Lack of FASD-informed care</a:t>
            </a:r>
          </a:p>
          <a:p>
            <a:r>
              <a:rPr lang="en-US" baseline="0" dirty="0" smtClean="0"/>
              <a:t>	-have incorporated FASD into the Working with the Homeless Population Certificate and offered a full-day training to CHF staff</a:t>
            </a:r>
            <a:endParaRPr lang="en-US" dirty="0"/>
          </a:p>
        </p:txBody>
      </p:sp>
      <p:sp>
        <p:nvSpPr>
          <p:cNvPr id="4" name="Slide Number Placeholder 3"/>
          <p:cNvSpPr>
            <a:spLocks noGrp="1"/>
          </p:cNvSpPr>
          <p:nvPr>
            <p:ph type="sldNum" sz="quarter" idx="10"/>
          </p:nvPr>
        </p:nvSpPr>
        <p:spPr/>
        <p:txBody>
          <a:bodyPr/>
          <a:lstStyle/>
          <a:p>
            <a:fld id="{C4DBF00E-279C-FA47-BE8C-1B2BBE01C111}" type="slidenum">
              <a:rPr lang="en-US" smtClean="0"/>
              <a:t>13</a:t>
            </a:fld>
            <a:endParaRPr lang="en-US" dirty="0"/>
          </a:p>
        </p:txBody>
      </p:sp>
    </p:spTree>
    <p:extLst>
      <p:ext uri="{BB962C8B-B14F-4D97-AF65-F5344CB8AC3E}">
        <p14:creationId xmlns:p14="http://schemas.microsoft.com/office/powerpoint/2010/main" val="9269958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Multiple traumas</a:t>
            </a:r>
          </a:p>
          <a:p>
            <a:r>
              <a:rPr lang="en-US" dirty="0" smtClean="0"/>
              <a:t>Lack of understanding from service providers</a:t>
            </a:r>
          </a:p>
          <a:p>
            <a:r>
              <a:rPr lang="en-US" dirty="0" smtClean="0"/>
              <a:t>Resilience</a:t>
            </a:r>
            <a:endParaRPr lang="en-US" dirty="0"/>
          </a:p>
        </p:txBody>
      </p:sp>
      <p:sp>
        <p:nvSpPr>
          <p:cNvPr id="4" name="Slide Number Placeholder 3"/>
          <p:cNvSpPr>
            <a:spLocks noGrp="1"/>
          </p:cNvSpPr>
          <p:nvPr>
            <p:ph type="sldNum" sz="quarter" idx="10"/>
          </p:nvPr>
        </p:nvSpPr>
        <p:spPr/>
        <p:txBody>
          <a:bodyPr/>
          <a:lstStyle/>
          <a:p>
            <a:fld id="{C4DBF00E-279C-FA47-BE8C-1B2BBE01C111}" type="slidenum">
              <a:rPr lang="en-US" smtClean="0"/>
              <a:t>14</a:t>
            </a:fld>
            <a:endParaRPr lang="en-US" dirty="0"/>
          </a:p>
        </p:txBody>
      </p:sp>
    </p:spTree>
    <p:extLst>
      <p:ext uri="{BB962C8B-B14F-4D97-AF65-F5344CB8AC3E}">
        <p14:creationId xmlns:p14="http://schemas.microsoft.com/office/powerpoint/2010/main" val="246674205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Need</a:t>
            </a:r>
            <a:r>
              <a:rPr lang="en-US" baseline="0" dirty="0" smtClean="0"/>
              <a:t> for FASD-Informed Care</a:t>
            </a:r>
          </a:p>
          <a:p>
            <a:r>
              <a:rPr lang="en-US" baseline="0" dirty="0" smtClean="0"/>
              <a:t>Need to adapt programming for those with FASD but to also recognize their strengths</a:t>
            </a:r>
          </a:p>
          <a:p>
            <a:r>
              <a:rPr lang="en-US" baseline="0" dirty="0" smtClean="0"/>
              <a:t>Focus on structure, role-modelling, support</a:t>
            </a:r>
          </a:p>
          <a:p>
            <a:r>
              <a:rPr lang="en-US" baseline="0" dirty="0" smtClean="0"/>
              <a:t>Need to recognize their needs around their disability but also realize that it doesn’t define them – therefore not “FASD-specific” programming, but perhaps low barrier, high support programming that comes from an FASD-informed perspective</a:t>
            </a:r>
          </a:p>
          <a:p>
            <a:r>
              <a:rPr lang="en-US" baseline="0" dirty="0" smtClean="0"/>
              <a:t>Different sectors need to collaborate, need more training</a:t>
            </a:r>
            <a:r>
              <a:rPr lang="en-US" baseline="0" dirty="0"/>
              <a:t> </a:t>
            </a:r>
            <a:r>
              <a:rPr lang="en-US" baseline="0" dirty="0" smtClean="0"/>
              <a:t>– individuals with FASD often high systems-users, need to be able to work with other groups that understand</a:t>
            </a:r>
          </a:p>
          <a:p>
            <a:r>
              <a:rPr lang="en-US" baseline="0" dirty="0" smtClean="0"/>
              <a:t>Diagnosis is often an issue, not knowing that the person has FASD</a:t>
            </a:r>
          </a:p>
          <a:p>
            <a:r>
              <a:rPr lang="en-US" baseline="0" dirty="0" smtClean="0"/>
              <a:t>Relationship building is key</a:t>
            </a:r>
          </a:p>
          <a:p>
            <a:endParaRPr lang="en-US" baseline="0" dirty="0" smtClean="0"/>
          </a:p>
        </p:txBody>
      </p:sp>
      <p:sp>
        <p:nvSpPr>
          <p:cNvPr id="4" name="Slide Number Placeholder 3"/>
          <p:cNvSpPr>
            <a:spLocks noGrp="1"/>
          </p:cNvSpPr>
          <p:nvPr>
            <p:ph type="sldNum" sz="quarter" idx="10"/>
          </p:nvPr>
        </p:nvSpPr>
        <p:spPr/>
        <p:txBody>
          <a:bodyPr/>
          <a:lstStyle/>
          <a:p>
            <a:fld id="{C4DBF00E-279C-FA47-BE8C-1B2BBE01C111}" type="slidenum">
              <a:rPr lang="en-US" smtClean="0"/>
              <a:t>15</a:t>
            </a:fld>
            <a:endParaRPr lang="en-US" dirty="0"/>
          </a:p>
        </p:txBody>
      </p:sp>
    </p:spTree>
    <p:extLst>
      <p:ext uri="{BB962C8B-B14F-4D97-AF65-F5344CB8AC3E}">
        <p14:creationId xmlns:p14="http://schemas.microsoft.com/office/powerpoint/2010/main" val="9269958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means </a:t>
            </a:r>
            <a:endParaRPr lang="en-US" dirty="0"/>
          </a:p>
        </p:txBody>
      </p:sp>
      <p:sp>
        <p:nvSpPr>
          <p:cNvPr id="4" name="Slide Number Placeholder 3"/>
          <p:cNvSpPr>
            <a:spLocks noGrp="1"/>
          </p:cNvSpPr>
          <p:nvPr>
            <p:ph type="sldNum" sz="quarter" idx="10"/>
          </p:nvPr>
        </p:nvSpPr>
        <p:spPr/>
        <p:txBody>
          <a:bodyPr/>
          <a:lstStyle/>
          <a:p>
            <a:fld id="{C4DBF00E-279C-FA47-BE8C-1B2BBE01C111}" type="slidenum">
              <a:rPr lang="en-US" smtClean="0"/>
              <a:t>18</a:t>
            </a:fld>
            <a:endParaRPr lang="en-US" dirty="0"/>
          </a:p>
        </p:txBody>
      </p:sp>
    </p:spTree>
    <p:extLst>
      <p:ext uri="{BB962C8B-B14F-4D97-AF65-F5344CB8AC3E}">
        <p14:creationId xmlns:p14="http://schemas.microsoft.com/office/powerpoint/2010/main" val="1817190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4DBF00E-279C-FA47-BE8C-1B2BBE01C111}" type="slidenum">
              <a:rPr lang="en-US" smtClean="0"/>
              <a:t>19</a:t>
            </a:fld>
            <a:endParaRPr lang="en-US" dirty="0"/>
          </a:p>
        </p:txBody>
      </p:sp>
    </p:spTree>
    <p:extLst>
      <p:ext uri="{BB962C8B-B14F-4D97-AF65-F5344CB8AC3E}">
        <p14:creationId xmlns:p14="http://schemas.microsoft.com/office/powerpoint/2010/main" val="134767759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4DBF00E-279C-FA47-BE8C-1B2BBE01C111}" type="slidenum">
              <a:rPr lang="en-US" smtClean="0"/>
              <a:t>21</a:t>
            </a:fld>
            <a:endParaRPr lang="en-US" dirty="0"/>
          </a:p>
        </p:txBody>
      </p:sp>
    </p:spTree>
    <p:extLst>
      <p:ext uri="{BB962C8B-B14F-4D97-AF65-F5344CB8AC3E}">
        <p14:creationId xmlns:p14="http://schemas.microsoft.com/office/powerpoint/2010/main" val="222861877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4DBF00E-279C-FA47-BE8C-1B2BBE01C111}" type="slidenum">
              <a:rPr lang="en-US" smtClean="0"/>
              <a:t>24</a:t>
            </a:fld>
            <a:endParaRPr lang="en-US" dirty="0"/>
          </a:p>
        </p:txBody>
      </p:sp>
    </p:spTree>
    <p:extLst>
      <p:ext uri="{BB962C8B-B14F-4D97-AF65-F5344CB8AC3E}">
        <p14:creationId xmlns:p14="http://schemas.microsoft.com/office/powerpoint/2010/main" val="15436162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4DBF00E-279C-FA47-BE8C-1B2BBE01C111}" type="slidenum">
              <a:rPr lang="en-US" smtClean="0"/>
              <a:t>3</a:t>
            </a:fld>
            <a:endParaRPr lang="en-US" dirty="0"/>
          </a:p>
        </p:txBody>
      </p:sp>
    </p:spTree>
    <p:extLst>
      <p:ext uri="{BB962C8B-B14F-4D97-AF65-F5344CB8AC3E}">
        <p14:creationId xmlns:p14="http://schemas.microsoft.com/office/powerpoint/2010/main" val="2614095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indent="-171450" algn="l" defTabSz="457200" rtl="0" eaLnBrk="1" fontAlgn="auto" latinLnBrk="0" hangingPunct="1">
              <a:lnSpc>
                <a:spcPct val="100000"/>
              </a:lnSpc>
              <a:spcBef>
                <a:spcPts val="0"/>
              </a:spcBef>
              <a:spcAft>
                <a:spcPts val="0"/>
              </a:spcAft>
              <a:buClrTx/>
              <a:buSzTx/>
              <a:buFont typeface="Arial"/>
              <a:buChar char="•"/>
              <a:tabLst/>
              <a:defRPr/>
            </a:pPr>
            <a:r>
              <a:rPr lang="en-US" baseline="0" dirty="0" smtClean="0"/>
              <a:t>What is FASD?</a:t>
            </a:r>
          </a:p>
          <a:p>
            <a:pPr marL="171450" marR="0" indent="-171450" algn="l" defTabSz="457200" rtl="0" eaLnBrk="1" fontAlgn="auto" latinLnBrk="0" hangingPunct="1">
              <a:lnSpc>
                <a:spcPct val="100000"/>
              </a:lnSpc>
              <a:spcBef>
                <a:spcPts val="0"/>
              </a:spcBef>
              <a:spcAft>
                <a:spcPts val="0"/>
              </a:spcAft>
              <a:buClrTx/>
              <a:buSzTx/>
              <a:buFont typeface="Arial"/>
              <a:buChar char="•"/>
              <a:tabLst/>
              <a:defRPr/>
            </a:pPr>
            <a:r>
              <a:rPr lang="en-US" baseline="0" dirty="0" smtClean="0"/>
              <a:t>Anecdotally, many individuals who access Housing First and other programs in Calgary are not successful in these programs, especially chronic homelessness, those with high needs and a history of unstable housing (cycling through homelessness/couch surfing, etc.)</a:t>
            </a:r>
          </a:p>
          <a:p>
            <a:pPr marL="171450" marR="0" indent="-171450" algn="l" defTabSz="457200" rtl="0" eaLnBrk="1" fontAlgn="auto" latinLnBrk="0" hangingPunct="1">
              <a:lnSpc>
                <a:spcPct val="100000"/>
              </a:lnSpc>
              <a:spcBef>
                <a:spcPts val="0"/>
              </a:spcBef>
              <a:spcAft>
                <a:spcPts val="0"/>
              </a:spcAft>
              <a:buClrTx/>
              <a:buSzTx/>
              <a:buFont typeface="Arial"/>
              <a:buChar char="•"/>
              <a:tabLst/>
              <a:defRPr/>
            </a:pPr>
            <a:r>
              <a:rPr lang="en-US" baseline="0" dirty="0" smtClean="0"/>
              <a:t>Programs may have rules about missing appointments, certain behavioral restrictions (e.g., having friends over), sobriety requirements that may prevent the individual from being successful due to their disability</a:t>
            </a:r>
          </a:p>
          <a:p>
            <a:pPr marL="171450" marR="0" indent="-171450" algn="l" defTabSz="457200" rtl="0" eaLnBrk="1" fontAlgn="auto" latinLnBrk="0" hangingPunct="1">
              <a:lnSpc>
                <a:spcPct val="100000"/>
              </a:lnSpc>
              <a:spcBef>
                <a:spcPts val="0"/>
              </a:spcBef>
              <a:spcAft>
                <a:spcPts val="0"/>
              </a:spcAft>
              <a:buClrTx/>
              <a:buSzTx/>
              <a:buFont typeface="Arial"/>
              <a:buChar char="•"/>
              <a:tabLst/>
              <a:defRPr/>
            </a:pPr>
            <a:r>
              <a:rPr lang="en-US" baseline="0" dirty="0" smtClean="0"/>
              <a:t>Mirrored issues between those with FASD and those facing chronic homelessness</a:t>
            </a:r>
          </a:p>
        </p:txBody>
      </p:sp>
      <p:sp>
        <p:nvSpPr>
          <p:cNvPr id="4" name="Slide Number Placeholder 3"/>
          <p:cNvSpPr>
            <a:spLocks noGrp="1"/>
          </p:cNvSpPr>
          <p:nvPr>
            <p:ph type="sldNum" sz="quarter" idx="10"/>
          </p:nvPr>
        </p:nvSpPr>
        <p:spPr/>
        <p:txBody>
          <a:bodyPr/>
          <a:lstStyle/>
          <a:p>
            <a:fld id="{C4DBF00E-279C-FA47-BE8C-1B2BBE01C111}" type="slidenum">
              <a:rPr lang="en-US" smtClean="0"/>
              <a:t>5</a:t>
            </a:fld>
            <a:endParaRPr lang="en-US" dirty="0"/>
          </a:p>
        </p:txBody>
      </p:sp>
    </p:spTree>
    <p:extLst>
      <p:ext uri="{BB962C8B-B14F-4D97-AF65-F5344CB8AC3E}">
        <p14:creationId xmlns:p14="http://schemas.microsoft.com/office/powerpoint/2010/main" val="3272319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a:buNone/>
            </a:pPr>
            <a:endParaRPr lang="en-US" dirty="0" smtClean="0"/>
          </a:p>
          <a:p>
            <a:pPr marL="171450" indent="-171450">
              <a:buFont typeface="Arial"/>
              <a:buChar char="•"/>
            </a:pPr>
            <a:r>
              <a:rPr lang="en-US" dirty="0" smtClean="0"/>
              <a:t>Homelessness is one</a:t>
            </a:r>
            <a:r>
              <a:rPr lang="en-US" baseline="0" dirty="0" smtClean="0"/>
              <a:t> of many</a:t>
            </a:r>
            <a:r>
              <a:rPr lang="en-US" dirty="0" smtClean="0"/>
              <a:t> potential secondary disabilities of</a:t>
            </a:r>
            <a:r>
              <a:rPr lang="en-US" baseline="0" dirty="0" smtClean="0"/>
              <a:t> FASD </a:t>
            </a:r>
          </a:p>
          <a:p>
            <a:pPr marL="171450" marR="0" indent="-171450" algn="l" defTabSz="457200" rtl="0" eaLnBrk="1" fontAlgn="auto" latinLnBrk="0" hangingPunct="1">
              <a:lnSpc>
                <a:spcPct val="100000"/>
              </a:lnSpc>
              <a:spcBef>
                <a:spcPts val="0"/>
              </a:spcBef>
              <a:spcAft>
                <a:spcPts val="0"/>
              </a:spcAft>
              <a:buClrTx/>
              <a:buSzTx/>
              <a:buFont typeface="Arial"/>
              <a:buChar char="•"/>
              <a:tabLst/>
              <a:defRPr/>
            </a:pPr>
            <a:r>
              <a:rPr lang="en-US" baseline="0" dirty="0" smtClean="0"/>
              <a:t>Also difficult to identify individuals with FASD within the programs, as many homeless adults do not have a diagnosis, and it is difficult to diagnose, with the limited diagnostic facilities in Calgary as well as the need for historical information to support diagnoses. This creates an issue for service providers – they don’t know what to look for in the individuals, they can’t see the disability, and therefore don’t know that the cognitive disability is causing the challenging behavior. </a:t>
            </a:r>
          </a:p>
          <a:p>
            <a:pPr marL="171450" indent="-171450">
              <a:buFont typeface="Arial"/>
              <a:buChar char="•"/>
            </a:pPr>
            <a:r>
              <a:rPr lang="en-US" baseline="0" dirty="0" smtClean="0"/>
              <a:t>There are many parallels in the characteristics of the homeless population and those with FASD (e.g., difficulties with emotional and impulse control, impaired executive functioning, difficulties with time management, planning, memory, and learning; SAMSHA, 2007)</a:t>
            </a:r>
          </a:p>
          <a:p>
            <a:pPr marL="171450" indent="-171450">
              <a:buFont typeface="Arial"/>
              <a:buChar char="•"/>
            </a:pPr>
            <a:r>
              <a:rPr lang="en-US" baseline="0" dirty="0" smtClean="0"/>
              <a:t>Because of their disability, individuals with FASD may face homelessness and may also need special supports within programs around homelessness, as their cognitive impairments result in being ‘difficult clients’ </a:t>
            </a:r>
          </a:p>
          <a:p>
            <a:pPr marL="171450" indent="-171450">
              <a:buFont typeface="Arial"/>
              <a:buChar char="•"/>
            </a:pPr>
            <a:r>
              <a:rPr lang="en-US" baseline="0" dirty="0" smtClean="0"/>
              <a:t>Judgment</a:t>
            </a:r>
          </a:p>
          <a:p>
            <a:pPr marL="171450" indent="-171450">
              <a:buFont typeface="Arial"/>
              <a:buChar char="•"/>
            </a:pPr>
            <a:r>
              <a:rPr lang="en-US" baseline="0" dirty="0" smtClean="0"/>
              <a:t>Service providers are dealing with crises, see the person as non-compliant</a:t>
            </a:r>
          </a:p>
        </p:txBody>
      </p:sp>
      <p:sp>
        <p:nvSpPr>
          <p:cNvPr id="4" name="Slide Number Placeholder 3"/>
          <p:cNvSpPr>
            <a:spLocks noGrp="1"/>
          </p:cNvSpPr>
          <p:nvPr>
            <p:ph type="sldNum" sz="quarter" idx="10"/>
          </p:nvPr>
        </p:nvSpPr>
        <p:spPr/>
        <p:txBody>
          <a:bodyPr/>
          <a:lstStyle/>
          <a:p>
            <a:fld id="{C4DBF00E-279C-FA47-BE8C-1B2BBE01C111}" type="slidenum">
              <a:rPr lang="en-US" smtClean="0"/>
              <a:t>6</a:t>
            </a:fld>
            <a:endParaRPr lang="en-US" dirty="0"/>
          </a:p>
        </p:txBody>
      </p:sp>
    </p:spTree>
    <p:extLst>
      <p:ext uri="{BB962C8B-B14F-4D97-AF65-F5344CB8AC3E}">
        <p14:creationId xmlns:p14="http://schemas.microsoft.com/office/powerpoint/2010/main" val="3272319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a:buChar char="•"/>
            </a:pPr>
            <a:r>
              <a:rPr lang="en-US" dirty="0" smtClean="0"/>
              <a:t>Project will be very exploratory, as there is limited information in this area</a:t>
            </a:r>
          </a:p>
          <a:p>
            <a:pPr marL="171450" indent="-171450">
              <a:buFont typeface="Arial"/>
              <a:buChar char="•"/>
            </a:pPr>
            <a:r>
              <a:rPr lang="en-US" dirty="0" smtClean="0"/>
              <a:t>Aim will be to develop a FASD-informed service delivery model to support individuals</a:t>
            </a:r>
            <a:r>
              <a:rPr lang="en-US" baseline="0" dirty="0" smtClean="0"/>
              <a:t> with FASD into housing and supports that are appropriate, efficient, and sustainable</a:t>
            </a:r>
          </a:p>
          <a:p>
            <a:pPr marL="171450" indent="-171450">
              <a:buFont typeface="Arial"/>
              <a:buChar char="•"/>
            </a:pPr>
            <a:r>
              <a:rPr lang="en-US" baseline="0" dirty="0" smtClean="0"/>
              <a:t>Want to engage key stakeholders and community partners early so their knowledge/expertise can help to inform the development of the research, and so they can benefit from the findings</a:t>
            </a:r>
            <a:endParaRPr lang="en-US" dirty="0"/>
          </a:p>
        </p:txBody>
      </p:sp>
      <p:sp>
        <p:nvSpPr>
          <p:cNvPr id="4" name="Slide Number Placeholder 3"/>
          <p:cNvSpPr>
            <a:spLocks noGrp="1"/>
          </p:cNvSpPr>
          <p:nvPr>
            <p:ph type="sldNum" sz="quarter" idx="10"/>
          </p:nvPr>
        </p:nvSpPr>
        <p:spPr/>
        <p:txBody>
          <a:bodyPr/>
          <a:lstStyle/>
          <a:p>
            <a:fld id="{C4DBF00E-279C-FA47-BE8C-1B2BBE01C111}" type="slidenum">
              <a:rPr lang="en-US" smtClean="0"/>
              <a:t>7</a:t>
            </a:fld>
            <a:endParaRPr lang="en-US" dirty="0"/>
          </a:p>
        </p:txBody>
      </p:sp>
    </p:spTree>
    <p:extLst>
      <p:ext uri="{BB962C8B-B14F-4D97-AF65-F5344CB8AC3E}">
        <p14:creationId xmlns:p14="http://schemas.microsoft.com/office/powerpoint/2010/main" val="418496989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 identifying these individuals can be difficult – may not disclose</a:t>
            </a:r>
            <a:r>
              <a:rPr lang="en-US" baseline="0" dirty="0" smtClean="0"/>
              <a:t> their diagnosis, may not know their diagnosis</a:t>
            </a:r>
          </a:p>
          <a:p>
            <a:r>
              <a:rPr lang="en-US" baseline="0" dirty="0" smtClean="0"/>
              <a:t>- Appropriate supports can be difficult to obtain – funding may not be available without a diagnosis; limited supports for adults; and limited knowledge about the type of supports that work best for individuals with FASD; concurrent disorders</a:t>
            </a:r>
            <a:endParaRPr lang="en-US" dirty="0"/>
          </a:p>
        </p:txBody>
      </p:sp>
      <p:sp>
        <p:nvSpPr>
          <p:cNvPr id="4" name="Slide Number Placeholder 3"/>
          <p:cNvSpPr>
            <a:spLocks noGrp="1"/>
          </p:cNvSpPr>
          <p:nvPr>
            <p:ph type="sldNum" sz="quarter" idx="10"/>
          </p:nvPr>
        </p:nvSpPr>
        <p:spPr/>
        <p:txBody>
          <a:bodyPr/>
          <a:lstStyle/>
          <a:p>
            <a:fld id="{C4DBF00E-279C-FA47-BE8C-1B2BBE01C111}" type="slidenum">
              <a:rPr lang="en-US" smtClean="0"/>
              <a:t>8</a:t>
            </a:fld>
            <a:endParaRPr lang="en-US" dirty="0"/>
          </a:p>
        </p:txBody>
      </p:sp>
    </p:spTree>
    <p:extLst>
      <p:ext uri="{BB962C8B-B14F-4D97-AF65-F5344CB8AC3E}">
        <p14:creationId xmlns:p14="http://schemas.microsoft.com/office/powerpoint/2010/main" val="290522151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CA" sz="1200" kern="1200" dirty="0" smtClean="0">
                <a:solidFill>
                  <a:schemeClr val="tx1"/>
                </a:solidFill>
                <a:effectLst/>
                <a:latin typeface="+mn-lt"/>
                <a:ea typeface="+mn-ea"/>
                <a:cs typeface="+mn-cs"/>
              </a:rPr>
              <a:t>1) A comprehensive narrative literature review of FASD and promising practices for delivering FASD informed care to people experiencing homelessness. This review will also include a deeper analysis of the relationship between FASD, homelessness and the involvement in other systems including the justice and child welfare; </a:t>
            </a:r>
            <a:endParaRPr lang="en-US" sz="1200" kern="1200" dirty="0" smtClean="0">
              <a:solidFill>
                <a:schemeClr val="tx1"/>
              </a:solidFill>
              <a:effectLst/>
              <a:latin typeface="+mn-lt"/>
              <a:ea typeface="+mn-ea"/>
              <a:cs typeface="+mn-cs"/>
            </a:endParaRPr>
          </a:p>
          <a:p>
            <a:pPr lvl="0"/>
            <a:endParaRPr lang="en-CA" sz="1200" kern="1200" dirty="0" smtClean="0">
              <a:solidFill>
                <a:schemeClr val="tx1"/>
              </a:solidFill>
              <a:effectLst/>
              <a:latin typeface="+mn-lt"/>
              <a:ea typeface="+mn-ea"/>
              <a:cs typeface="+mn-cs"/>
            </a:endParaRPr>
          </a:p>
          <a:p>
            <a:pPr lvl="0"/>
            <a:r>
              <a:rPr lang="en-CA" sz="1200" kern="1200" dirty="0" smtClean="0">
                <a:solidFill>
                  <a:schemeClr val="tx1"/>
                </a:solidFill>
                <a:effectLst/>
                <a:latin typeface="+mn-lt"/>
                <a:ea typeface="+mn-ea"/>
                <a:cs typeface="+mn-cs"/>
              </a:rPr>
              <a:t>2) An environmental scan of local service providers supporting adults with FASD and support services offered to chronically homeless considered “hard to house”, who may have FASD;</a:t>
            </a:r>
            <a:endParaRPr lang="en-US" sz="1200" kern="1200" dirty="0" smtClean="0">
              <a:solidFill>
                <a:schemeClr val="tx1"/>
              </a:solidFill>
              <a:effectLst/>
              <a:latin typeface="+mn-lt"/>
              <a:ea typeface="+mn-ea"/>
              <a:cs typeface="+mn-cs"/>
            </a:endParaRPr>
          </a:p>
          <a:p>
            <a:pPr lvl="0"/>
            <a:endParaRPr lang="en-CA" sz="1200" kern="1200" dirty="0" smtClean="0">
              <a:solidFill>
                <a:schemeClr val="tx1"/>
              </a:solidFill>
              <a:effectLst/>
              <a:latin typeface="+mn-lt"/>
              <a:ea typeface="+mn-ea"/>
              <a:cs typeface="+mn-cs"/>
            </a:endParaRPr>
          </a:p>
          <a:p>
            <a:pPr lvl="0"/>
            <a:r>
              <a:rPr lang="en-CA" sz="1200" kern="1200" dirty="0" smtClean="0">
                <a:solidFill>
                  <a:schemeClr val="tx1"/>
                </a:solidFill>
                <a:effectLst/>
                <a:latin typeface="+mn-lt"/>
                <a:ea typeface="+mn-ea"/>
                <a:cs typeface="+mn-cs"/>
              </a:rPr>
              <a:t>3) Quantitative analysis of HMIS data to assess the number of individuals reporting a diagnosis of FAS or condition along the FASD spectrum, as well as analysis of system utilization, particularly health, child welfare, and justice to assess potential cases of FASD;</a:t>
            </a:r>
          </a:p>
          <a:p>
            <a:pPr lvl="0"/>
            <a:endParaRPr lang="en-US" sz="1200" kern="1200" dirty="0" smtClean="0">
              <a:solidFill>
                <a:schemeClr val="tx1"/>
              </a:solidFill>
              <a:effectLst/>
              <a:latin typeface="+mn-lt"/>
              <a:ea typeface="+mn-ea"/>
              <a:cs typeface="+mn-cs"/>
            </a:endParaRPr>
          </a:p>
          <a:p>
            <a:pPr lvl="0"/>
            <a:r>
              <a:rPr lang="en-CA" sz="1200" kern="1200" dirty="0" smtClean="0">
                <a:solidFill>
                  <a:schemeClr val="tx1"/>
                </a:solidFill>
                <a:effectLst/>
                <a:latin typeface="+mn-lt"/>
                <a:ea typeface="+mn-ea"/>
                <a:cs typeface="+mn-cs"/>
              </a:rPr>
              <a:t>4) Qualitative interviews with 30 chronically homeless adults who have been diagnosed, or suspected to have FASD as identified by program case managers and/or clinicians will take place. Case managers will be provided with a client profile that will be developed by the study team based on FASD research (method 1), inclusive of information on primary and secondary disabilities (social problems) individuals may be demonstrating that are potentially associated with FASD, and asked to identify clients who exhibit similar traits; </a:t>
            </a:r>
            <a:endParaRPr lang="en-US" sz="1200" kern="1200" dirty="0" smtClean="0">
              <a:solidFill>
                <a:schemeClr val="tx1"/>
              </a:solidFill>
              <a:effectLst/>
              <a:latin typeface="+mn-lt"/>
              <a:ea typeface="+mn-ea"/>
              <a:cs typeface="+mn-cs"/>
            </a:endParaRPr>
          </a:p>
          <a:p>
            <a:pPr lvl="0"/>
            <a:endParaRPr lang="en-CA" sz="1200" kern="1200" dirty="0" smtClean="0">
              <a:solidFill>
                <a:schemeClr val="tx1"/>
              </a:solidFill>
              <a:effectLst/>
              <a:latin typeface="+mn-lt"/>
              <a:ea typeface="+mn-ea"/>
              <a:cs typeface="+mn-cs"/>
            </a:endParaRPr>
          </a:p>
          <a:p>
            <a:pPr lvl="0"/>
            <a:r>
              <a:rPr lang="en-CA" sz="1200" kern="1200" dirty="0" smtClean="0">
                <a:solidFill>
                  <a:schemeClr val="tx1"/>
                </a:solidFill>
                <a:effectLst/>
                <a:latin typeface="+mn-lt"/>
                <a:ea typeface="+mn-ea"/>
                <a:cs typeface="+mn-cs"/>
              </a:rPr>
              <a:t>5) Qualitative interviews with 15 service providers to assess housing and support needs for homeless adults with FASD, or suspected FASD, and identify/assess community needs and gaps based on the interview data. Interviews with front line service providers will also be used to assess the level of awareness and competency in the homeless sector related to FASD, including access to adult diagnostic centres.</a:t>
            </a:r>
            <a:endParaRPr lang="en-US" sz="1200" kern="1200" dirty="0" smtClean="0">
              <a:solidFill>
                <a:schemeClr val="tx1"/>
              </a:solidFill>
              <a:effectLst/>
              <a:latin typeface="+mn-lt"/>
              <a:ea typeface="+mn-ea"/>
              <a:cs typeface="+mn-cs"/>
            </a:endParaRPr>
          </a:p>
          <a:p>
            <a:r>
              <a:rPr lang="en-CA" sz="1200" b="1"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C4DBF00E-279C-FA47-BE8C-1B2BBE01C111}" type="slidenum">
              <a:rPr lang="en-US" smtClean="0"/>
              <a:t>9</a:t>
            </a:fld>
            <a:endParaRPr lang="en-US" dirty="0"/>
          </a:p>
        </p:txBody>
      </p:sp>
    </p:spTree>
    <p:extLst>
      <p:ext uri="{BB962C8B-B14F-4D97-AF65-F5344CB8AC3E}">
        <p14:creationId xmlns:p14="http://schemas.microsoft.com/office/powerpoint/2010/main" val="193836409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4DBF00E-279C-FA47-BE8C-1B2BBE01C111}" type="slidenum">
              <a:rPr lang="en-US" smtClean="0"/>
              <a:t>10</a:t>
            </a:fld>
            <a:endParaRPr lang="en-US" dirty="0"/>
          </a:p>
        </p:txBody>
      </p:sp>
    </p:spTree>
    <p:extLst>
      <p:ext uri="{BB962C8B-B14F-4D97-AF65-F5344CB8AC3E}">
        <p14:creationId xmlns:p14="http://schemas.microsoft.com/office/powerpoint/2010/main" val="242269066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Childhood History</a:t>
            </a:r>
          </a:p>
          <a:p>
            <a:r>
              <a:rPr lang="en-US" dirty="0" smtClean="0"/>
              <a:t>Maternal Alcohol Use</a:t>
            </a:r>
          </a:p>
          <a:p>
            <a:r>
              <a:rPr lang="en-US" dirty="0" smtClean="0"/>
              <a:t>Education</a:t>
            </a:r>
          </a:p>
          <a:p>
            <a:r>
              <a:rPr lang="en-US" dirty="0" smtClean="0"/>
              <a:t>Criminal History</a:t>
            </a:r>
          </a:p>
          <a:p>
            <a:r>
              <a:rPr lang="en-US" dirty="0" smtClean="0"/>
              <a:t>Substance Use</a:t>
            </a:r>
          </a:p>
          <a:p>
            <a:r>
              <a:rPr lang="en-US" dirty="0" smtClean="0"/>
              <a:t>Employment and Income</a:t>
            </a:r>
          </a:p>
          <a:p>
            <a:r>
              <a:rPr lang="en-US" dirty="0" smtClean="0"/>
              <a:t>Living situations</a:t>
            </a:r>
          </a:p>
          <a:p>
            <a:r>
              <a:rPr lang="en-US" dirty="0" smtClean="0"/>
              <a:t>Mental Health</a:t>
            </a:r>
          </a:p>
          <a:p>
            <a:r>
              <a:rPr lang="en-US" dirty="0" smtClean="0"/>
              <a:t>Day-to-day behaviors</a:t>
            </a:r>
          </a:p>
          <a:p>
            <a:endParaRPr lang="en-US" dirty="0"/>
          </a:p>
        </p:txBody>
      </p:sp>
      <p:sp>
        <p:nvSpPr>
          <p:cNvPr id="4" name="Slide Number Placeholder 3"/>
          <p:cNvSpPr>
            <a:spLocks noGrp="1"/>
          </p:cNvSpPr>
          <p:nvPr>
            <p:ph type="sldNum" sz="quarter" idx="10"/>
          </p:nvPr>
        </p:nvSpPr>
        <p:spPr/>
        <p:txBody>
          <a:bodyPr/>
          <a:lstStyle/>
          <a:p>
            <a:fld id="{C4DBF00E-279C-FA47-BE8C-1B2BBE01C111}" type="slidenum">
              <a:rPr lang="en-US" smtClean="0"/>
              <a:t>11</a:t>
            </a:fld>
            <a:endParaRPr lang="en-US" dirty="0"/>
          </a:p>
        </p:txBody>
      </p:sp>
    </p:spTree>
    <p:extLst>
      <p:ext uri="{BB962C8B-B14F-4D97-AF65-F5344CB8AC3E}">
        <p14:creationId xmlns:p14="http://schemas.microsoft.com/office/powerpoint/2010/main" val="12716502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CA"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CA"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34D8DEE8-7A87-4E01-8ADE-4C49CDD43F74}" type="datetime1">
              <a:rPr lang="en-US" smtClean="0"/>
              <a:pPr/>
              <a:t>15-05-08</a:t>
            </a:fld>
            <a:endParaRPr lang="en-US" dirty="0"/>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US" dirty="0"/>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8B37D5FE-740C-46F5-801A-FA5477D9711F}" type="slidenum">
              <a:rPr lang="en-US" smtClean="0"/>
              <a:pPr/>
              <a:t>‹#›</a:t>
            </a:fld>
            <a:endParaRPr lang="en-US" dirty="0"/>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Date Placeholder 3"/>
          <p:cNvSpPr>
            <a:spLocks noGrp="1"/>
          </p:cNvSpPr>
          <p:nvPr>
            <p:ph type="dt" sz="half" idx="10"/>
          </p:nvPr>
        </p:nvSpPr>
        <p:spPr/>
        <p:txBody>
          <a:bodyPr/>
          <a:lstStyle/>
          <a:p>
            <a:fld id="{7F8F9461-E3EB-40CD-B93F-E5CBBBD8E0BA}" type="datetimeFigureOut">
              <a:rPr lang="en-US" smtClean="0"/>
              <a:pPr/>
              <a:t>15-05-08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4EA7543-9AAE-4E9F-B28C-4FCCFD07D42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CA"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Date Placeholder 3"/>
          <p:cNvSpPr>
            <a:spLocks noGrp="1"/>
          </p:cNvSpPr>
          <p:nvPr>
            <p:ph type="dt" sz="half" idx="10"/>
          </p:nvPr>
        </p:nvSpPr>
        <p:spPr/>
        <p:txBody>
          <a:bodyPr/>
          <a:lstStyle/>
          <a:p>
            <a:fld id="{60578FA3-38AD-400D-A4D2-18E8EF129E5F}" type="datetime1">
              <a:rPr lang="en-US" smtClean="0"/>
              <a:pPr/>
              <a:t>15-05-08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7886C9C-DC18-4195-8FD5-A50AA931D419}"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Content Placeholder 2"/>
          <p:cNvSpPr>
            <a:spLocks noGrp="1"/>
          </p:cNvSpPr>
          <p:nvPr>
            <p:ph idx="1"/>
          </p:nvPr>
        </p:nvSpPr>
        <p:spPr/>
        <p:txBody>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dirty="0"/>
          </a:p>
        </p:txBody>
      </p:sp>
      <p:sp>
        <p:nvSpPr>
          <p:cNvPr id="4" name="Date Placeholder 3"/>
          <p:cNvSpPr>
            <a:spLocks noGrp="1"/>
          </p:cNvSpPr>
          <p:nvPr>
            <p:ph type="dt" sz="half" idx="10"/>
          </p:nvPr>
        </p:nvSpPr>
        <p:spPr/>
        <p:txBody>
          <a:bodyPr/>
          <a:lstStyle/>
          <a:p>
            <a:fld id="{A2EFF424-F111-43CB-9C75-D52325012943}" type="datetime1">
              <a:rPr lang="en-US" smtClean="0"/>
              <a:pPr/>
              <a:t>15-05-08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7886C9C-DC18-4195-8FD5-A50AA931D419}"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CA"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CA" smtClean="0"/>
              <a:t>Click to edit Master text styles</a:t>
            </a:r>
          </a:p>
        </p:txBody>
      </p:sp>
      <p:sp>
        <p:nvSpPr>
          <p:cNvPr id="4" name="Date Placeholder 3"/>
          <p:cNvSpPr>
            <a:spLocks noGrp="1"/>
          </p:cNvSpPr>
          <p:nvPr>
            <p:ph type="dt" sz="half" idx="10"/>
          </p:nvPr>
        </p:nvSpPr>
        <p:spPr/>
        <p:txBody>
          <a:bodyPr/>
          <a:lstStyle/>
          <a:p>
            <a:fld id="{74A8BBF0-342D-409A-9C0A-B1B451E92883}" type="datetime1">
              <a:rPr lang="en-US" smtClean="0"/>
              <a:pPr/>
              <a:t>15-05-08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algn="r"/>
            <a:fld id="{F7886C9C-DC18-4195-8FD5-A50AA931D419}" type="slidenum">
              <a:rPr lang="en-US" smtClean="0"/>
              <a:pPr algn="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5" name="Date Placeholder 4"/>
          <p:cNvSpPr>
            <a:spLocks noGrp="1"/>
          </p:cNvSpPr>
          <p:nvPr>
            <p:ph type="dt" sz="half" idx="10"/>
          </p:nvPr>
        </p:nvSpPr>
        <p:spPr/>
        <p:txBody>
          <a:bodyPr/>
          <a:lstStyle/>
          <a:p>
            <a:fld id="{345DA190-4BDC-4D39-B5BB-A14B3E8B1B3D}" type="datetime1">
              <a:rPr lang="en-US" smtClean="0"/>
              <a:pPr/>
              <a:t>15-05-08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7886C9C-DC18-4195-8FD5-A50AA931D419}" type="slidenum">
              <a:rPr lang="en-US" smtClean="0"/>
              <a:pPr/>
              <a:t>‹#›</a:t>
            </a:fld>
            <a:endParaRPr lang="en-US" dirty="0"/>
          </a:p>
        </p:txBody>
      </p:sp>
      <p:sp>
        <p:nvSpPr>
          <p:cNvPr id="9" name="Content Placeholder 8"/>
          <p:cNvSpPr>
            <a:spLocks noGrp="1"/>
          </p:cNvSpPr>
          <p:nvPr>
            <p:ph sz="quarter" idx="13"/>
          </p:nvPr>
        </p:nvSpPr>
        <p:spPr>
          <a:xfrm>
            <a:off x="1042416" y="2313432"/>
            <a:ext cx="3419856" cy="3493008"/>
          </a:xfrm>
        </p:spPr>
        <p:txBody>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CA"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dirty="0"/>
          </a:p>
        </p:txBody>
      </p:sp>
      <p:sp>
        <p:nvSpPr>
          <p:cNvPr id="7" name="Date Placeholder 6"/>
          <p:cNvSpPr>
            <a:spLocks noGrp="1"/>
          </p:cNvSpPr>
          <p:nvPr>
            <p:ph type="dt" sz="half" idx="10"/>
          </p:nvPr>
        </p:nvSpPr>
        <p:spPr/>
        <p:txBody>
          <a:bodyPr/>
          <a:lstStyle/>
          <a:p>
            <a:fld id="{581D52F2-9B11-4FC0-9217-7D20B3AC9849}" type="datetime1">
              <a:rPr lang="en-US" smtClean="0"/>
              <a:pPr/>
              <a:t>15-05-08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F7886C9C-DC18-4195-8FD5-A50AA931D419}"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Date Placeholder 2"/>
          <p:cNvSpPr>
            <a:spLocks noGrp="1"/>
          </p:cNvSpPr>
          <p:nvPr>
            <p:ph type="dt" sz="half" idx="10"/>
          </p:nvPr>
        </p:nvSpPr>
        <p:spPr/>
        <p:txBody>
          <a:bodyPr/>
          <a:lstStyle/>
          <a:p>
            <a:fld id="{4CF13737-8506-438E-ABC0-0BE7E06DCCA6}" type="datetime1">
              <a:rPr lang="en-US" smtClean="0"/>
              <a:pPr/>
              <a:t>15-05-08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F7886C9C-DC18-4195-8FD5-A50AA931D419}"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41D58AA-1C84-40C9-BFEE-631CCB17636C}" type="datetime1">
              <a:rPr lang="en-US" smtClean="0"/>
              <a:pPr/>
              <a:t>15-05-08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F7886C9C-DC18-4195-8FD5-A50AA931D419}"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Date Placeholder 4"/>
          <p:cNvSpPr>
            <a:spLocks noGrp="1"/>
          </p:cNvSpPr>
          <p:nvPr>
            <p:ph type="dt" sz="half" idx="10"/>
          </p:nvPr>
        </p:nvSpPr>
        <p:spPr/>
        <p:txBody>
          <a:bodyPr/>
          <a:lstStyle/>
          <a:p>
            <a:fld id="{936542C1-4E96-413B-B72E-6C4B39D85C9D}" type="datetime1">
              <a:rPr lang="en-US" smtClean="0"/>
              <a:pPr/>
              <a:t>15-05-08</a:t>
            </a:fld>
            <a:endParaRPr lang="en-US" dirty="0"/>
          </a:p>
        </p:txBody>
      </p:sp>
      <p:sp>
        <p:nvSpPr>
          <p:cNvPr id="7" name="Slide Number Placeholder 6"/>
          <p:cNvSpPr>
            <a:spLocks noGrp="1"/>
          </p:cNvSpPr>
          <p:nvPr>
            <p:ph type="sldNum" sz="quarter" idx="12"/>
          </p:nvPr>
        </p:nvSpPr>
        <p:spPr/>
        <p:txBody>
          <a:bodyPr/>
          <a:lstStyle/>
          <a:p>
            <a:fld id="{8B37D5FE-740C-46F5-801A-FA5477D9711F}" type="slidenum">
              <a:rPr lang="en-US" smtClean="0"/>
              <a:pPr/>
              <a:t>‹#›</a:t>
            </a:fld>
            <a:endParaRPr lang="en-US" dirty="0"/>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dirty="0"/>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CA"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CA"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CA" dirty="0" smtClean="0"/>
              <a:t>Drag picture to placeholder or click icon to add</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p:txBody>
          <a:bodyPr/>
          <a:lstStyle/>
          <a:p>
            <a:fld id="{F0542AA2-D442-471A-9D69-80392E1E581D}" type="datetime1">
              <a:rPr lang="en-US" smtClean="0"/>
              <a:pPr/>
              <a:t>15-05-08</a:t>
            </a:fld>
            <a:endParaRPr lang="en-US" dirty="0"/>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dirty="0"/>
          </a:p>
        </p:txBody>
      </p:sp>
      <p:sp>
        <p:nvSpPr>
          <p:cNvPr id="7" name="Slide Number Placeholder 6"/>
          <p:cNvSpPr>
            <a:spLocks noGrp="1"/>
          </p:cNvSpPr>
          <p:nvPr>
            <p:ph type="sldNum" sz="quarter" idx="12"/>
          </p:nvPr>
        </p:nvSpPr>
        <p:spPr/>
        <p:txBody>
          <a:bodyPr/>
          <a:lstStyle/>
          <a:p>
            <a:fld id="{F7886C9C-DC18-4195-8FD5-A50AA931D419}"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CA"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EC43563C-D9B3-4432-B336-144C997D6215}" type="datetime1">
              <a:rPr lang="en-US" smtClean="0"/>
              <a:pPr/>
              <a:t>15-05-08</a:t>
            </a:fld>
            <a:endParaRPr lang="en-US" dirty="0"/>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US" dirty="0"/>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pPr algn="r"/>
            <a:fld id="{F7886C9C-DC18-4195-8FD5-A50AA931D419}" type="slidenum">
              <a:rPr lang="en-US" smtClean="0"/>
              <a:pPr algn="r"/>
              <a:t>‹#›</a:t>
            </a:fld>
            <a:endParaRPr lang="en-US" dirty="0"/>
          </a:p>
        </p:txBody>
      </p:sp>
    </p:spTree>
  </p:cSld>
  <p:clrMap bg1="lt1" tx1="dk1" bg2="lt2" tx2="dk2" accent1="accent1" accent2="accent2" accent3="accent3" accent4="accent4" accent5="accent5" accent6="accent6" hlink="hlink" folHlink="folHlink"/>
  <p:sldLayoutIdLst>
    <p:sldLayoutId id="2147483694" r:id="rId1"/>
    <p:sldLayoutId id="2147483695" r:id="rId2"/>
    <p:sldLayoutId id="2147483696" r:id="rId3"/>
    <p:sldLayoutId id="2147483697" r:id="rId4"/>
    <p:sldLayoutId id="2147483698" r:id="rId5"/>
    <p:sldLayoutId id="2147483699" r:id="rId6"/>
    <p:sldLayoutId id="2147483700" r:id="rId7"/>
    <p:sldLayoutId id="2147483701" r:id="rId8"/>
    <p:sldLayoutId id="2147483702" r:id="rId9"/>
    <p:sldLayoutId id="2147483703" r:id="rId10"/>
    <p:sldLayoutId id="2147483704" r:id="rId11"/>
  </p:sldLayoutIdLst>
  <p:hf sldNum="0" hdr="0" ftr="0" dt="0"/>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4" Type="http://schemas.openxmlformats.org/officeDocument/2006/relationships/image" Target="../media/image3.jpeg"/><Relationship Id="rId5" Type="http://schemas.openxmlformats.org/officeDocument/2006/relationships/image" Target="../media/image4.png"/><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8.xml"/><Relationship Id="rId3" Type="http://schemas.openxmlformats.org/officeDocument/2006/relationships/image" Target="../media/image7.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 Id="rId3" Type="http://schemas.openxmlformats.org/officeDocument/2006/relationships/image" Target="../media/image8.wmf"/></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mailto:meaghan@calgaryhomeless.com" TargetMode="External"/><Relationship Id="rId4" Type="http://schemas.openxmlformats.org/officeDocument/2006/relationships/hyperlink" Target="mailto:badry@ucalgary.ca" TargetMode="External"/><Relationship Id="rId5" Type="http://schemas.openxmlformats.org/officeDocument/2006/relationships/hyperlink" Target="mailto:cwalsh@ucalgary.ca" TargetMode="External"/><Relationship Id="rId6" Type="http://schemas.openxmlformats.org/officeDocument/2006/relationships/hyperlink" Target="mailto:kaylee.ramage@ucalgary.ca" TargetMode="External"/><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fasd.alberta.ca/" TargetMode="External"/><Relationship Id="rId3" Type="http://schemas.openxmlformats.org/officeDocument/2006/relationships/hyperlink" Target="http://fasdchildwelfare.ca/"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seniors.alberta.ca/PIDD/policies/CISF.pdf" TargetMode="External"/><Relationship Id="rId3" Type="http://schemas.openxmlformats.org/officeDocument/2006/relationships/hyperlink" Target="http://calgaryhomeless.com/assets/research/Summer-2012-Point-In-Time-Count.pdf" TargetMode="Externa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 Id="rId3" Type="http://schemas.openxmlformats.org/officeDocument/2006/relationships/image" Target="../media/image9.jpe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5.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6.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idx="4294967295"/>
          </p:nvPr>
        </p:nvSpPr>
        <p:spPr>
          <a:xfrm>
            <a:off x="592282" y="623960"/>
            <a:ext cx="8094517" cy="1962222"/>
          </a:xfrm>
        </p:spPr>
        <p:txBody>
          <a:bodyPr>
            <a:normAutofit fontScale="90000"/>
          </a:bodyPr>
          <a:lstStyle/>
          <a:p>
            <a:pPr algn="ctr"/>
            <a:r>
              <a:rPr lang="en-US" sz="3600" b="1" dirty="0" smtClean="0">
                <a:effectLst>
                  <a:outerShdw blurRad="38100" dist="38100" dir="2700000" algn="tl">
                    <a:srgbClr val="000000">
                      <a:alpha val="43137"/>
                    </a:srgbClr>
                  </a:outerShdw>
                </a:effectLst>
              </a:rPr>
              <a:t>Delivering Housing &amp; Support Interventions to Chronically &amp; Episodically Homeless with FASD </a:t>
            </a:r>
            <a:r>
              <a:rPr lang="en-US" sz="1600" dirty="0"/>
              <a:t/>
            </a:r>
            <a:br>
              <a:rPr lang="en-US" sz="1600" dirty="0"/>
            </a:br>
            <a:r>
              <a:rPr lang="en-US" sz="1600" b="1" dirty="0" smtClean="0"/>
              <a:t>(FETAL ALCOHOL SPECTRUM DISORDER)</a:t>
            </a:r>
            <a:endParaRPr lang="en-US" sz="1600" b="1" dirty="0"/>
          </a:p>
        </p:txBody>
      </p:sp>
      <p:sp>
        <p:nvSpPr>
          <p:cNvPr id="4" name="Subtitle 1"/>
          <p:cNvSpPr txBox="1">
            <a:spLocks/>
          </p:cNvSpPr>
          <p:nvPr/>
        </p:nvSpPr>
        <p:spPr>
          <a:xfrm>
            <a:off x="958129" y="2747819"/>
            <a:ext cx="7598182" cy="2125700"/>
          </a:xfrm>
          <a:prstGeom prst="rect">
            <a:avLst/>
          </a:prstGeom>
        </p:spPr>
        <p:txBody>
          <a:bodyPr vert="horz" lIns="91440" tIns="45720" rIns="91440" bIns="45720" rtlCol="0" anchor="ctr">
            <a:normAutofit/>
          </a:bodyPr>
          <a:lstStyle>
            <a:lvl1pPr marL="0" indent="0" algn="l" defTabSz="914400" rtl="0" eaLnBrk="1" latinLnBrk="0" hangingPunct="1">
              <a:spcBef>
                <a:spcPct val="20000"/>
              </a:spcBef>
              <a:buClr>
                <a:schemeClr val="accent1"/>
              </a:buClr>
              <a:buFont typeface="Wingdings 2" pitchFamily="18" charset="2"/>
              <a:buNone/>
              <a:defRPr sz="1900" kern="1200" spc="150" baseline="0">
                <a:solidFill>
                  <a:srgbClr val="FFFFFF"/>
                </a:solidFill>
                <a:latin typeface="+mn-lt"/>
                <a:ea typeface="+mn-ea"/>
                <a:cs typeface="+mn-cs"/>
              </a:defRPr>
            </a:lvl1pPr>
            <a:lvl2pPr marL="457200" indent="0" algn="ctr" defTabSz="914400" rtl="0" eaLnBrk="1" latinLnBrk="0" hangingPunct="1">
              <a:spcBef>
                <a:spcPct val="20000"/>
              </a:spcBef>
              <a:buClr>
                <a:schemeClr val="accent2"/>
              </a:buClr>
              <a:buFont typeface="Wingdings" pitchFamily="2" charset="2"/>
              <a:buNone/>
              <a:defRPr sz="1800" kern="1200" spc="100" baseline="0">
                <a:solidFill>
                  <a:schemeClr val="tx1">
                    <a:tint val="75000"/>
                  </a:schemeClr>
                </a:solidFill>
                <a:latin typeface="+mn-lt"/>
                <a:ea typeface="+mn-ea"/>
                <a:cs typeface="+mn-cs"/>
              </a:defRPr>
            </a:lvl2pPr>
            <a:lvl3pPr marL="914400" indent="0" algn="ctr" defTabSz="914400" rtl="0" eaLnBrk="1" latinLnBrk="0" hangingPunct="1">
              <a:spcBef>
                <a:spcPct val="20000"/>
              </a:spcBef>
              <a:buClr>
                <a:schemeClr val="accent3"/>
              </a:buClr>
              <a:buFont typeface="Wingdings" pitchFamily="2" charset="2"/>
              <a:buNone/>
              <a:defRPr sz="1600" kern="1200" spc="100" baseline="0">
                <a:solidFill>
                  <a:schemeClr val="tx1">
                    <a:tint val="75000"/>
                  </a:schemeClr>
                </a:solidFill>
                <a:latin typeface="+mn-lt"/>
                <a:ea typeface="+mn-ea"/>
                <a:cs typeface="+mn-cs"/>
              </a:defRPr>
            </a:lvl3pPr>
            <a:lvl4pPr marL="1371600" indent="0" algn="ctr" defTabSz="914400" rtl="0" eaLnBrk="1" latinLnBrk="0" hangingPunct="1">
              <a:spcBef>
                <a:spcPct val="20000"/>
              </a:spcBef>
              <a:buClr>
                <a:schemeClr val="accent4"/>
              </a:buClr>
              <a:buFont typeface="Wingdings" pitchFamily="2" charset="2"/>
              <a:buNone/>
              <a:defRPr sz="1400" kern="1200">
                <a:solidFill>
                  <a:schemeClr val="tx1">
                    <a:tint val="75000"/>
                  </a:schemeClr>
                </a:solidFill>
                <a:latin typeface="+mn-lt"/>
                <a:ea typeface="+mn-ea"/>
                <a:cs typeface="+mn-cs"/>
              </a:defRPr>
            </a:lvl4pPr>
            <a:lvl5pPr marL="1828800" indent="0" algn="ctr" defTabSz="914400" rtl="0" eaLnBrk="1" latinLnBrk="0" hangingPunct="1">
              <a:spcBef>
                <a:spcPct val="20000"/>
              </a:spcBef>
              <a:buClr>
                <a:schemeClr val="accent6"/>
              </a:buClr>
              <a:buFont typeface="Wingdings" pitchFamily="2" charset="2"/>
              <a:buNone/>
              <a:defRPr sz="1300" kern="1200" spc="100" baseline="0">
                <a:solidFill>
                  <a:schemeClr val="tx1">
                    <a:tint val="75000"/>
                  </a:schemeClr>
                </a:solidFill>
                <a:latin typeface="+mn-lt"/>
                <a:ea typeface="+mn-ea"/>
                <a:cs typeface="+mn-cs"/>
              </a:defRPr>
            </a:lvl5pPr>
            <a:lvl6pPr marL="2286000" indent="0" algn="ctr" defTabSz="914400" rtl="0" eaLnBrk="1" latinLnBrk="0" hangingPunct="1">
              <a:spcBef>
                <a:spcPct val="20000"/>
              </a:spcBef>
              <a:buClr>
                <a:schemeClr val="accent1"/>
              </a:buClr>
              <a:buFont typeface="Wingdings" pitchFamily="2" charset="2"/>
              <a:buNone/>
              <a:defRPr sz="1200" kern="1200">
                <a:solidFill>
                  <a:schemeClr val="tx1">
                    <a:tint val="75000"/>
                  </a:schemeClr>
                </a:solidFill>
                <a:latin typeface="+mn-lt"/>
                <a:ea typeface="+mn-ea"/>
                <a:cs typeface="+mn-cs"/>
              </a:defRPr>
            </a:lvl6pPr>
            <a:lvl7pPr marL="2743200" indent="0" algn="ctr" defTabSz="914400" rtl="0" eaLnBrk="1" latinLnBrk="0" hangingPunct="1">
              <a:spcBef>
                <a:spcPct val="20000"/>
              </a:spcBef>
              <a:buClr>
                <a:schemeClr val="accent2"/>
              </a:buClr>
              <a:buFont typeface="Wingdings" pitchFamily="2" charset="2"/>
              <a:buNone/>
              <a:defRPr sz="1200" kern="1200">
                <a:solidFill>
                  <a:schemeClr val="tx1">
                    <a:tint val="75000"/>
                  </a:schemeClr>
                </a:solidFill>
                <a:latin typeface="+mn-lt"/>
                <a:ea typeface="+mn-ea"/>
                <a:cs typeface="+mn-cs"/>
              </a:defRPr>
            </a:lvl7pPr>
            <a:lvl8pPr marL="3200400" indent="0" algn="ctr" defTabSz="914400" rtl="0" eaLnBrk="1" latinLnBrk="0" hangingPunct="1">
              <a:spcBef>
                <a:spcPct val="20000"/>
              </a:spcBef>
              <a:buClr>
                <a:schemeClr val="accent3"/>
              </a:buClr>
              <a:buFont typeface="Wingdings" pitchFamily="2" charset="2"/>
              <a:buNone/>
              <a:defRPr sz="1200" kern="1200">
                <a:solidFill>
                  <a:schemeClr val="tx1">
                    <a:tint val="75000"/>
                  </a:schemeClr>
                </a:solidFill>
                <a:latin typeface="+mn-lt"/>
                <a:ea typeface="+mn-ea"/>
                <a:cs typeface="+mn-cs"/>
              </a:defRPr>
            </a:lvl8pPr>
            <a:lvl9pPr marL="3657600" indent="0" algn="ctr" defTabSz="914400" rtl="0" eaLnBrk="1" latinLnBrk="0" hangingPunct="1">
              <a:spcBef>
                <a:spcPct val="20000"/>
              </a:spcBef>
              <a:buClr>
                <a:schemeClr val="accent5"/>
              </a:buClr>
              <a:buFont typeface="Wingdings" pitchFamily="2" charset="2"/>
              <a:buNone/>
              <a:defRPr sz="1200" kern="1200">
                <a:solidFill>
                  <a:schemeClr val="tx1">
                    <a:tint val="75000"/>
                  </a:schemeClr>
                </a:solidFill>
                <a:latin typeface="+mn-lt"/>
                <a:ea typeface="+mn-ea"/>
                <a:cs typeface="+mn-cs"/>
              </a:defRPr>
            </a:lvl9pPr>
          </a:lstStyle>
          <a:p>
            <a:pPr algn="ctr"/>
            <a:r>
              <a:rPr lang="en-US" sz="1600" b="1" i="1" dirty="0" smtClean="0">
                <a:solidFill>
                  <a:schemeClr val="tx1"/>
                </a:solidFill>
              </a:rPr>
              <a:t>Presentation at the 7 Cities Housing First Conference</a:t>
            </a:r>
          </a:p>
          <a:p>
            <a:pPr algn="ctr"/>
            <a:r>
              <a:rPr lang="en-US" sz="1600" b="1" i="1" dirty="0" smtClean="0">
                <a:solidFill>
                  <a:schemeClr val="tx1"/>
                </a:solidFill>
              </a:rPr>
              <a:t>Edmonton, AB</a:t>
            </a:r>
          </a:p>
          <a:p>
            <a:pPr algn="ctr"/>
            <a:r>
              <a:rPr lang="en-US" sz="1600" b="1" i="1" dirty="0" smtClean="0">
                <a:solidFill>
                  <a:schemeClr val="tx1"/>
                </a:solidFill>
              </a:rPr>
              <a:t>May 8, 2015</a:t>
            </a:r>
            <a:endParaRPr lang="en-US" sz="1600" i="1" dirty="0" smtClean="0">
              <a:solidFill>
                <a:schemeClr val="tx1"/>
              </a:solidFill>
            </a:endParaRPr>
          </a:p>
          <a:p>
            <a:pPr algn="ctr"/>
            <a:r>
              <a:rPr lang="en-US" sz="1400" i="1" dirty="0" smtClean="0">
                <a:solidFill>
                  <a:schemeClr val="tx1"/>
                </a:solidFill>
              </a:rPr>
              <a:t>Kaylee </a:t>
            </a:r>
            <a:r>
              <a:rPr lang="en-US" sz="1400" i="1" dirty="0">
                <a:solidFill>
                  <a:schemeClr val="tx1"/>
                </a:solidFill>
              </a:rPr>
              <a:t>Ramage, </a:t>
            </a:r>
            <a:r>
              <a:rPr lang="en-US" sz="1400" i="1" dirty="0" smtClean="0">
                <a:solidFill>
                  <a:schemeClr val="tx1"/>
                </a:solidFill>
              </a:rPr>
              <a:t>MSc</a:t>
            </a:r>
            <a:r>
              <a:rPr lang="en-US" sz="1400" i="1" dirty="0">
                <a:solidFill>
                  <a:schemeClr val="tx1"/>
                </a:solidFill>
              </a:rPr>
              <a:t>.(University of </a:t>
            </a:r>
            <a:r>
              <a:rPr lang="en-US" sz="1400" i="1" dirty="0" smtClean="0">
                <a:solidFill>
                  <a:schemeClr val="tx1"/>
                </a:solidFill>
              </a:rPr>
              <a:t>Calgary</a:t>
            </a:r>
            <a:r>
              <a:rPr lang="en-US" sz="1400" i="1" dirty="0">
                <a:solidFill>
                  <a:schemeClr val="tx1"/>
                </a:solidFill>
              </a:rPr>
              <a:t>)</a:t>
            </a:r>
            <a:endParaRPr lang="en-US" sz="1400" i="1" dirty="0" smtClean="0">
              <a:solidFill>
                <a:schemeClr val="tx1"/>
              </a:solidFill>
            </a:endParaRPr>
          </a:p>
          <a:p>
            <a:pPr algn="ctr"/>
            <a:r>
              <a:rPr lang="en-US" sz="1400" i="1" dirty="0" smtClean="0">
                <a:solidFill>
                  <a:schemeClr val="tx1"/>
                </a:solidFill>
              </a:rPr>
              <a:t>Dorothy Badry, PhD, RSW (University of Calgary FSW) </a:t>
            </a:r>
          </a:p>
          <a:p>
            <a:pPr algn="ctr"/>
            <a:r>
              <a:rPr lang="en-US" sz="1400" i="1" dirty="0" smtClean="0">
                <a:solidFill>
                  <a:schemeClr val="tx1"/>
                </a:solidFill>
              </a:rPr>
              <a:t>Christine </a:t>
            </a:r>
            <a:r>
              <a:rPr lang="en-US" sz="1400" i="1" dirty="0">
                <a:solidFill>
                  <a:schemeClr val="tx1"/>
                </a:solidFill>
              </a:rPr>
              <a:t>Walsh, PhD, RSW  </a:t>
            </a:r>
            <a:r>
              <a:rPr lang="en-US" sz="1400" i="1" dirty="0" smtClean="0">
                <a:solidFill>
                  <a:schemeClr val="tx1"/>
                </a:solidFill>
              </a:rPr>
              <a:t>(University of Calgary FSW)</a:t>
            </a:r>
            <a:endParaRPr lang="en-US" sz="1400" i="1" dirty="0">
              <a:solidFill>
                <a:schemeClr val="tx1"/>
              </a:solidFill>
            </a:endParaRPr>
          </a:p>
          <a:p>
            <a:pPr algn="ctr"/>
            <a:r>
              <a:rPr lang="en-US" sz="1400" i="1" dirty="0" smtClean="0">
                <a:solidFill>
                  <a:schemeClr val="tx1"/>
                </a:solidFill>
              </a:rPr>
              <a:t>Meaghan Bell, MA.  (Calgary Homeless Foundation)</a:t>
            </a:r>
          </a:p>
          <a:p>
            <a:pPr algn="ctr"/>
            <a:endParaRPr lang="en-US" sz="1800" i="1" dirty="0" smtClean="0">
              <a:solidFill>
                <a:schemeClr val="tx1"/>
              </a:solidFill>
            </a:endParaRPr>
          </a:p>
        </p:txBody>
      </p:sp>
      <p:pic>
        <p:nvPicPr>
          <p:cNvPr id="5" name="Picture 4" descr="imgres.jpg"/>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570882" y="5586236"/>
            <a:ext cx="2084411" cy="788079"/>
          </a:xfrm>
          <a:prstGeom prst="rect">
            <a:avLst/>
          </a:prstGeom>
        </p:spPr>
      </p:pic>
      <p:sp>
        <p:nvSpPr>
          <p:cNvPr id="7" name="Subtitle 1"/>
          <p:cNvSpPr txBox="1">
            <a:spLocks/>
          </p:cNvSpPr>
          <p:nvPr/>
        </p:nvSpPr>
        <p:spPr>
          <a:xfrm>
            <a:off x="519491" y="4121021"/>
            <a:ext cx="5021744" cy="959336"/>
          </a:xfrm>
          <a:prstGeom prst="rect">
            <a:avLst/>
          </a:prstGeom>
        </p:spPr>
        <p:txBody>
          <a:bodyPr vert="horz" lIns="91440" tIns="45720" rIns="91440" bIns="45720" rtlCol="0" anchor="ctr">
            <a:normAutofit/>
          </a:bodyPr>
          <a:lstStyle>
            <a:lvl1pPr marL="0" indent="0" algn="l" defTabSz="914400" rtl="0" eaLnBrk="1" latinLnBrk="0" hangingPunct="1">
              <a:spcBef>
                <a:spcPct val="20000"/>
              </a:spcBef>
              <a:buClr>
                <a:schemeClr val="accent1"/>
              </a:buClr>
              <a:buFont typeface="Wingdings 2" pitchFamily="18" charset="2"/>
              <a:buNone/>
              <a:defRPr sz="1900" kern="1200" spc="150" baseline="0">
                <a:solidFill>
                  <a:srgbClr val="FFFFFF"/>
                </a:solidFill>
                <a:latin typeface="+mn-lt"/>
                <a:ea typeface="+mn-ea"/>
                <a:cs typeface="+mn-cs"/>
              </a:defRPr>
            </a:lvl1pPr>
            <a:lvl2pPr marL="457200" indent="0" algn="ctr" defTabSz="914400" rtl="0" eaLnBrk="1" latinLnBrk="0" hangingPunct="1">
              <a:spcBef>
                <a:spcPct val="20000"/>
              </a:spcBef>
              <a:buClr>
                <a:schemeClr val="accent2"/>
              </a:buClr>
              <a:buFont typeface="Wingdings" pitchFamily="2" charset="2"/>
              <a:buNone/>
              <a:defRPr sz="1800" kern="1200" spc="100" baseline="0">
                <a:solidFill>
                  <a:schemeClr val="tx1">
                    <a:tint val="75000"/>
                  </a:schemeClr>
                </a:solidFill>
                <a:latin typeface="+mn-lt"/>
                <a:ea typeface="+mn-ea"/>
                <a:cs typeface="+mn-cs"/>
              </a:defRPr>
            </a:lvl2pPr>
            <a:lvl3pPr marL="914400" indent="0" algn="ctr" defTabSz="914400" rtl="0" eaLnBrk="1" latinLnBrk="0" hangingPunct="1">
              <a:spcBef>
                <a:spcPct val="20000"/>
              </a:spcBef>
              <a:buClr>
                <a:schemeClr val="accent3"/>
              </a:buClr>
              <a:buFont typeface="Wingdings" pitchFamily="2" charset="2"/>
              <a:buNone/>
              <a:defRPr sz="1600" kern="1200" spc="100" baseline="0">
                <a:solidFill>
                  <a:schemeClr val="tx1">
                    <a:tint val="75000"/>
                  </a:schemeClr>
                </a:solidFill>
                <a:latin typeface="+mn-lt"/>
                <a:ea typeface="+mn-ea"/>
                <a:cs typeface="+mn-cs"/>
              </a:defRPr>
            </a:lvl3pPr>
            <a:lvl4pPr marL="1371600" indent="0" algn="ctr" defTabSz="914400" rtl="0" eaLnBrk="1" latinLnBrk="0" hangingPunct="1">
              <a:spcBef>
                <a:spcPct val="20000"/>
              </a:spcBef>
              <a:buClr>
                <a:schemeClr val="accent4"/>
              </a:buClr>
              <a:buFont typeface="Wingdings" pitchFamily="2" charset="2"/>
              <a:buNone/>
              <a:defRPr sz="1400" kern="1200">
                <a:solidFill>
                  <a:schemeClr val="tx1">
                    <a:tint val="75000"/>
                  </a:schemeClr>
                </a:solidFill>
                <a:latin typeface="+mn-lt"/>
                <a:ea typeface="+mn-ea"/>
                <a:cs typeface="+mn-cs"/>
              </a:defRPr>
            </a:lvl4pPr>
            <a:lvl5pPr marL="1828800" indent="0" algn="ctr" defTabSz="914400" rtl="0" eaLnBrk="1" latinLnBrk="0" hangingPunct="1">
              <a:spcBef>
                <a:spcPct val="20000"/>
              </a:spcBef>
              <a:buClr>
                <a:schemeClr val="accent6"/>
              </a:buClr>
              <a:buFont typeface="Wingdings" pitchFamily="2" charset="2"/>
              <a:buNone/>
              <a:defRPr sz="1300" kern="1200" spc="100" baseline="0">
                <a:solidFill>
                  <a:schemeClr val="tx1">
                    <a:tint val="75000"/>
                  </a:schemeClr>
                </a:solidFill>
                <a:latin typeface="+mn-lt"/>
                <a:ea typeface="+mn-ea"/>
                <a:cs typeface="+mn-cs"/>
              </a:defRPr>
            </a:lvl5pPr>
            <a:lvl6pPr marL="2286000" indent="0" algn="ctr" defTabSz="914400" rtl="0" eaLnBrk="1" latinLnBrk="0" hangingPunct="1">
              <a:spcBef>
                <a:spcPct val="20000"/>
              </a:spcBef>
              <a:buClr>
                <a:schemeClr val="accent1"/>
              </a:buClr>
              <a:buFont typeface="Wingdings" pitchFamily="2" charset="2"/>
              <a:buNone/>
              <a:defRPr sz="1200" kern="1200">
                <a:solidFill>
                  <a:schemeClr val="tx1">
                    <a:tint val="75000"/>
                  </a:schemeClr>
                </a:solidFill>
                <a:latin typeface="+mn-lt"/>
                <a:ea typeface="+mn-ea"/>
                <a:cs typeface="+mn-cs"/>
              </a:defRPr>
            </a:lvl6pPr>
            <a:lvl7pPr marL="2743200" indent="0" algn="ctr" defTabSz="914400" rtl="0" eaLnBrk="1" latinLnBrk="0" hangingPunct="1">
              <a:spcBef>
                <a:spcPct val="20000"/>
              </a:spcBef>
              <a:buClr>
                <a:schemeClr val="accent2"/>
              </a:buClr>
              <a:buFont typeface="Wingdings" pitchFamily="2" charset="2"/>
              <a:buNone/>
              <a:defRPr sz="1200" kern="1200">
                <a:solidFill>
                  <a:schemeClr val="tx1">
                    <a:tint val="75000"/>
                  </a:schemeClr>
                </a:solidFill>
                <a:latin typeface="+mn-lt"/>
                <a:ea typeface="+mn-ea"/>
                <a:cs typeface="+mn-cs"/>
              </a:defRPr>
            </a:lvl7pPr>
            <a:lvl8pPr marL="3200400" indent="0" algn="ctr" defTabSz="914400" rtl="0" eaLnBrk="1" latinLnBrk="0" hangingPunct="1">
              <a:spcBef>
                <a:spcPct val="20000"/>
              </a:spcBef>
              <a:buClr>
                <a:schemeClr val="accent3"/>
              </a:buClr>
              <a:buFont typeface="Wingdings" pitchFamily="2" charset="2"/>
              <a:buNone/>
              <a:defRPr sz="1200" kern="1200">
                <a:solidFill>
                  <a:schemeClr val="tx1">
                    <a:tint val="75000"/>
                  </a:schemeClr>
                </a:solidFill>
                <a:latin typeface="+mn-lt"/>
                <a:ea typeface="+mn-ea"/>
                <a:cs typeface="+mn-cs"/>
              </a:defRPr>
            </a:lvl8pPr>
            <a:lvl9pPr marL="3657600" indent="0" algn="ctr" defTabSz="914400" rtl="0" eaLnBrk="1" latinLnBrk="0" hangingPunct="1">
              <a:spcBef>
                <a:spcPct val="20000"/>
              </a:spcBef>
              <a:buClr>
                <a:schemeClr val="accent5"/>
              </a:buClr>
              <a:buFont typeface="Wingdings" pitchFamily="2" charset="2"/>
              <a:buNone/>
              <a:defRPr sz="1200" kern="1200">
                <a:solidFill>
                  <a:schemeClr val="tx1">
                    <a:tint val="75000"/>
                  </a:schemeClr>
                </a:solidFill>
                <a:latin typeface="+mn-lt"/>
                <a:ea typeface="+mn-ea"/>
                <a:cs typeface="+mn-cs"/>
              </a:defRPr>
            </a:lvl9pPr>
          </a:lstStyle>
          <a:p>
            <a:pPr algn="ctr"/>
            <a:endParaRPr lang="en-US" dirty="0"/>
          </a:p>
        </p:txBody>
      </p:sp>
      <p:pic>
        <p:nvPicPr>
          <p:cNvPr id="1026" name="Picture 2"/>
          <p:cNvPicPr>
            <a:picLocks noChangeAspect="1" noChangeArrowheads="1"/>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2655293" y="5643834"/>
            <a:ext cx="3906543" cy="7304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p:cNvSpPr txBox="1"/>
          <p:nvPr/>
        </p:nvSpPr>
        <p:spPr>
          <a:xfrm>
            <a:off x="570882" y="4873519"/>
            <a:ext cx="2822557" cy="369332"/>
          </a:xfrm>
          <a:prstGeom prst="rect">
            <a:avLst/>
          </a:prstGeom>
          <a:noFill/>
        </p:spPr>
        <p:txBody>
          <a:bodyPr wrap="none" rtlCol="0">
            <a:spAutoFit/>
          </a:bodyPr>
          <a:lstStyle/>
          <a:p>
            <a:r>
              <a:rPr lang="en-US" dirty="0" smtClean="0"/>
              <a:t>A partnership between: </a:t>
            </a:r>
            <a:endParaRPr lang="en-US" dirty="0"/>
          </a:p>
        </p:txBody>
      </p:sp>
      <p:sp>
        <p:nvSpPr>
          <p:cNvPr id="8" name="TextBox 7"/>
          <p:cNvSpPr txBox="1"/>
          <p:nvPr/>
        </p:nvSpPr>
        <p:spPr>
          <a:xfrm>
            <a:off x="5808089" y="4873519"/>
            <a:ext cx="2568619" cy="369332"/>
          </a:xfrm>
          <a:prstGeom prst="rect">
            <a:avLst/>
          </a:prstGeom>
          <a:noFill/>
        </p:spPr>
        <p:txBody>
          <a:bodyPr wrap="none" rtlCol="0">
            <a:spAutoFit/>
          </a:bodyPr>
          <a:lstStyle/>
          <a:p>
            <a:r>
              <a:rPr lang="en-US" dirty="0" smtClean="0"/>
              <a:t>Funding provided by:</a:t>
            </a:r>
            <a:endParaRPr lang="en-US" dirty="0"/>
          </a:p>
        </p:txBody>
      </p:sp>
      <p:pic>
        <p:nvPicPr>
          <p:cNvPr id="6" name="Picture 5" descr="accfcr_logo2014_horizontal_high-res.png"/>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323178" y="5242851"/>
            <a:ext cx="1670841" cy="1214166"/>
          </a:xfrm>
          <a:prstGeom prst="rect">
            <a:avLst/>
          </a:prstGeom>
        </p:spPr>
      </p:pic>
    </p:spTree>
    <p:extLst>
      <p:ext uri="{BB962C8B-B14F-4D97-AF65-F5344CB8AC3E}">
        <p14:creationId xmlns:p14="http://schemas.microsoft.com/office/powerpoint/2010/main" val="2035016306"/>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Eligibility Criteria for Clients</a:t>
            </a:r>
            <a:endParaRPr lang="en-US" dirty="0"/>
          </a:p>
        </p:txBody>
      </p:sp>
      <p:sp>
        <p:nvSpPr>
          <p:cNvPr id="3" name="Content Placeholder 2"/>
          <p:cNvSpPr>
            <a:spLocks noGrp="1"/>
          </p:cNvSpPr>
          <p:nvPr>
            <p:ph sz="quarter" idx="13"/>
          </p:nvPr>
        </p:nvSpPr>
        <p:spPr/>
        <p:txBody>
          <a:bodyPr/>
          <a:lstStyle/>
          <a:p>
            <a:r>
              <a:rPr lang="en-US" dirty="0" smtClean="0"/>
              <a:t>18 or older</a:t>
            </a:r>
          </a:p>
          <a:p>
            <a:r>
              <a:rPr lang="en-US" dirty="0" smtClean="0"/>
              <a:t>Suspected/Diagnosed FASD</a:t>
            </a:r>
          </a:p>
          <a:p>
            <a:r>
              <a:rPr lang="en-US" dirty="0" smtClean="0"/>
              <a:t>Experience with homelessness (chronic or episodic) or at risk of homelessness</a:t>
            </a:r>
            <a:endParaRPr lang="en-US" dirty="0"/>
          </a:p>
        </p:txBody>
      </p:sp>
      <p:pic>
        <p:nvPicPr>
          <p:cNvPr id="2057" name="Picture 9" descr="C:\Users\badry\AppData\Local\Microsoft\Windows\Temporary Internet Files\Content.IE5\4CKY7P4D\Have-you[1].jpg"/>
          <p:cNvPicPr>
            <a:picLocks noGrp="1" noChangeAspect="1" noChangeArrowheads="1"/>
          </p:cNvPicPr>
          <p:nvPr>
            <p:ph sz="quarter" idx="14"/>
          </p:nvPr>
        </p:nvPicPr>
        <p:blipFill>
          <a:blip r:embed="rId3" cstate="email">
            <a:extLst>
              <a:ext uri="{28A0092B-C50C-407E-A947-70E740481C1C}">
                <a14:useLocalDpi xmlns:a14="http://schemas.microsoft.com/office/drawing/2010/main" val="0"/>
              </a:ext>
            </a:extLst>
          </a:blip>
          <a:srcRect/>
          <a:stretch>
            <a:fillRect/>
          </a:stretch>
        </p:blipFill>
        <p:spPr bwMode="auto">
          <a:xfrm>
            <a:off x="4664873" y="2313432"/>
            <a:ext cx="3571211" cy="33154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56389169"/>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66845" y="601637"/>
            <a:ext cx="7024744" cy="1143000"/>
          </a:xfrm>
        </p:spPr>
        <p:txBody>
          <a:bodyPr>
            <a:normAutofit/>
          </a:bodyPr>
          <a:lstStyle/>
          <a:p>
            <a:r>
              <a:rPr lang="en-US" b="1" dirty="0" smtClean="0"/>
              <a:t>Life History Screen </a:t>
            </a:r>
            <a:endParaRPr lang="en-US" b="1" dirty="0"/>
          </a:p>
        </p:txBody>
      </p:sp>
      <p:sp>
        <p:nvSpPr>
          <p:cNvPr id="3" name="Content Placeholder 2"/>
          <p:cNvSpPr>
            <a:spLocks noGrp="1"/>
          </p:cNvSpPr>
          <p:nvPr>
            <p:ph sz="quarter" idx="13"/>
          </p:nvPr>
        </p:nvSpPr>
        <p:spPr>
          <a:xfrm>
            <a:off x="1042416" y="1792850"/>
            <a:ext cx="3419856" cy="3493008"/>
          </a:xfrm>
        </p:spPr>
        <p:txBody>
          <a:bodyPr>
            <a:normAutofit/>
          </a:bodyPr>
          <a:lstStyle/>
          <a:p>
            <a:r>
              <a:rPr lang="en-US" dirty="0" smtClean="0"/>
              <a:t>Screens clients for adverse life-course outcomes typically found in FASD</a:t>
            </a:r>
          </a:p>
          <a:p>
            <a:r>
              <a:rPr lang="en-US" dirty="0" smtClean="0"/>
              <a:t>Meant to guide follow-up assessments and treatment planning</a:t>
            </a:r>
          </a:p>
          <a:p>
            <a:endParaRPr lang="en-US" sz="1400" dirty="0"/>
          </a:p>
          <a:p>
            <a:endParaRPr lang="en-US" dirty="0"/>
          </a:p>
        </p:txBody>
      </p:sp>
      <p:sp>
        <p:nvSpPr>
          <p:cNvPr id="4" name="Content Placeholder 3"/>
          <p:cNvSpPr>
            <a:spLocks noGrp="1"/>
          </p:cNvSpPr>
          <p:nvPr>
            <p:ph sz="quarter" idx="14"/>
          </p:nvPr>
        </p:nvSpPr>
        <p:spPr>
          <a:xfrm>
            <a:off x="4644430" y="1877013"/>
            <a:ext cx="3419856" cy="3493008"/>
          </a:xfrm>
        </p:spPr>
        <p:txBody>
          <a:bodyPr>
            <a:normAutofit fontScale="85000" lnSpcReduction="10000"/>
          </a:bodyPr>
          <a:lstStyle/>
          <a:p>
            <a:r>
              <a:rPr lang="en-US" dirty="0" smtClean="0"/>
              <a:t>*Childhood </a:t>
            </a:r>
            <a:r>
              <a:rPr lang="en-US" dirty="0"/>
              <a:t>History</a:t>
            </a:r>
          </a:p>
          <a:p>
            <a:r>
              <a:rPr lang="en-US" dirty="0"/>
              <a:t>Maternal Alcohol Use</a:t>
            </a:r>
          </a:p>
          <a:p>
            <a:r>
              <a:rPr lang="en-US" dirty="0"/>
              <a:t>Education</a:t>
            </a:r>
          </a:p>
          <a:p>
            <a:r>
              <a:rPr lang="en-US" dirty="0"/>
              <a:t>Criminal History</a:t>
            </a:r>
          </a:p>
          <a:p>
            <a:r>
              <a:rPr lang="en-US" dirty="0" smtClean="0"/>
              <a:t>*Substance </a:t>
            </a:r>
            <a:r>
              <a:rPr lang="en-US" dirty="0"/>
              <a:t>Use</a:t>
            </a:r>
          </a:p>
          <a:p>
            <a:r>
              <a:rPr lang="en-US" dirty="0" smtClean="0"/>
              <a:t>*Employment </a:t>
            </a:r>
            <a:r>
              <a:rPr lang="en-US" dirty="0"/>
              <a:t>and Income</a:t>
            </a:r>
          </a:p>
          <a:p>
            <a:r>
              <a:rPr lang="en-US" dirty="0" smtClean="0"/>
              <a:t>*Living </a:t>
            </a:r>
            <a:r>
              <a:rPr lang="en-US" dirty="0"/>
              <a:t>situations</a:t>
            </a:r>
          </a:p>
          <a:p>
            <a:r>
              <a:rPr lang="en-US" dirty="0"/>
              <a:t>Mental Health</a:t>
            </a:r>
          </a:p>
          <a:p>
            <a:r>
              <a:rPr lang="en-US" dirty="0" smtClean="0"/>
              <a:t>*Day</a:t>
            </a:r>
            <a:r>
              <a:rPr lang="en-US" dirty="0"/>
              <a:t>-to-day behaviors</a:t>
            </a:r>
          </a:p>
          <a:p>
            <a:pPr marL="68580" indent="0">
              <a:buNone/>
            </a:pPr>
            <a:endParaRPr lang="en-US" dirty="0"/>
          </a:p>
        </p:txBody>
      </p:sp>
      <p:sp>
        <p:nvSpPr>
          <p:cNvPr id="5" name="TextBox 4"/>
          <p:cNvSpPr txBox="1"/>
          <p:nvPr/>
        </p:nvSpPr>
        <p:spPr>
          <a:xfrm>
            <a:off x="945573" y="5651551"/>
            <a:ext cx="7284027" cy="1107996"/>
          </a:xfrm>
          <a:prstGeom prst="rect">
            <a:avLst/>
          </a:prstGeom>
          <a:noFill/>
        </p:spPr>
        <p:txBody>
          <a:bodyPr wrap="square" rtlCol="0">
            <a:spAutoFit/>
          </a:bodyPr>
          <a:lstStyle/>
          <a:p>
            <a:r>
              <a:rPr lang="en-US" sz="1200" b="1" dirty="0" smtClean="0"/>
              <a:t>REFERENCE: </a:t>
            </a:r>
            <a:r>
              <a:rPr lang="en-US" sz="1200" dirty="0" smtClean="0"/>
              <a:t>Grant</a:t>
            </a:r>
            <a:r>
              <a:rPr lang="en-US" sz="1200" dirty="0"/>
              <a:t>, T.M., Brown, N.N., Graham, J.C., Whitney, N., Dubovsky, D. &amp; Nelson, L. (2013). Screening in treatment programs for Fetal Alcohol Spectrum Disorders that could affect therapeutic process. </a:t>
            </a:r>
            <a:r>
              <a:rPr lang="en-US" sz="1200" i="1" dirty="0"/>
              <a:t>International Journal of Alcohol and Drug Research, 2</a:t>
            </a:r>
            <a:r>
              <a:rPr lang="en-US" sz="1200" dirty="0"/>
              <a:t>(3): 37-49. doi:10.7895/ijadr.v2i3.116</a:t>
            </a:r>
          </a:p>
          <a:p>
            <a:endParaRPr lang="en-US" dirty="0"/>
          </a:p>
        </p:txBody>
      </p:sp>
    </p:spTree>
    <p:extLst>
      <p:ext uri="{BB962C8B-B14F-4D97-AF65-F5344CB8AC3E}">
        <p14:creationId xmlns:p14="http://schemas.microsoft.com/office/powerpoint/2010/main" val="4173390127"/>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b="1" dirty="0" smtClean="0"/>
              <a:t>Calgary Homeless Management Information System (HMIS):  Data Analysis</a:t>
            </a:r>
            <a:endParaRPr lang="en-US" sz="3200" b="1" dirty="0"/>
          </a:p>
        </p:txBody>
      </p:sp>
      <p:sp>
        <p:nvSpPr>
          <p:cNvPr id="3" name="Content Placeholder 2"/>
          <p:cNvSpPr>
            <a:spLocks noGrp="1"/>
          </p:cNvSpPr>
          <p:nvPr>
            <p:ph idx="1"/>
          </p:nvPr>
        </p:nvSpPr>
        <p:spPr>
          <a:xfrm>
            <a:off x="1043492" y="2323652"/>
            <a:ext cx="6777317" cy="3892857"/>
          </a:xfrm>
        </p:spPr>
        <p:txBody>
          <a:bodyPr>
            <a:normAutofit fontScale="92500" lnSpcReduction="10000"/>
          </a:bodyPr>
          <a:lstStyle/>
          <a:p>
            <a:r>
              <a:rPr lang="en-US" dirty="0" smtClean="0"/>
              <a:t>60 of 1806 interviewed clients in housing programs disclosed that they had FASD (3.3% of whole housed population)</a:t>
            </a:r>
          </a:p>
          <a:p>
            <a:r>
              <a:rPr lang="en-US" dirty="0" smtClean="0"/>
              <a:t>Of these, 37% female and 63% male</a:t>
            </a:r>
          </a:p>
          <a:p>
            <a:r>
              <a:rPr lang="en-US" dirty="0" smtClean="0"/>
              <a:t>40% are in age range 36-50</a:t>
            </a:r>
          </a:p>
          <a:p>
            <a:r>
              <a:rPr lang="en-US" dirty="0" smtClean="0"/>
              <a:t>77% said chronically homeless and 22% episodically homeless</a:t>
            </a:r>
          </a:p>
          <a:p>
            <a:r>
              <a:rPr lang="en-US" dirty="0" smtClean="0"/>
              <a:t>38% had a recent release from a correctional facility (versus 16% in the general population)</a:t>
            </a:r>
          </a:p>
          <a:p>
            <a:r>
              <a:rPr lang="en-US" dirty="0" smtClean="0"/>
              <a:t>62% had experiences in foster care (versus 19% of general population)</a:t>
            </a:r>
          </a:p>
          <a:p>
            <a:endParaRPr lang="en-US" dirty="0" smtClean="0"/>
          </a:p>
          <a:p>
            <a:endParaRPr lang="en-US" dirty="0"/>
          </a:p>
        </p:txBody>
      </p:sp>
    </p:spTree>
    <p:extLst>
      <p:ext uri="{BB962C8B-B14F-4D97-AF65-F5344CB8AC3E}">
        <p14:creationId xmlns:p14="http://schemas.microsoft.com/office/powerpoint/2010/main" val="261143472"/>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782540"/>
            <a:ext cx="7024744" cy="1143000"/>
          </a:xfrm>
        </p:spPr>
        <p:txBody>
          <a:bodyPr/>
          <a:lstStyle/>
          <a:p>
            <a:r>
              <a:rPr lang="en-US" b="1" dirty="0" smtClean="0"/>
              <a:t>Emerging Themes: Clients</a:t>
            </a:r>
            <a:endParaRPr lang="en-US" b="1" dirty="0"/>
          </a:p>
        </p:txBody>
      </p:sp>
      <p:sp>
        <p:nvSpPr>
          <p:cNvPr id="3" name="Content Placeholder 2"/>
          <p:cNvSpPr>
            <a:spLocks noGrp="1"/>
          </p:cNvSpPr>
          <p:nvPr>
            <p:ph idx="1"/>
          </p:nvPr>
        </p:nvSpPr>
        <p:spPr>
          <a:xfrm>
            <a:off x="757590" y="1925540"/>
            <a:ext cx="7642746" cy="4247217"/>
          </a:xfrm>
        </p:spPr>
        <p:txBody>
          <a:bodyPr>
            <a:normAutofit fontScale="85000" lnSpcReduction="10000"/>
          </a:bodyPr>
          <a:lstStyle/>
          <a:p>
            <a:r>
              <a:rPr lang="en-US" dirty="0" smtClean="0"/>
              <a:t>Participants expressed strong desire to obtain secure and safe housing</a:t>
            </a:r>
          </a:p>
          <a:p>
            <a:r>
              <a:rPr lang="en-US" b="1" dirty="0" smtClean="0"/>
              <a:t>Personal Challenges: </a:t>
            </a:r>
            <a:r>
              <a:rPr lang="en-US" dirty="0" smtClean="0"/>
              <a:t>addictions, mental health issues, behavioral issues, chaotic childhood and lifestyle</a:t>
            </a:r>
          </a:p>
          <a:p>
            <a:r>
              <a:rPr lang="en-US" b="1" dirty="0" smtClean="0"/>
              <a:t>Personal Supports: </a:t>
            </a:r>
            <a:r>
              <a:rPr lang="en-US" dirty="0" smtClean="0"/>
              <a:t>social networks, self-advocacy, funding, programming/case workers</a:t>
            </a:r>
          </a:p>
          <a:p>
            <a:r>
              <a:rPr lang="en-US" b="1" dirty="0" smtClean="0"/>
              <a:t>Personal Strengths: </a:t>
            </a:r>
            <a:r>
              <a:rPr lang="en-US" dirty="0" smtClean="0"/>
              <a:t>resourcefulness, resilience</a:t>
            </a:r>
          </a:p>
          <a:p>
            <a:r>
              <a:rPr lang="en-US" b="1" dirty="0" smtClean="0"/>
              <a:t>Factors affecting Housing Outcomes: </a:t>
            </a:r>
            <a:r>
              <a:rPr lang="en-US" dirty="0" smtClean="0"/>
              <a:t>long waitlists, invasive/ineffective housing procedures, relationships with service workers, lack of FASD-informed practice</a:t>
            </a:r>
          </a:p>
          <a:p>
            <a:r>
              <a:rPr lang="en-US" b="1" dirty="0" smtClean="0"/>
              <a:t>Lack of FASD-informed care: </a:t>
            </a:r>
            <a:r>
              <a:rPr lang="en-US" dirty="0" smtClean="0"/>
              <a:t>lack of knowledge of supports available, lack of understanding from service providers, lack of supports available, systems challenges</a:t>
            </a:r>
            <a:endParaRPr lang="en-US" b="1" dirty="0" smtClean="0"/>
          </a:p>
          <a:p>
            <a:endParaRPr lang="en-US" dirty="0"/>
          </a:p>
        </p:txBody>
      </p:sp>
    </p:spTree>
    <p:extLst>
      <p:ext uri="{BB962C8B-B14F-4D97-AF65-F5344CB8AC3E}">
        <p14:creationId xmlns:p14="http://schemas.microsoft.com/office/powerpoint/2010/main" val="2818625581"/>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Asking for Help – the Challenges</a:t>
            </a:r>
            <a:endParaRPr lang="en-US" b="1" dirty="0"/>
          </a:p>
        </p:txBody>
      </p:sp>
      <p:sp>
        <p:nvSpPr>
          <p:cNvPr id="3" name="Content Placeholder 2"/>
          <p:cNvSpPr>
            <a:spLocks noGrp="1"/>
          </p:cNvSpPr>
          <p:nvPr>
            <p:ph idx="1"/>
          </p:nvPr>
        </p:nvSpPr>
        <p:spPr/>
        <p:txBody>
          <a:bodyPr>
            <a:normAutofit fontScale="92500"/>
          </a:bodyPr>
          <a:lstStyle/>
          <a:p>
            <a:pPr marL="68580" indent="0">
              <a:buNone/>
            </a:pPr>
            <a:r>
              <a:rPr lang="en-US" b="1" i="1" dirty="0">
                <a:latin typeface="Calibri" panose="020F0502020204030204" pitchFamily="34" charset="0"/>
              </a:rPr>
              <a:t>“[The </a:t>
            </a:r>
            <a:r>
              <a:rPr lang="en-US" b="1" i="1" dirty="0" smtClean="0">
                <a:latin typeface="Calibri" panose="020F0502020204030204" pitchFamily="34" charset="0"/>
              </a:rPr>
              <a:t>worker] </a:t>
            </a:r>
            <a:r>
              <a:rPr lang="en-US" b="1" i="1" dirty="0">
                <a:latin typeface="Calibri" panose="020F0502020204030204" pitchFamily="34" charset="0"/>
              </a:rPr>
              <a:t>just says ‘go get a job’… I said, ‘Look lady, it’s the first time in years I’ve had a home. I just got out of jail. I don’t really have any resume that’s relevant and recent. And I’m facing some health issues. I’m in recovery right now from my drug addictions…There are limits to what kind of work I can take’. She said, ‘well, you had a job last year’. I said, ‘yeah, I was doing really well last year, but I still didn’t have a home and I wasn’t making enough to get a home, and it killed me and I ended up using drugs again’.”</a:t>
            </a:r>
            <a:r>
              <a:rPr lang="en-US" b="1" dirty="0">
                <a:latin typeface="Calibri" panose="020F0502020204030204" pitchFamily="34" charset="0"/>
              </a:rPr>
              <a:t> </a:t>
            </a:r>
            <a:r>
              <a:rPr lang="en-US" dirty="0"/>
              <a:t>(Client 1) </a:t>
            </a:r>
          </a:p>
        </p:txBody>
      </p:sp>
    </p:spTree>
    <p:extLst>
      <p:ext uri="{BB962C8B-B14F-4D97-AF65-F5344CB8AC3E}">
        <p14:creationId xmlns:p14="http://schemas.microsoft.com/office/powerpoint/2010/main" val="2662965656"/>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5360" y="605321"/>
            <a:ext cx="7024744" cy="1143000"/>
          </a:xfrm>
        </p:spPr>
        <p:txBody>
          <a:bodyPr>
            <a:normAutofit/>
          </a:bodyPr>
          <a:lstStyle/>
          <a:p>
            <a:r>
              <a:rPr lang="en-US" dirty="0" smtClean="0"/>
              <a:t>Emerging Themes: Providers</a:t>
            </a:r>
            <a:endParaRPr lang="en-US" dirty="0"/>
          </a:p>
        </p:txBody>
      </p:sp>
      <p:sp>
        <p:nvSpPr>
          <p:cNvPr id="3" name="Content Placeholder 2"/>
          <p:cNvSpPr>
            <a:spLocks noGrp="1"/>
          </p:cNvSpPr>
          <p:nvPr>
            <p:ph idx="1"/>
          </p:nvPr>
        </p:nvSpPr>
        <p:spPr>
          <a:xfrm>
            <a:off x="757590" y="1925540"/>
            <a:ext cx="7642746" cy="4247217"/>
          </a:xfrm>
        </p:spPr>
        <p:txBody>
          <a:bodyPr>
            <a:normAutofit lnSpcReduction="10000"/>
          </a:bodyPr>
          <a:lstStyle/>
          <a:p>
            <a:r>
              <a:rPr lang="en-US" b="1" dirty="0" smtClean="0"/>
              <a:t>Challenges</a:t>
            </a:r>
            <a:r>
              <a:rPr lang="en-US" dirty="0" smtClean="0"/>
              <a:t> in working with this population include:</a:t>
            </a:r>
          </a:p>
          <a:p>
            <a:pPr lvl="1"/>
            <a:r>
              <a:rPr lang="en-US" dirty="0" smtClean="0"/>
              <a:t>Perception of individual behaviors is a challenge</a:t>
            </a:r>
          </a:p>
          <a:p>
            <a:pPr lvl="1"/>
            <a:r>
              <a:rPr lang="en-US" dirty="0" smtClean="0"/>
              <a:t>Clients not </a:t>
            </a:r>
            <a:r>
              <a:rPr lang="en-US" dirty="0"/>
              <a:t>being able to set boundaries for self/</a:t>
            </a:r>
            <a:r>
              <a:rPr lang="en-US" dirty="0" smtClean="0"/>
              <a:t>others</a:t>
            </a:r>
            <a:endParaRPr lang="en-CA" dirty="0"/>
          </a:p>
          <a:p>
            <a:pPr lvl="1"/>
            <a:r>
              <a:rPr lang="en-US" dirty="0"/>
              <a:t>P</a:t>
            </a:r>
            <a:r>
              <a:rPr lang="en-US" dirty="0" smtClean="0"/>
              <a:t>eople </a:t>
            </a:r>
            <a:r>
              <a:rPr lang="en-US" dirty="0"/>
              <a:t>with FASD are </a:t>
            </a:r>
            <a:r>
              <a:rPr lang="en-US" dirty="0" smtClean="0"/>
              <a:t>vulnerable </a:t>
            </a:r>
            <a:r>
              <a:rPr lang="en-US" dirty="0"/>
              <a:t>to victimization </a:t>
            </a:r>
            <a:endParaRPr lang="en-US" dirty="0" smtClean="0"/>
          </a:p>
          <a:p>
            <a:pPr lvl="0"/>
            <a:r>
              <a:rPr lang="en-US" b="1" dirty="0"/>
              <a:t>Needs for Housing </a:t>
            </a:r>
            <a:r>
              <a:rPr lang="en-US" b="1" dirty="0" smtClean="0"/>
              <a:t>Support </a:t>
            </a:r>
            <a:r>
              <a:rPr lang="en-US" dirty="0" smtClean="0"/>
              <a:t>include:</a:t>
            </a:r>
            <a:endParaRPr lang="en-CA" dirty="0"/>
          </a:p>
          <a:p>
            <a:pPr lvl="1"/>
            <a:r>
              <a:rPr lang="en-US" sz="2400" dirty="0"/>
              <a:t>Guest management</a:t>
            </a:r>
            <a:endParaRPr lang="en-CA" sz="2400" dirty="0"/>
          </a:p>
          <a:p>
            <a:pPr lvl="1"/>
            <a:r>
              <a:rPr lang="en-US" sz="2400" dirty="0" smtClean="0"/>
              <a:t>Maintenance</a:t>
            </a:r>
            <a:r>
              <a:rPr lang="en-US" sz="2400" dirty="0"/>
              <a:t>, cleaning</a:t>
            </a:r>
            <a:endParaRPr lang="en-CA" sz="2400" dirty="0"/>
          </a:p>
          <a:p>
            <a:pPr lvl="1"/>
            <a:r>
              <a:rPr lang="en-US" sz="2400" dirty="0"/>
              <a:t>Money </a:t>
            </a:r>
            <a:r>
              <a:rPr lang="en-US" sz="2400" dirty="0" smtClean="0"/>
              <a:t>management</a:t>
            </a:r>
          </a:p>
          <a:p>
            <a:pPr lvl="1"/>
            <a:r>
              <a:rPr lang="en-US" sz="2400" dirty="0" smtClean="0"/>
              <a:t>Life skills assistance</a:t>
            </a:r>
            <a:endParaRPr lang="en-CA" sz="2400" dirty="0"/>
          </a:p>
          <a:p>
            <a:endParaRPr lang="en-US" dirty="0" smtClean="0"/>
          </a:p>
        </p:txBody>
      </p:sp>
      <p:pic>
        <p:nvPicPr>
          <p:cNvPr id="6146" name="Picture 2" descr="C:\Program Files (x86)\Microsoft Office\MEDIA\CAGCAT10\j0222015.wmf"/>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4869365" y="5072961"/>
            <a:ext cx="688288" cy="6907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06555510"/>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Emerging Themes: Providers</a:t>
            </a:r>
            <a:endParaRPr lang="en-US" dirty="0"/>
          </a:p>
        </p:txBody>
      </p:sp>
      <p:sp>
        <p:nvSpPr>
          <p:cNvPr id="3" name="Content Placeholder 2"/>
          <p:cNvSpPr>
            <a:spLocks noGrp="1"/>
          </p:cNvSpPr>
          <p:nvPr>
            <p:ph idx="1"/>
          </p:nvPr>
        </p:nvSpPr>
        <p:spPr/>
        <p:txBody>
          <a:bodyPr/>
          <a:lstStyle/>
          <a:p>
            <a:r>
              <a:rPr lang="en-US" dirty="0" smtClean="0"/>
              <a:t>What works:</a:t>
            </a:r>
          </a:p>
          <a:p>
            <a:pPr lvl="1"/>
            <a:r>
              <a:rPr lang="en-US" dirty="0" smtClean="0"/>
              <a:t>Ongoing support</a:t>
            </a:r>
          </a:p>
          <a:p>
            <a:pPr lvl="1"/>
            <a:r>
              <a:rPr lang="en-US" dirty="0" smtClean="0"/>
              <a:t>Structure/Routine</a:t>
            </a:r>
          </a:p>
          <a:p>
            <a:pPr lvl="1"/>
            <a:r>
              <a:rPr lang="en-US" dirty="0" smtClean="0"/>
              <a:t>Being FASD-informed</a:t>
            </a:r>
          </a:p>
          <a:p>
            <a:pPr lvl="1"/>
            <a:r>
              <a:rPr lang="en-US" dirty="0" smtClean="0"/>
              <a:t>Strengths-based</a:t>
            </a:r>
          </a:p>
          <a:p>
            <a:pPr lvl="1"/>
            <a:r>
              <a:rPr lang="en-US" dirty="0" smtClean="0"/>
              <a:t>Consistency</a:t>
            </a:r>
          </a:p>
          <a:p>
            <a:pPr lvl="1"/>
            <a:r>
              <a:rPr lang="en-US" dirty="0" smtClean="0"/>
              <a:t>Assertive Outreach and Advocacy</a:t>
            </a:r>
            <a:endParaRPr lang="en-US" dirty="0"/>
          </a:p>
        </p:txBody>
      </p:sp>
    </p:spTree>
    <p:extLst>
      <p:ext uri="{BB962C8B-B14F-4D97-AF65-F5344CB8AC3E}">
        <p14:creationId xmlns:p14="http://schemas.microsoft.com/office/powerpoint/2010/main" val="231663191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b="1" dirty="0" smtClean="0"/>
              <a:t>Quote from a Service Provider</a:t>
            </a:r>
            <a:endParaRPr lang="en-US" b="1" dirty="0"/>
          </a:p>
        </p:txBody>
      </p:sp>
      <p:sp>
        <p:nvSpPr>
          <p:cNvPr id="3" name="Content Placeholder 2"/>
          <p:cNvSpPr>
            <a:spLocks noGrp="1"/>
          </p:cNvSpPr>
          <p:nvPr>
            <p:ph idx="1"/>
          </p:nvPr>
        </p:nvSpPr>
        <p:spPr/>
        <p:txBody>
          <a:bodyPr>
            <a:normAutofit fontScale="92500" lnSpcReduction="10000"/>
          </a:bodyPr>
          <a:lstStyle/>
          <a:p>
            <a:r>
              <a:rPr lang="en-US" i="1" dirty="0" smtClean="0"/>
              <a:t>“But </a:t>
            </a:r>
            <a:r>
              <a:rPr lang="en-US" i="1" dirty="0"/>
              <a:t>until I understood what FASD was and not being able to receive your body’s signals and interpret them and do something good with them… That is what creates our big needs for police and fire and emergency rooms and counselors… If you’re working with a client who has FASD and you don’t understand where the trouble is coming from, then your work will be for naught. </a:t>
            </a:r>
            <a:r>
              <a:rPr lang="en-US" b="1" i="1" dirty="0"/>
              <a:t>It just doesn’t make sense for us to keep providing a service that doesn’t meet their needs</a:t>
            </a:r>
            <a:r>
              <a:rPr lang="en-US" i="1" dirty="0"/>
              <a:t>.”</a:t>
            </a:r>
            <a:r>
              <a:rPr lang="en-CA" i="1" dirty="0"/>
              <a:t> </a:t>
            </a:r>
            <a:endParaRPr lang="en-US" i="1" dirty="0"/>
          </a:p>
        </p:txBody>
      </p:sp>
    </p:spTree>
    <p:extLst>
      <p:ext uri="{BB962C8B-B14F-4D97-AF65-F5344CB8AC3E}">
        <p14:creationId xmlns:p14="http://schemas.microsoft.com/office/powerpoint/2010/main" val="497417214"/>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Necessary Systems Responses</a:t>
            </a:r>
            <a:endParaRPr lang="en-US" b="1" dirty="0"/>
          </a:p>
        </p:txBody>
      </p:sp>
      <p:sp>
        <p:nvSpPr>
          <p:cNvPr id="5" name="Content Placeholder 4"/>
          <p:cNvSpPr>
            <a:spLocks noGrp="1"/>
          </p:cNvSpPr>
          <p:nvPr>
            <p:ph idx="1"/>
          </p:nvPr>
        </p:nvSpPr>
        <p:spPr/>
        <p:txBody>
          <a:bodyPr>
            <a:noAutofit/>
          </a:bodyPr>
          <a:lstStyle/>
          <a:p>
            <a:pPr lvl="1">
              <a:buFont typeface="Arial" panose="020B0604020202020204" pitchFamily="34" charset="0"/>
              <a:buChar char="•"/>
            </a:pPr>
            <a:r>
              <a:rPr lang="en-US" dirty="0"/>
              <a:t>Need to be FASD-informed and provide FASD-informed </a:t>
            </a:r>
            <a:r>
              <a:rPr lang="en-CA" dirty="0" smtClean="0"/>
              <a:t>care</a:t>
            </a:r>
          </a:p>
          <a:p>
            <a:pPr lvl="1">
              <a:buFont typeface="Arial" panose="020B0604020202020204" pitchFamily="34" charset="0"/>
              <a:buChar char="•"/>
            </a:pPr>
            <a:r>
              <a:rPr lang="en-US" dirty="0" smtClean="0"/>
              <a:t>Need training</a:t>
            </a:r>
          </a:p>
          <a:p>
            <a:pPr lvl="1">
              <a:buFont typeface="Arial" panose="020B0604020202020204" pitchFamily="34" charset="0"/>
              <a:buChar char="•"/>
            </a:pPr>
            <a:r>
              <a:rPr lang="en-US" dirty="0" smtClean="0"/>
              <a:t>Support relationship-building</a:t>
            </a:r>
            <a:endParaRPr lang="en-CA" dirty="0"/>
          </a:p>
          <a:p>
            <a:pPr lvl="1">
              <a:buFont typeface="Arial" panose="020B0604020202020204" pitchFamily="34" charset="0"/>
              <a:buChar char="•"/>
            </a:pPr>
            <a:r>
              <a:rPr lang="en-US" dirty="0" smtClean="0"/>
              <a:t>Need </a:t>
            </a:r>
            <a:r>
              <a:rPr lang="en-US" dirty="0"/>
              <a:t>mentors and </a:t>
            </a:r>
            <a:r>
              <a:rPr lang="en-US" dirty="0" smtClean="0"/>
              <a:t>advocates</a:t>
            </a:r>
          </a:p>
          <a:p>
            <a:pPr lvl="1">
              <a:buFont typeface="Arial" panose="020B0604020202020204" pitchFamily="34" charset="0"/>
              <a:buChar char="•"/>
            </a:pPr>
            <a:r>
              <a:rPr lang="en-US" dirty="0" smtClean="0"/>
              <a:t>Need </a:t>
            </a:r>
            <a:r>
              <a:rPr lang="en-US" dirty="0"/>
              <a:t>to educate every system that works with the individual and looking at what will really </a:t>
            </a:r>
            <a:r>
              <a:rPr lang="en-US" dirty="0" smtClean="0"/>
              <a:t>help and be supportive</a:t>
            </a:r>
            <a:endParaRPr lang="en-CA" dirty="0"/>
          </a:p>
        </p:txBody>
      </p:sp>
    </p:spTree>
    <p:extLst>
      <p:ext uri="{BB962C8B-B14F-4D97-AF65-F5344CB8AC3E}">
        <p14:creationId xmlns:p14="http://schemas.microsoft.com/office/powerpoint/2010/main" val="3067919980"/>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04763" y="576070"/>
            <a:ext cx="7024744" cy="1143000"/>
          </a:xfrm>
        </p:spPr>
        <p:txBody>
          <a:bodyPr>
            <a:normAutofit/>
          </a:bodyPr>
          <a:lstStyle/>
          <a:p>
            <a:r>
              <a:rPr lang="en-US" sz="2800" b="1" dirty="0" smtClean="0"/>
              <a:t>Intended Outcomes of the FASD &amp; Homelessness Research Project</a:t>
            </a:r>
            <a:endParaRPr lang="en-US" sz="2800" b="1" dirty="0"/>
          </a:p>
        </p:txBody>
      </p:sp>
      <p:sp>
        <p:nvSpPr>
          <p:cNvPr id="2" name="Content Placeholder 1"/>
          <p:cNvSpPr>
            <a:spLocks noGrp="1"/>
          </p:cNvSpPr>
          <p:nvPr>
            <p:ph idx="1"/>
          </p:nvPr>
        </p:nvSpPr>
        <p:spPr>
          <a:xfrm>
            <a:off x="380999" y="1719070"/>
            <a:ext cx="8407893" cy="4958519"/>
          </a:xfrm>
        </p:spPr>
        <p:txBody>
          <a:bodyPr>
            <a:normAutofit/>
          </a:bodyPr>
          <a:lstStyle/>
          <a:p>
            <a:r>
              <a:rPr lang="en-US" dirty="0" smtClean="0"/>
              <a:t>Recognizing FASD has implications for practice</a:t>
            </a:r>
          </a:p>
          <a:p>
            <a:r>
              <a:rPr lang="en-US" dirty="0" smtClean="0"/>
              <a:t>Recommendations to support advocacy for diagnosing and providing clinical support for homeless individuals with suspected FASD</a:t>
            </a:r>
          </a:p>
          <a:p>
            <a:r>
              <a:rPr lang="en-US" dirty="0" smtClean="0"/>
              <a:t>Inform the practices of the Calgary Homeless Foundation to better </a:t>
            </a:r>
            <a:r>
              <a:rPr lang="en-US" dirty="0"/>
              <a:t>provide resources for </a:t>
            </a:r>
            <a:r>
              <a:rPr lang="en-US" dirty="0" smtClean="0"/>
              <a:t>and support homeless individuals with FASD </a:t>
            </a:r>
          </a:p>
          <a:p>
            <a:r>
              <a:rPr lang="en-US" dirty="0" smtClean="0"/>
              <a:t>Create knowledge and promising practices to bridge gaps in local, provincial, and national strategies for an FASD-informed service delivery for episodically and chronically homeless individuals</a:t>
            </a:r>
          </a:p>
        </p:txBody>
      </p:sp>
    </p:spTree>
    <p:extLst>
      <p:ext uri="{BB962C8B-B14F-4D97-AF65-F5344CB8AC3E}">
        <p14:creationId xmlns:p14="http://schemas.microsoft.com/office/powerpoint/2010/main" val="842104749"/>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What is FASD?</a:t>
            </a:r>
            <a:endParaRPr lang="en-US" b="1" dirty="0"/>
          </a:p>
        </p:txBody>
      </p:sp>
      <p:sp>
        <p:nvSpPr>
          <p:cNvPr id="3" name="Content Placeholder 2"/>
          <p:cNvSpPr>
            <a:spLocks noGrp="1"/>
          </p:cNvSpPr>
          <p:nvPr>
            <p:ph idx="1"/>
          </p:nvPr>
        </p:nvSpPr>
        <p:spPr/>
        <p:txBody>
          <a:bodyPr>
            <a:normAutofit fontScale="85000" lnSpcReduction="10000"/>
          </a:bodyPr>
          <a:lstStyle/>
          <a:p>
            <a:r>
              <a:rPr lang="en-US" dirty="0" smtClean="0"/>
              <a:t>“</a:t>
            </a:r>
            <a:r>
              <a:rPr lang="en-US" dirty="0"/>
              <a:t>a term used to describe the range of physical and/or mental disabilities that can result from prenatal exposure to alcohol. FASD is not a diagnosis. It is an umbrella term.” (Alberta Seniors and Community Support PDD Program, 2010, 4).</a:t>
            </a:r>
          </a:p>
          <a:p>
            <a:r>
              <a:rPr lang="en-US" dirty="0" smtClean="0"/>
              <a:t>recognized </a:t>
            </a:r>
            <a:r>
              <a:rPr lang="en-US" dirty="0"/>
              <a:t>and published in an appendix of the DSM 5 in as Neurobehavioral Disorder Associated with Prenatal Alcohol Exposure (ND-PAE) as a diagnostic category (American Psychiatric Association, 2014). </a:t>
            </a:r>
            <a:endParaRPr lang="en-US" dirty="0" smtClean="0"/>
          </a:p>
          <a:p>
            <a:r>
              <a:rPr lang="en-US" dirty="0" smtClean="0"/>
              <a:t>Alberta has a 10 year strategic plan on FASD and has an FASD Cross Ministry Committee</a:t>
            </a:r>
            <a:endParaRPr lang="en-US" dirty="0"/>
          </a:p>
        </p:txBody>
      </p:sp>
    </p:spTree>
    <p:extLst>
      <p:ext uri="{BB962C8B-B14F-4D97-AF65-F5344CB8AC3E}">
        <p14:creationId xmlns:p14="http://schemas.microsoft.com/office/powerpoint/2010/main" val="19053922"/>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Project Status</a:t>
            </a:r>
            <a:r>
              <a:rPr lang="en-US" dirty="0" smtClean="0"/>
              <a:t>	</a:t>
            </a:r>
            <a:endParaRPr lang="en-US" dirty="0"/>
          </a:p>
        </p:txBody>
      </p:sp>
      <p:sp>
        <p:nvSpPr>
          <p:cNvPr id="3" name="Content Placeholder 2"/>
          <p:cNvSpPr>
            <a:spLocks noGrp="1"/>
          </p:cNvSpPr>
          <p:nvPr>
            <p:ph idx="1"/>
          </p:nvPr>
        </p:nvSpPr>
        <p:spPr/>
        <p:txBody>
          <a:bodyPr/>
          <a:lstStyle/>
          <a:p>
            <a:r>
              <a:rPr lang="en-US" dirty="0" smtClean="0"/>
              <a:t>Project phase will be completed July 31, 2015</a:t>
            </a:r>
          </a:p>
          <a:p>
            <a:r>
              <a:rPr lang="en-US" dirty="0" smtClean="0"/>
              <a:t>15/30 client interviews completed</a:t>
            </a:r>
          </a:p>
          <a:p>
            <a:r>
              <a:rPr lang="en-US" dirty="0" smtClean="0"/>
              <a:t>14/20 key informant interviews completed</a:t>
            </a:r>
          </a:p>
          <a:p>
            <a:r>
              <a:rPr lang="en-US" dirty="0" smtClean="0"/>
              <a:t>Literature Review &amp; Environmental Scan completed</a:t>
            </a:r>
          </a:p>
          <a:p>
            <a:r>
              <a:rPr lang="en-US" dirty="0" smtClean="0"/>
              <a:t>HMIS Data Analysis completed</a:t>
            </a:r>
          </a:p>
          <a:p>
            <a:r>
              <a:rPr lang="en-US" dirty="0" smtClean="0"/>
              <a:t>Qualitative Data Analysis continuing</a:t>
            </a:r>
          </a:p>
          <a:p>
            <a:pPr marL="68580" indent="0">
              <a:buNone/>
            </a:pPr>
            <a:endParaRPr lang="en-US" dirty="0"/>
          </a:p>
        </p:txBody>
      </p:sp>
    </p:spTree>
    <p:extLst>
      <p:ext uri="{BB962C8B-B14F-4D97-AF65-F5344CB8AC3E}">
        <p14:creationId xmlns:p14="http://schemas.microsoft.com/office/powerpoint/2010/main" val="342060439"/>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Questions	</a:t>
            </a:r>
            <a:endParaRPr lang="en-US" dirty="0"/>
          </a:p>
        </p:txBody>
      </p:sp>
      <p:sp>
        <p:nvSpPr>
          <p:cNvPr id="2" name="Content Placeholder 1"/>
          <p:cNvSpPr>
            <a:spLocks noGrp="1"/>
          </p:cNvSpPr>
          <p:nvPr>
            <p:ph idx="1"/>
          </p:nvPr>
        </p:nvSpPr>
        <p:spPr/>
        <p:txBody>
          <a:bodyPr/>
          <a:lstStyle/>
          <a:p>
            <a:r>
              <a:rPr lang="en-US" dirty="0" smtClean="0"/>
              <a:t>For further information or if you have questions please contact:</a:t>
            </a:r>
          </a:p>
          <a:p>
            <a:r>
              <a:rPr lang="en-US" dirty="0" smtClean="0"/>
              <a:t>Meaghan Bell: </a:t>
            </a:r>
            <a:r>
              <a:rPr lang="en-US" dirty="0" smtClean="0">
                <a:hlinkClick r:id="rId3"/>
              </a:rPr>
              <a:t>meaghan@calgaryhomeless.com</a:t>
            </a:r>
            <a:endParaRPr lang="en-US" dirty="0" smtClean="0"/>
          </a:p>
          <a:p>
            <a:r>
              <a:rPr lang="en-US" dirty="0" smtClean="0"/>
              <a:t>Dorothy Badry: </a:t>
            </a:r>
            <a:r>
              <a:rPr lang="en-US" dirty="0" smtClean="0">
                <a:hlinkClick r:id="rId4"/>
              </a:rPr>
              <a:t>badry@ucalgary.ca</a:t>
            </a:r>
            <a:endParaRPr lang="en-US" dirty="0" smtClean="0"/>
          </a:p>
          <a:p>
            <a:r>
              <a:rPr lang="en-US" dirty="0" smtClean="0"/>
              <a:t>Christine Walsh: </a:t>
            </a:r>
            <a:r>
              <a:rPr lang="en-US" dirty="0" smtClean="0">
                <a:hlinkClick r:id="rId5"/>
              </a:rPr>
              <a:t>cwalsh@ucalgary.ca</a:t>
            </a:r>
            <a:endParaRPr lang="en-US" dirty="0" smtClean="0"/>
          </a:p>
          <a:p>
            <a:r>
              <a:rPr lang="en-US" dirty="0"/>
              <a:t>Kaylee Ramage: </a:t>
            </a:r>
            <a:r>
              <a:rPr lang="en-US" dirty="0" smtClean="0">
                <a:hlinkClick r:id="rId6"/>
              </a:rPr>
              <a:t>kaylee.ramage@ucalgary.ca</a:t>
            </a:r>
            <a:endParaRPr lang="en-US" dirty="0" smtClean="0"/>
          </a:p>
          <a:p>
            <a:endParaRPr lang="en-US" dirty="0" smtClean="0"/>
          </a:p>
          <a:p>
            <a:endParaRPr lang="en-US" dirty="0"/>
          </a:p>
        </p:txBody>
      </p:sp>
    </p:spTree>
    <p:extLst>
      <p:ext uri="{BB962C8B-B14F-4D97-AF65-F5344CB8AC3E}">
        <p14:creationId xmlns:p14="http://schemas.microsoft.com/office/powerpoint/2010/main" val="4078377164"/>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Alberta Resources</a:t>
            </a:r>
            <a:endParaRPr lang="en-US" b="1" dirty="0"/>
          </a:p>
        </p:txBody>
      </p:sp>
      <p:sp>
        <p:nvSpPr>
          <p:cNvPr id="3" name="Content Placeholder 2"/>
          <p:cNvSpPr>
            <a:spLocks noGrp="1"/>
          </p:cNvSpPr>
          <p:nvPr>
            <p:ph idx="1"/>
          </p:nvPr>
        </p:nvSpPr>
        <p:spPr/>
        <p:txBody>
          <a:bodyPr>
            <a:normAutofit lnSpcReduction="10000"/>
          </a:bodyPr>
          <a:lstStyle/>
          <a:p>
            <a:r>
              <a:rPr lang="en-US" dirty="0" smtClean="0"/>
              <a:t>Alberta FASD </a:t>
            </a:r>
            <a:r>
              <a:rPr lang="en-US" dirty="0"/>
              <a:t>Cross Ministry - </a:t>
            </a:r>
            <a:r>
              <a:rPr lang="en-US" dirty="0">
                <a:hlinkClick r:id="rId2"/>
              </a:rPr>
              <a:t>http://fasd.alberta.ca</a:t>
            </a:r>
            <a:r>
              <a:rPr lang="en-US" dirty="0" smtClean="0">
                <a:hlinkClick r:id="rId2"/>
              </a:rPr>
              <a:t>/</a:t>
            </a:r>
            <a:endParaRPr lang="en-US" dirty="0" smtClean="0"/>
          </a:p>
          <a:p>
            <a:r>
              <a:rPr lang="en-US" dirty="0" smtClean="0"/>
              <a:t>Click on FASD Learning Series for Educational Videos from Leading Educators and Experts</a:t>
            </a:r>
          </a:p>
          <a:p>
            <a:r>
              <a:rPr lang="en-US" dirty="0" smtClean="0"/>
              <a:t>Caregiver Curriculum on FASD</a:t>
            </a:r>
            <a:r>
              <a:rPr lang="en-US" dirty="0"/>
              <a:t> </a:t>
            </a:r>
            <a:r>
              <a:rPr lang="en-US" dirty="0" smtClean="0"/>
              <a:t>– </a:t>
            </a:r>
            <a:r>
              <a:rPr lang="en-US" dirty="0" smtClean="0">
                <a:hlinkClick r:id="rId3"/>
              </a:rPr>
              <a:t>http://fasdchildwelfare.ca</a:t>
            </a:r>
            <a:endParaRPr lang="en-US" dirty="0" smtClean="0"/>
          </a:p>
          <a:p>
            <a:r>
              <a:rPr lang="en-US" dirty="0" smtClean="0"/>
              <a:t>Click on Learning Opportunities to access a self study set of modules on FASD</a:t>
            </a:r>
          </a:p>
          <a:p>
            <a:endParaRPr lang="en-US" dirty="0" smtClean="0"/>
          </a:p>
        </p:txBody>
      </p:sp>
    </p:spTree>
    <p:extLst>
      <p:ext uri="{BB962C8B-B14F-4D97-AF65-F5344CB8AC3E}">
        <p14:creationId xmlns:p14="http://schemas.microsoft.com/office/powerpoint/2010/main" val="2642406419"/>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a:xfrm>
            <a:off x="1043492" y="2323652"/>
            <a:ext cx="6777317" cy="4139493"/>
          </a:xfrm>
        </p:spPr>
        <p:txBody>
          <a:bodyPr>
            <a:normAutofit fontScale="85000" lnSpcReduction="20000"/>
          </a:bodyPr>
          <a:lstStyle/>
          <a:p>
            <a:r>
              <a:rPr lang="en-US" sz="1600" dirty="0" smtClean="0"/>
              <a:t>Alberta </a:t>
            </a:r>
            <a:r>
              <a:rPr lang="en-US" sz="1600" dirty="0"/>
              <a:t>Seniors and Community Supports, Persons with Developmental Disabilities program: Operational Program Policy: Community Inclusion Supports Framework (2007). Retrieved from: 02-2, </a:t>
            </a:r>
            <a:r>
              <a:rPr lang="en-US" sz="1600" dirty="0" smtClean="0">
                <a:hlinkClick r:id="rId2"/>
              </a:rPr>
              <a:t>www.seniors.alberta.ca/PIDD/policies/CISF.pdf</a:t>
            </a:r>
            <a:endParaRPr lang="en-US" sz="1600" dirty="0" smtClean="0"/>
          </a:p>
          <a:p>
            <a:r>
              <a:rPr lang="en-US" sz="1600" dirty="0"/>
              <a:t>American Psychiatric Association (2013). Diagnostic &amp; Statistical Manual 5 of Mental Disorders. (5th edition). Arlington, VA: American Psychiatric Publishing. Online: www.appi.org</a:t>
            </a:r>
          </a:p>
          <a:p>
            <a:r>
              <a:rPr lang="en-US" sz="1600" dirty="0"/>
              <a:t>Calgary Homeless Foundation. (2012). Summer 2012 point in time count report. Retrieved from </a:t>
            </a:r>
            <a:r>
              <a:rPr lang="en-US" sz="1600" dirty="0">
                <a:hlinkClick r:id="rId3"/>
              </a:rPr>
              <a:t>http://calgaryhomeless.com/assets/research/Summer-2012-Point-In-Time-Count.pdf</a:t>
            </a:r>
            <a:endParaRPr lang="en-US" sz="1600" dirty="0"/>
          </a:p>
          <a:p>
            <a:r>
              <a:rPr lang="en-US" sz="1600" dirty="0" smtClean="0"/>
              <a:t>Gaetz</a:t>
            </a:r>
            <a:r>
              <a:rPr lang="en-US" sz="1600" dirty="0"/>
              <a:t>, S. (2010). The struggle to end homelessness in Canada: How we created the crisis, and how we can end it. The Open Health Services and Policy Journal, 3, 21-26. </a:t>
            </a:r>
            <a:endParaRPr lang="en-US" sz="1600" dirty="0" smtClean="0"/>
          </a:p>
          <a:p>
            <a:r>
              <a:rPr lang="en-US" sz="1600" dirty="0"/>
              <a:t>Grant, T.M., Brown, N.N., Graham, J.C., Whitney, N., Dubovsky, D. &amp; Nelson, L. (2013). Screening in treatment programs for Fetal Alcohol Spectrum Disorders that could affect therapeutic process. International Journal of Alcohol and Drug Research, 2(3): 37-49. doi:10.7895/ijadr.v2i3.116</a:t>
            </a:r>
          </a:p>
          <a:p>
            <a:r>
              <a:rPr lang="en-US" sz="1600" dirty="0" smtClean="0"/>
              <a:t>Scott</a:t>
            </a:r>
            <a:r>
              <a:rPr lang="en-US" sz="1600" dirty="0"/>
              <a:t>, S. FASD – The Hidden Disability – Stories of Homeless Women in Canada. In: Scott, S. (2007).  </a:t>
            </a:r>
            <a:r>
              <a:rPr lang="en-US" sz="1600" i="1" dirty="0"/>
              <a:t>All our sisters: Stories of homeless women in Canada.</a:t>
            </a:r>
            <a:r>
              <a:rPr lang="en-US" sz="1600" dirty="0"/>
              <a:t> Peterborough, ON: Broadview Press.</a:t>
            </a:r>
          </a:p>
        </p:txBody>
      </p:sp>
    </p:spTree>
    <p:extLst>
      <p:ext uri="{BB962C8B-B14F-4D97-AF65-F5344CB8AC3E}">
        <p14:creationId xmlns:p14="http://schemas.microsoft.com/office/powerpoint/2010/main" val="1071330911"/>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75567" y="456164"/>
            <a:ext cx="7024744" cy="1143000"/>
          </a:xfrm>
        </p:spPr>
        <p:txBody>
          <a:bodyPr/>
          <a:lstStyle/>
          <a:p>
            <a:r>
              <a:rPr lang="en-US" dirty="0" smtClean="0"/>
              <a:t>Research Questions</a:t>
            </a:r>
            <a:endParaRPr lang="en-US" dirty="0"/>
          </a:p>
        </p:txBody>
      </p:sp>
      <p:sp>
        <p:nvSpPr>
          <p:cNvPr id="2" name="Content Placeholder 1"/>
          <p:cNvSpPr>
            <a:spLocks noGrp="1"/>
          </p:cNvSpPr>
          <p:nvPr>
            <p:ph idx="1"/>
          </p:nvPr>
        </p:nvSpPr>
        <p:spPr>
          <a:xfrm>
            <a:off x="380999" y="1719070"/>
            <a:ext cx="8407893" cy="4746837"/>
          </a:xfrm>
        </p:spPr>
        <p:txBody>
          <a:bodyPr>
            <a:normAutofit/>
          </a:bodyPr>
          <a:lstStyle/>
          <a:p>
            <a:pPr lvl="0">
              <a:lnSpc>
                <a:spcPct val="150000"/>
              </a:lnSpc>
            </a:pPr>
            <a:r>
              <a:rPr lang="en-CA" dirty="0" smtClean="0"/>
              <a:t>What are the needs of individuals with FASD who are among </a:t>
            </a:r>
            <a:r>
              <a:rPr lang="en-CA" dirty="0"/>
              <a:t>the </a:t>
            </a:r>
            <a:r>
              <a:rPr lang="en-CA" dirty="0" smtClean="0"/>
              <a:t>single, </a:t>
            </a:r>
            <a:r>
              <a:rPr lang="en-CA" dirty="0"/>
              <a:t>chronic and episodic homeless population in Calgary?</a:t>
            </a:r>
            <a:endParaRPr lang="en-US" dirty="0"/>
          </a:p>
          <a:p>
            <a:pPr lvl="0">
              <a:lnSpc>
                <a:spcPct val="150000"/>
              </a:lnSpc>
            </a:pPr>
            <a:r>
              <a:rPr lang="en-CA" dirty="0"/>
              <a:t>How does FASD impact service utilization and client outcomes for people experiencing homelessness?</a:t>
            </a:r>
            <a:endParaRPr lang="en-US" dirty="0"/>
          </a:p>
          <a:p>
            <a:pPr marL="68580" indent="0">
              <a:buNone/>
            </a:pPr>
            <a:endParaRPr lang="en-US" dirty="0"/>
          </a:p>
        </p:txBody>
      </p:sp>
      <p:pic>
        <p:nvPicPr>
          <p:cNvPr id="4098" name="Picture 2" descr="C:\Users\badry\AppData\Local\Microsoft\Windows\Temporary Internet Files\Content.IE5\QMYPDU1U\Question-Mark-pink[1].jpg"/>
          <p:cNvPicPr>
            <a:picLocks noChangeAspect="1" noChangeArrowheads="1"/>
          </p:cNvPicPr>
          <p:nvPr/>
        </p:nvPicPr>
        <p:blipFill>
          <a:blip r:embed="rId3" cstate="email">
            <a:duotone>
              <a:prstClr val="black"/>
              <a:schemeClr val="accent1">
                <a:tint val="45000"/>
                <a:satMod val="400000"/>
              </a:schemeClr>
            </a:duotone>
            <a:extLst>
              <a:ext uri="{28A0092B-C50C-407E-A947-70E740481C1C}">
                <a14:useLocalDpi xmlns:a14="http://schemas.microsoft.com/office/drawing/2010/main" val="0"/>
              </a:ext>
            </a:extLst>
          </a:blip>
          <a:srcRect/>
          <a:stretch>
            <a:fillRect/>
          </a:stretch>
        </p:blipFill>
        <p:spPr bwMode="auto">
          <a:xfrm>
            <a:off x="4263902" y="4806895"/>
            <a:ext cx="1044368" cy="143078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1738256"/>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820912"/>
            <a:ext cx="7024744" cy="1143000"/>
          </a:xfrm>
        </p:spPr>
        <p:txBody>
          <a:bodyPr/>
          <a:lstStyle/>
          <a:p>
            <a:r>
              <a:rPr lang="en-US" dirty="0" smtClean="0"/>
              <a:t>Research Questions</a:t>
            </a:r>
            <a:endParaRPr lang="en-US" dirty="0"/>
          </a:p>
        </p:txBody>
      </p:sp>
      <p:sp>
        <p:nvSpPr>
          <p:cNvPr id="3" name="Content Placeholder 2"/>
          <p:cNvSpPr>
            <a:spLocks noGrp="1"/>
          </p:cNvSpPr>
          <p:nvPr>
            <p:ph idx="1"/>
          </p:nvPr>
        </p:nvSpPr>
        <p:spPr/>
        <p:txBody>
          <a:bodyPr>
            <a:normAutofit/>
          </a:bodyPr>
          <a:lstStyle/>
          <a:p>
            <a:pPr lvl="0">
              <a:lnSpc>
                <a:spcPct val="110000"/>
              </a:lnSpc>
            </a:pPr>
            <a:r>
              <a:rPr lang="en-CA" dirty="0"/>
              <a:t>What are some promising practices for addressing FASD and supporting individuals with FASD in emergency shelter, supportive housing programs and other support services?</a:t>
            </a:r>
            <a:endParaRPr lang="en-US" dirty="0"/>
          </a:p>
          <a:p>
            <a:pPr lvl="0">
              <a:lnSpc>
                <a:spcPct val="110000"/>
              </a:lnSpc>
            </a:pPr>
            <a:r>
              <a:rPr lang="en-CA" dirty="0"/>
              <a:t>What research and practice issues require further action including staff training and service delivery plans?</a:t>
            </a:r>
            <a:endParaRPr lang="en-US" dirty="0"/>
          </a:p>
          <a:p>
            <a:endParaRPr lang="en-US" dirty="0"/>
          </a:p>
        </p:txBody>
      </p:sp>
    </p:spTree>
    <p:extLst>
      <p:ext uri="{BB962C8B-B14F-4D97-AF65-F5344CB8AC3E}">
        <p14:creationId xmlns:p14="http://schemas.microsoft.com/office/powerpoint/2010/main" val="649054197"/>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FASD as an Invisible Disability</a:t>
            </a:r>
            <a:endParaRPr lang="en-US" b="1" dirty="0"/>
          </a:p>
        </p:txBody>
      </p:sp>
      <p:sp>
        <p:nvSpPr>
          <p:cNvPr id="3" name="Content Placeholder 2"/>
          <p:cNvSpPr>
            <a:spLocks noGrp="1"/>
          </p:cNvSpPr>
          <p:nvPr>
            <p:ph idx="1"/>
          </p:nvPr>
        </p:nvSpPr>
        <p:spPr/>
        <p:txBody>
          <a:bodyPr>
            <a:normAutofit lnSpcReduction="10000"/>
          </a:bodyPr>
          <a:lstStyle/>
          <a:p>
            <a:r>
              <a:rPr lang="en-US" dirty="0" smtClean="0"/>
              <a:t>Consequences of FASD include:</a:t>
            </a:r>
          </a:p>
          <a:p>
            <a:pPr lvl="1"/>
            <a:r>
              <a:rPr lang="en-US" dirty="0" smtClean="0"/>
              <a:t>failure in school, family stress/breakdown, challenges with keeping a job, difficulties in daily living activities including finances, housing, involvement in the justice system</a:t>
            </a:r>
          </a:p>
          <a:p>
            <a:pPr lvl="1"/>
            <a:r>
              <a:rPr lang="en-US" dirty="0" smtClean="0"/>
              <a:t>High risk for abuse</a:t>
            </a:r>
          </a:p>
          <a:p>
            <a:pPr lvl="1"/>
            <a:r>
              <a:rPr lang="en-US" dirty="0" smtClean="0"/>
              <a:t>High risk for addictions</a:t>
            </a:r>
          </a:p>
          <a:p>
            <a:pPr lvl="1"/>
            <a:r>
              <a:rPr lang="en-US" dirty="0" smtClean="0"/>
              <a:t>Mental health problems</a:t>
            </a:r>
          </a:p>
          <a:p>
            <a:pPr lvl="1"/>
            <a:r>
              <a:rPr lang="en-US" dirty="0"/>
              <a:t>V</a:t>
            </a:r>
            <a:r>
              <a:rPr lang="en-US" dirty="0" smtClean="0"/>
              <a:t>ulnerability to exploitation including gang involvement</a:t>
            </a:r>
          </a:p>
          <a:p>
            <a:endParaRPr lang="en-US" dirty="0"/>
          </a:p>
          <a:p>
            <a:endParaRPr lang="en-US" sz="1600" dirty="0" smtClean="0"/>
          </a:p>
        </p:txBody>
      </p:sp>
    </p:spTree>
    <p:extLst>
      <p:ext uri="{BB962C8B-B14F-4D97-AF65-F5344CB8AC3E}">
        <p14:creationId xmlns:p14="http://schemas.microsoft.com/office/powerpoint/2010/main" val="959369670"/>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Homelessness in Calgary</a:t>
            </a:r>
            <a:endParaRPr lang="en-US" b="1" dirty="0"/>
          </a:p>
        </p:txBody>
      </p:sp>
      <p:sp>
        <p:nvSpPr>
          <p:cNvPr id="3" name="Content Placeholder 2"/>
          <p:cNvSpPr>
            <a:spLocks noGrp="1"/>
          </p:cNvSpPr>
          <p:nvPr>
            <p:ph idx="1"/>
          </p:nvPr>
        </p:nvSpPr>
        <p:spPr/>
        <p:txBody>
          <a:bodyPr>
            <a:normAutofit/>
          </a:bodyPr>
          <a:lstStyle/>
          <a:p>
            <a:r>
              <a:rPr lang="en-US" dirty="0" smtClean="0"/>
              <a:t>In </a:t>
            </a:r>
            <a:r>
              <a:rPr lang="en-US" dirty="0"/>
              <a:t>Calgary, homelessness grew by 800% between 1992 and 2008, with the most recent point-in-time count estimating there are over 3500 people experiencing homelessness on any given night (Calgary Homeless Foundation [CHF], 2012).</a:t>
            </a:r>
          </a:p>
          <a:p>
            <a:endParaRPr lang="en-US" dirty="0"/>
          </a:p>
        </p:txBody>
      </p:sp>
    </p:spTree>
    <p:extLst>
      <p:ext uri="{BB962C8B-B14F-4D97-AF65-F5344CB8AC3E}">
        <p14:creationId xmlns:p14="http://schemas.microsoft.com/office/powerpoint/2010/main" val="310266863"/>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043490" y="537416"/>
            <a:ext cx="7024744" cy="1143000"/>
          </a:xfrm>
        </p:spPr>
        <p:txBody>
          <a:bodyPr/>
          <a:lstStyle/>
          <a:p>
            <a:r>
              <a:rPr lang="en-US" b="1" dirty="0" smtClean="0"/>
              <a:t>Project Background</a:t>
            </a:r>
            <a:endParaRPr lang="en-US" b="1" dirty="0"/>
          </a:p>
        </p:txBody>
      </p:sp>
      <p:sp>
        <p:nvSpPr>
          <p:cNvPr id="2" name="Content Placeholder 1"/>
          <p:cNvSpPr>
            <a:spLocks noGrp="1"/>
          </p:cNvSpPr>
          <p:nvPr>
            <p:ph idx="1"/>
          </p:nvPr>
        </p:nvSpPr>
        <p:spPr>
          <a:xfrm>
            <a:off x="1065773" y="1849599"/>
            <a:ext cx="7330798" cy="4278589"/>
          </a:xfrm>
        </p:spPr>
        <p:txBody>
          <a:bodyPr>
            <a:normAutofit fontScale="92500" lnSpcReduction="20000"/>
          </a:bodyPr>
          <a:lstStyle/>
          <a:p>
            <a:pPr>
              <a:lnSpc>
                <a:spcPct val="120000"/>
              </a:lnSpc>
            </a:pPr>
            <a:r>
              <a:rPr lang="en-US" dirty="0" smtClean="0"/>
              <a:t>Recognizing a connection between FASD &amp; Homelessness</a:t>
            </a:r>
          </a:p>
          <a:p>
            <a:pPr>
              <a:lnSpc>
                <a:spcPct val="120000"/>
              </a:lnSpc>
            </a:pPr>
            <a:r>
              <a:rPr lang="en-US" dirty="0" smtClean="0"/>
              <a:t>Similar issues between those facing chronic homelessness and those with FASD:</a:t>
            </a:r>
          </a:p>
          <a:p>
            <a:pPr lvl="1">
              <a:lnSpc>
                <a:spcPct val="120000"/>
              </a:lnSpc>
            </a:pPr>
            <a:r>
              <a:rPr lang="en-US" dirty="0" smtClean="0"/>
              <a:t>Addictions</a:t>
            </a:r>
          </a:p>
          <a:p>
            <a:pPr lvl="1">
              <a:lnSpc>
                <a:spcPct val="120000"/>
              </a:lnSpc>
            </a:pPr>
            <a:r>
              <a:rPr lang="en-US" dirty="0" smtClean="0"/>
              <a:t>Mental health issues</a:t>
            </a:r>
          </a:p>
          <a:p>
            <a:pPr lvl="1">
              <a:lnSpc>
                <a:spcPct val="120000"/>
              </a:lnSpc>
            </a:pPr>
            <a:r>
              <a:rPr lang="en-US" dirty="0" smtClean="0"/>
              <a:t>Issues with the criminal justice system</a:t>
            </a:r>
          </a:p>
          <a:p>
            <a:pPr lvl="1">
              <a:lnSpc>
                <a:spcPct val="120000"/>
              </a:lnSpc>
            </a:pPr>
            <a:r>
              <a:rPr lang="en-US" dirty="0" smtClean="0"/>
              <a:t>Poverty</a:t>
            </a:r>
          </a:p>
          <a:p>
            <a:pPr lvl="1">
              <a:lnSpc>
                <a:spcPct val="120000"/>
              </a:lnSpc>
            </a:pPr>
            <a:r>
              <a:rPr lang="en-US" dirty="0" smtClean="0"/>
              <a:t>Low educational attainment</a:t>
            </a:r>
          </a:p>
          <a:p>
            <a:pPr>
              <a:lnSpc>
                <a:spcPct val="120000"/>
              </a:lnSpc>
            </a:pPr>
            <a:r>
              <a:rPr lang="en-US" dirty="0" smtClean="0"/>
              <a:t>Limited housing programs available to support the needs of individuals with FASD</a:t>
            </a:r>
          </a:p>
        </p:txBody>
      </p:sp>
    </p:spTree>
    <p:extLst>
      <p:ext uri="{BB962C8B-B14F-4D97-AF65-F5344CB8AC3E}">
        <p14:creationId xmlns:p14="http://schemas.microsoft.com/office/powerpoint/2010/main" val="2938266899"/>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b="1" dirty="0" smtClean="0"/>
              <a:t>Rationale for Research Project</a:t>
            </a:r>
            <a:endParaRPr lang="en-US" b="1" dirty="0"/>
          </a:p>
        </p:txBody>
      </p:sp>
      <p:sp>
        <p:nvSpPr>
          <p:cNvPr id="2" name="Content Placeholder 1"/>
          <p:cNvSpPr>
            <a:spLocks noGrp="1"/>
          </p:cNvSpPr>
          <p:nvPr>
            <p:ph idx="1"/>
          </p:nvPr>
        </p:nvSpPr>
        <p:spPr/>
        <p:txBody>
          <a:bodyPr>
            <a:normAutofit/>
          </a:bodyPr>
          <a:lstStyle/>
          <a:p>
            <a:pPr>
              <a:lnSpc>
                <a:spcPct val="120000"/>
              </a:lnSpc>
            </a:pPr>
            <a:r>
              <a:rPr lang="en-US" dirty="0"/>
              <a:t>Limited understanding of individuals with FASD within the homeless </a:t>
            </a:r>
            <a:r>
              <a:rPr lang="en-US" dirty="0" smtClean="0"/>
              <a:t>population </a:t>
            </a:r>
            <a:endParaRPr lang="en-US" dirty="0"/>
          </a:p>
          <a:p>
            <a:r>
              <a:rPr lang="en-US" dirty="0" smtClean="0"/>
              <a:t>Lack of understanding of effective interventions for homeless persons with FASD</a:t>
            </a:r>
          </a:p>
          <a:p>
            <a:pPr>
              <a:lnSpc>
                <a:spcPct val="120000"/>
              </a:lnSpc>
            </a:pPr>
            <a:r>
              <a:rPr lang="en-US" dirty="0" smtClean="0"/>
              <a:t>Lack of recognition of the specific needs of individuals with FASD</a:t>
            </a:r>
          </a:p>
        </p:txBody>
      </p:sp>
      <p:pic>
        <p:nvPicPr>
          <p:cNvPr id="3074" name="Picture 2"/>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6098461" y="4973186"/>
            <a:ext cx="1969772" cy="14664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31915118"/>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043490" y="456164"/>
            <a:ext cx="7024744" cy="1143000"/>
          </a:xfrm>
        </p:spPr>
        <p:txBody>
          <a:bodyPr/>
          <a:lstStyle/>
          <a:p>
            <a:r>
              <a:rPr lang="en-US" dirty="0" smtClean="0"/>
              <a:t>Project Purpose</a:t>
            </a:r>
            <a:endParaRPr lang="en-US" dirty="0"/>
          </a:p>
        </p:txBody>
      </p:sp>
      <p:sp>
        <p:nvSpPr>
          <p:cNvPr id="2" name="Content Placeholder 1"/>
          <p:cNvSpPr>
            <a:spLocks noGrp="1"/>
          </p:cNvSpPr>
          <p:nvPr>
            <p:ph idx="1"/>
          </p:nvPr>
        </p:nvSpPr>
        <p:spPr>
          <a:xfrm>
            <a:off x="1088053" y="1766544"/>
            <a:ext cx="6980181" cy="4428497"/>
          </a:xfrm>
        </p:spPr>
        <p:txBody>
          <a:bodyPr>
            <a:noAutofit/>
          </a:bodyPr>
          <a:lstStyle/>
          <a:p>
            <a:pPr>
              <a:lnSpc>
                <a:spcPct val="120000"/>
              </a:lnSpc>
            </a:pPr>
            <a:r>
              <a:rPr lang="en-US" sz="2000" dirty="0" smtClean="0"/>
              <a:t>Aim to better understand FASD within the single, adult, episodically and/or chronically homeless population</a:t>
            </a:r>
          </a:p>
          <a:p>
            <a:pPr>
              <a:lnSpc>
                <a:spcPct val="120000"/>
              </a:lnSpc>
            </a:pPr>
            <a:r>
              <a:rPr lang="en-US" sz="2000" dirty="0"/>
              <a:t>E</a:t>
            </a:r>
            <a:r>
              <a:rPr lang="en-US" sz="2000" dirty="0" smtClean="0"/>
              <a:t>xplore the impact of FASD in adult, homeless populations on service utilization, program compliance, and housing outcomes</a:t>
            </a:r>
          </a:p>
          <a:p>
            <a:pPr>
              <a:lnSpc>
                <a:spcPct val="120000"/>
              </a:lnSpc>
            </a:pPr>
            <a:r>
              <a:rPr lang="en-US" sz="2000" dirty="0" smtClean="0"/>
              <a:t>Hear the voices of individuals with FASD who have experienced homelessness and those who work with this population (both in practice and in policy)</a:t>
            </a:r>
          </a:p>
          <a:p>
            <a:pPr>
              <a:lnSpc>
                <a:spcPct val="120000"/>
              </a:lnSpc>
            </a:pPr>
            <a:endParaRPr lang="en-US" sz="2000" dirty="0"/>
          </a:p>
        </p:txBody>
      </p:sp>
    </p:spTree>
    <p:extLst>
      <p:ext uri="{BB962C8B-B14F-4D97-AF65-F5344CB8AC3E}">
        <p14:creationId xmlns:p14="http://schemas.microsoft.com/office/powerpoint/2010/main" val="408859289"/>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b="1" dirty="0" smtClean="0"/>
              <a:t>What does the homeless serving sector need?</a:t>
            </a:r>
            <a:endParaRPr lang="en-US" b="1" dirty="0"/>
          </a:p>
        </p:txBody>
      </p:sp>
      <p:sp>
        <p:nvSpPr>
          <p:cNvPr id="5" name="Content Placeholder 4"/>
          <p:cNvSpPr>
            <a:spLocks noGrp="1"/>
          </p:cNvSpPr>
          <p:nvPr>
            <p:ph idx="1"/>
          </p:nvPr>
        </p:nvSpPr>
        <p:spPr/>
        <p:txBody>
          <a:bodyPr>
            <a:normAutofit fontScale="92500"/>
          </a:bodyPr>
          <a:lstStyle/>
          <a:p>
            <a:r>
              <a:rPr lang="en-US" dirty="0" smtClean="0"/>
              <a:t>For service providers working in the homeless-serving sector, need to be able to:</a:t>
            </a:r>
          </a:p>
          <a:p>
            <a:pPr lvl="1"/>
            <a:r>
              <a:rPr lang="en-US" dirty="0" smtClean="0"/>
              <a:t>Identify individuals who have this disability</a:t>
            </a:r>
          </a:p>
          <a:p>
            <a:pPr lvl="1"/>
            <a:r>
              <a:rPr lang="en-US" dirty="0" smtClean="0"/>
              <a:t>Recognize co-occurring disorders</a:t>
            </a:r>
          </a:p>
          <a:p>
            <a:pPr lvl="1"/>
            <a:r>
              <a:rPr lang="en-US" dirty="0" smtClean="0"/>
              <a:t>Get appropriate supports (which may include getting a diagnosis)</a:t>
            </a:r>
          </a:p>
          <a:p>
            <a:r>
              <a:rPr lang="en-US" dirty="0" smtClean="0"/>
              <a:t>For individuals, need to be able to:</a:t>
            </a:r>
          </a:p>
          <a:p>
            <a:pPr lvl="1"/>
            <a:r>
              <a:rPr lang="en-US" dirty="0" smtClean="0"/>
              <a:t>Access supports</a:t>
            </a:r>
          </a:p>
          <a:p>
            <a:pPr lvl="1"/>
            <a:r>
              <a:rPr lang="en-US" dirty="0" smtClean="0"/>
              <a:t>Receive FASD-informed care</a:t>
            </a:r>
          </a:p>
        </p:txBody>
      </p:sp>
      <p:pic>
        <p:nvPicPr>
          <p:cNvPr id="5125" name="Picture 5" descr="C:\Users\badry\AppData\Local\Microsoft\Windows\Temporary Internet Files\Content.IE5\QMYPDU1U\peeragogy-in-action[1].jpg"/>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6374576" y="4245923"/>
            <a:ext cx="1905000" cy="1905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01224982"/>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20131" y="149748"/>
            <a:ext cx="7024744" cy="1143000"/>
          </a:xfrm>
        </p:spPr>
        <p:txBody>
          <a:bodyPr/>
          <a:lstStyle/>
          <a:p>
            <a:r>
              <a:rPr lang="en-US" dirty="0" smtClean="0"/>
              <a:t>Project Design</a:t>
            </a:r>
            <a:endParaRPr lang="en-US" dirty="0"/>
          </a:p>
        </p:txBody>
      </p:sp>
      <p:sp>
        <p:nvSpPr>
          <p:cNvPr id="5" name="Content Placeholder 1"/>
          <p:cNvSpPr>
            <a:spLocks noGrp="1"/>
          </p:cNvSpPr>
          <p:nvPr>
            <p:ph idx="1"/>
          </p:nvPr>
        </p:nvSpPr>
        <p:spPr>
          <a:xfrm>
            <a:off x="779871" y="1292748"/>
            <a:ext cx="7954695" cy="5311252"/>
          </a:xfrm>
        </p:spPr>
        <p:txBody>
          <a:bodyPr>
            <a:noAutofit/>
          </a:bodyPr>
          <a:lstStyle/>
          <a:p>
            <a:pPr>
              <a:lnSpc>
                <a:spcPct val="150000"/>
              </a:lnSpc>
            </a:pPr>
            <a:r>
              <a:rPr lang="en-US" dirty="0" smtClean="0"/>
              <a:t>Literature Review</a:t>
            </a:r>
          </a:p>
          <a:p>
            <a:pPr>
              <a:lnSpc>
                <a:spcPct val="150000"/>
              </a:lnSpc>
            </a:pPr>
            <a:r>
              <a:rPr lang="en-US" dirty="0" smtClean="0"/>
              <a:t>Environmental Scan</a:t>
            </a:r>
          </a:p>
          <a:p>
            <a:pPr>
              <a:lnSpc>
                <a:spcPct val="150000"/>
              </a:lnSpc>
            </a:pPr>
            <a:r>
              <a:rPr lang="en-US" dirty="0" smtClean="0"/>
              <a:t>Quantitative Analysis of HMIS data </a:t>
            </a:r>
          </a:p>
          <a:p>
            <a:pPr>
              <a:lnSpc>
                <a:spcPct val="150000"/>
              </a:lnSpc>
            </a:pPr>
            <a:r>
              <a:rPr lang="en-US" dirty="0" smtClean="0"/>
              <a:t>Qualitative interviews with chronically homeless adults with diagnosed or suspected FASD</a:t>
            </a:r>
          </a:p>
          <a:p>
            <a:pPr>
              <a:lnSpc>
                <a:spcPct val="150000"/>
              </a:lnSpc>
            </a:pPr>
            <a:r>
              <a:rPr lang="en-US" dirty="0" smtClean="0"/>
              <a:t>Qualitative interviews with service providers &amp; key informants</a:t>
            </a:r>
            <a:endParaRPr lang="en-US" dirty="0"/>
          </a:p>
        </p:txBody>
      </p:sp>
    </p:spTree>
    <p:extLst>
      <p:ext uri="{BB962C8B-B14F-4D97-AF65-F5344CB8AC3E}">
        <p14:creationId xmlns:p14="http://schemas.microsoft.com/office/powerpoint/2010/main" val="942181539"/>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Pushpin</Template>
  <TotalTime>1188</TotalTime>
  <Words>2903</Words>
  <Application>Microsoft Macintosh PowerPoint</Application>
  <PresentationFormat>On-screen Show (4:3)</PresentationFormat>
  <Paragraphs>233</Paragraphs>
  <Slides>25</Slides>
  <Notes>17</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Austin</vt:lpstr>
      <vt:lpstr>Delivering Housing &amp; Support Interventions to Chronically &amp; Episodically Homeless with FASD  (FETAL ALCOHOL SPECTRUM DISORDER)</vt:lpstr>
      <vt:lpstr>What is FASD?</vt:lpstr>
      <vt:lpstr>FASD as an Invisible Disability</vt:lpstr>
      <vt:lpstr>Homelessness in Calgary</vt:lpstr>
      <vt:lpstr>Project Background</vt:lpstr>
      <vt:lpstr>Rationale for Research Project</vt:lpstr>
      <vt:lpstr>Project Purpose</vt:lpstr>
      <vt:lpstr>What does the homeless serving sector need?</vt:lpstr>
      <vt:lpstr>Project Design</vt:lpstr>
      <vt:lpstr>Eligibility Criteria for Clients</vt:lpstr>
      <vt:lpstr>Life History Screen </vt:lpstr>
      <vt:lpstr>Calgary Homeless Management Information System (HMIS):  Data Analysis</vt:lpstr>
      <vt:lpstr>Emerging Themes: Clients</vt:lpstr>
      <vt:lpstr>Asking for Help – the Challenges</vt:lpstr>
      <vt:lpstr>Emerging Themes: Providers</vt:lpstr>
      <vt:lpstr>Emerging Themes: Providers</vt:lpstr>
      <vt:lpstr>Quote from a Service Provider</vt:lpstr>
      <vt:lpstr>Necessary Systems Responses</vt:lpstr>
      <vt:lpstr>Intended Outcomes of the FASD &amp; Homelessness Research Project</vt:lpstr>
      <vt:lpstr>Project Status </vt:lpstr>
      <vt:lpstr>Questions </vt:lpstr>
      <vt:lpstr>Alberta Resources</vt:lpstr>
      <vt:lpstr>References</vt:lpstr>
      <vt:lpstr>Research Questions</vt:lpstr>
      <vt:lpstr>Research Questions</vt:lpstr>
    </vt:vector>
  </TitlesOfParts>
  <Company>University of Alberta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Delivering Housing &amp; Support Interventions to Chronically &amp; Episodically Homeless with FASD</dc:title>
  <dc:creator>Kaylee Ramage</dc:creator>
  <cp:lastModifiedBy>Kaylee Ramage</cp:lastModifiedBy>
  <cp:revision>69</cp:revision>
  <cp:lastPrinted>2014-11-20T14:43:05Z</cp:lastPrinted>
  <dcterms:created xsi:type="dcterms:W3CDTF">2014-01-20T21:27:39Z</dcterms:created>
  <dcterms:modified xsi:type="dcterms:W3CDTF">2015-05-08T15:15:30Z</dcterms:modified>
</cp:coreProperties>
</file>